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8" r:id="rId4"/>
    <p:sldId id="259" r:id="rId5"/>
    <p:sldId id="263" r:id="rId6"/>
    <p:sldId id="272" r:id="rId7"/>
    <p:sldId id="261" r:id="rId8"/>
    <p:sldId id="269" r:id="rId9"/>
    <p:sldId id="270" r:id="rId10"/>
    <p:sldId id="271" r:id="rId11"/>
    <p:sldId id="262" r:id="rId12"/>
    <p:sldId id="264" r:id="rId13"/>
    <p:sldId id="274" r:id="rId14"/>
    <p:sldId id="268" r:id="rId15"/>
    <p:sldId id="27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av Artzi" initials="Y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58" autoAdjust="0"/>
  </p:normalViewPr>
  <p:slideViewPr>
    <p:cSldViewPr snapToGrid="0" snapToObjects="1">
      <p:cViewPr varScale="1">
        <p:scale>
          <a:sx n="91" d="100"/>
          <a:sy n="91" d="100"/>
        </p:scale>
        <p:origin x="-22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it%20Aryeh%20Levy\Documents\su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it%20Aryeh%20Levy\Documents\su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Question 3</c:v>
          </c:tx>
          <c:invertIfNegative val="0"/>
          <c:cat>
            <c:strRef>
              <c:f>Sheet1!$G$12:$G$15</c:f>
              <c:strCache>
                <c:ptCount val="4"/>
                <c:pt idx="0">
                  <c:v>No weights</c:v>
                </c:pt>
                <c:pt idx="1">
                  <c:v>Affiliation</c:v>
                </c:pt>
                <c:pt idx="2">
                  <c:v>Location</c:v>
                </c:pt>
                <c:pt idx="3">
                  <c:v>Both</c:v>
                </c:pt>
              </c:strCache>
            </c:strRef>
          </c:cat>
          <c:val>
            <c:numRef>
              <c:f>Sheet3!$C$1:$C$4</c:f>
              <c:numCache>
                <c:formatCode>General</c:formatCode>
                <c:ptCount val="4"/>
                <c:pt idx="0">
                  <c:v>0.72727272727272696</c:v>
                </c:pt>
                <c:pt idx="1">
                  <c:v>0.69090909090909103</c:v>
                </c:pt>
                <c:pt idx="2">
                  <c:v>0.71428571428571397</c:v>
                </c:pt>
                <c:pt idx="3">
                  <c:v>0.80303030303030298</c:v>
                </c:pt>
              </c:numCache>
            </c:numRef>
          </c:val>
        </c:ser>
        <c:ser>
          <c:idx val="1"/>
          <c:order val="1"/>
          <c:tx>
            <c:v>Question 2</c:v>
          </c:tx>
          <c:invertIfNegative val="0"/>
          <c:val>
            <c:numRef>
              <c:f>Sheet2!$C$1:$C$4</c:f>
              <c:numCache>
                <c:formatCode>General</c:formatCode>
                <c:ptCount val="4"/>
                <c:pt idx="0">
                  <c:v>0.87272727272727302</c:v>
                </c:pt>
                <c:pt idx="1">
                  <c:v>0.77575757575757598</c:v>
                </c:pt>
                <c:pt idx="2">
                  <c:v>0.79870129870129902</c:v>
                </c:pt>
                <c:pt idx="3">
                  <c:v>0.87878787878787901</c:v>
                </c:pt>
              </c:numCache>
            </c:numRef>
          </c:val>
        </c:ser>
        <c:ser>
          <c:idx val="2"/>
          <c:order val="2"/>
          <c:tx>
            <c:v>Question 1</c:v>
          </c:tx>
          <c:invertIfNegative val="0"/>
          <c:val>
            <c:numRef>
              <c:f>Sheet1!$C$12:$C$15</c:f>
              <c:numCache>
                <c:formatCode>General</c:formatCode>
                <c:ptCount val="4"/>
                <c:pt idx="0">
                  <c:v>0.81818181818181801</c:v>
                </c:pt>
                <c:pt idx="1">
                  <c:v>0.86306818181818201</c:v>
                </c:pt>
                <c:pt idx="2">
                  <c:v>0.88111888111888104</c:v>
                </c:pt>
                <c:pt idx="3">
                  <c:v>0.80303030303030298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11808"/>
        <c:axId val="74713344"/>
      </c:barChart>
      <c:catAx>
        <c:axId val="7471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74713344"/>
        <c:crosses val="autoZero"/>
        <c:auto val="1"/>
        <c:lblAlgn val="ctr"/>
        <c:lblOffset val="100"/>
        <c:noMultiLvlLbl val="0"/>
      </c:catAx>
      <c:valAx>
        <c:axId val="74713344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71180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47341303796348E-2"/>
          <c:y val="2.7069994910529176E-2"/>
          <c:w val="0.87670369408263271"/>
          <c:h val="0.9118494438154866"/>
        </c:manualLayout>
      </c:layout>
      <c:areaChart>
        <c:grouping val="stacked"/>
        <c:varyColors val="0"/>
        <c:ser>
          <c:idx val="2"/>
          <c:order val="0"/>
          <c:tx>
            <c:v>Question 3</c:v>
          </c:tx>
          <c:spPr>
            <a:solidFill>
              <a:schemeClr val="accent3"/>
            </a:solidFill>
          </c:spPr>
          <c:cat>
            <c:numRef>
              <c:f>Sheet4!$A$1:$A$10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Sheet4!$D$1:$D$10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9</c:v>
                </c:pt>
                <c:pt idx="7">
                  <c:v>6</c:v>
                </c:pt>
                <c:pt idx="8">
                  <c:v>10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v>Question 2</c:v>
          </c:tx>
          <c:cat>
            <c:numRef>
              <c:f>Sheet4!$A$1:$A$10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Sheet4!$C$1:$C$10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11</c:v>
                </c:pt>
              </c:numCache>
            </c:numRef>
          </c:val>
        </c:ser>
        <c:ser>
          <c:idx val="0"/>
          <c:order val="2"/>
          <c:tx>
            <c:v>Question 1</c:v>
          </c:tx>
          <c:cat>
            <c:numRef>
              <c:f>Sheet4!$A$1:$A$10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Sheet4!$B$1:$B$10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12</c:v>
                </c:pt>
                <c:pt idx="8">
                  <c:v>13</c:v>
                </c:pt>
                <c:pt idx="9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79264"/>
        <c:axId val="74781056"/>
      </c:areaChart>
      <c:catAx>
        <c:axId val="7477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781056"/>
        <c:crosses val="autoZero"/>
        <c:auto val="1"/>
        <c:lblAlgn val="ctr"/>
        <c:lblOffset val="100"/>
        <c:noMultiLvlLbl val="0"/>
      </c:catAx>
      <c:valAx>
        <c:axId val="7478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779264"/>
        <c:crosses val="autoZero"/>
        <c:crossBetween val="midCat"/>
      </c:valAx>
      <c:spPr>
        <a:solidFill>
          <a:schemeClr val="bg1"/>
        </a:solidFill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C7105-32AC-BC4E-9597-E51F1CBC087D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52F3C-ADF8-2442-A93A-070580C37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1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We need to remind people what we do. So</a:t>
            </a:r>
            <a:r>
              <a:rPr lang="en-US" b="1" baseline="0" dirty="0" smtClean="0"/>
              <a:t> there are 3 slides here that  should take care of it. They should take about 30 seconds.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in a slightly more formal</a:t>
            </a:r>
            <a:r>
              <a:rPr lang="en-US" baseline="0" dirty="0" smtClean="0"/>
              <a:t> manner: w</a:t>
            </a:r>
            <a:r>
              <a:rPr lang="en-US" dirty="0" smtClean="0"/>
              <a:t>e propose</a:t>
            </a:r>
            <a:r>
              <a:rPr lang="en-US" baseline="0" dirty="0" smtClean="0"/>
              <a:t> to represent social networks using a constant number of members. We first partition the network graph to a constant number of clusters and then select a single representing member for each cluster.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can see this problem generalizes to representing social networks using limited screen real estate and this is the direct problem we are going to deal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FE0-FFA6-3A4E-B054-BDD6E50470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Show</a:t>
            </a:r>
            <a:r>
              <a:rPr lang="en-US" b="1" baseline="0" dirty="0" smtClean="0"/>
              <a:t> our conclusions from the results. We can show here our claim that our approach works or doesn’t work.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2F3C-ADF8-2442-A93A-070580C376E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We</a:t>
            </a:r>
            <a:r>
              <a:rPr lang="en-US" baseline="0" dirty="0" smtClean="0"/>
              <a:t> didn’t anticipate that people are not that keen about sharing their profile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It’s hard to get people’s attention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Other opportunities that this experiment exposed (games for privacy configuration) – I have a quote from a user for this</a:t>
            </a:r>
          </a:p>
          <a:p>
            <a:pPr marL="228600" indent="-228600">
              <a:buAutoNum type="arabicParenR"/>
            </a:pPr>
            <a:r>
              <a:rPr lang="en-US" dirty="0" smtClean="0"/>
              <a:t>Feedback</a:t>
            </a:r>
            <a:r>
              <a:rPr lang="en-US" baseline="0" dirty="0" smtClean="0"/>
              <a:t> showed that our approach to privacy does hold promise – I have another quote for this one</a:t>
            </a: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2F3C-ADF8-2442-A93A-070580C376E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We</a:t>
            </a:r>
            <a:r>
              <a:rPr lang="en-US" baseline="0" dirty="0" smtClean="0"/>
              <a:t> didn’t anticipate that people are not that keen about sharing their profile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It’s hard to get people’s attention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Other opportunities that this experiment exposed (games for privacy configuration) – I have a quote from a user for this</a:t>
            </a:r>
          </a:p>
          <a:p>
            <a:pPr marL="228600" indent="-228600">
              <a:buAutoNum type="arabicParenR"/>
            </a:pPr>
            <a:r>
              <a:rPr lang="en-US" dirty="0" smtClean="0"/>
              <a:t>Feedback</a:t>
            </a:r>
            <a:r>
              <a:rPr lang="en-US" baseline="0" dirty="0" smtClean="0"/>
              <a:t> showed that our approach to privacy does hold promise – I have another quote for this one</a:t>
            </a: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2F3C-ADF8-2442-A93A-070580C376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baseline="0" dirty="0" smtClean="0"/>
              <a:t>Talk about other dimensions to measure and other approaches for representing networks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2F3C-ADF8-2442-A93A-070580C376E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</a:t>
            </a:r>
            <a:r>
              <a:rPr lang="en-US" baseline="0" dirty="0" smtClean="0"/>
              <a:t> example, our approach can aid understanding privacy and exposure by </a:t>
            </a:r>
            <a:r>
              <a:rPr lang="en-US" dirty="0" smtClean="0"/>
              <a:t>listing a few representing members</a:t>
            </a:r>
            <a:r>
              <a:rPr lang="en-US" baseline="0" dirty="0" smtClean="0"/>
              <a:t> of the social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FE0-FFA6-3A4E-B054-BDD6E50470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 give the user intuition about who can see what.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3FE0-FFA6-3A4E-B054-BDD6E50470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of our results:</a:t>
            </a:r>
          </a:p>
          <a:p>
            <a:pPr marL="228600" indent="-228600">
              <a:buAutoNum type="arabicParenR"/>
            </a:pPr>
            <a:r>
              <a:rPr lang="en-US" dirty="0" smtClean="0"/>
              <a:t>Technical problems</a:t>
            </a:r>
          </a:p>
          <a:p>
            <a:pPr marL="228600" indent="-228600">
              <a:buAutoNum type="arabicParenR"/>
            </a:pPr>
            <a:r>
              <a:rPr lang="en-US" dirty="0" smtClean="0"/>
              <a:t>Too many dimensions</a:t>
            </a:r>
          </a:p>
          <a:p>
            <a:pPr marL="228600" indent="-228600">
              <a:buAutoNum type="arabicParenR"/>
            </a:pPr>
            <a:r>
              <a:rPr lang="en-US" dirty="0" smtClean="0"/>
              <a:t>Reluctance of people to expose their FB account due to latest privacy blah blah blah</a:t>
            </a:r>
          </a:p>
          <a:p>
            <a:pPr marL="228600" indent="-228600">
              <a:buAutoNum type="arabicParenR"/>
            </a:pPr>
            <a:r>
              <a:rPr lang="en-US" dirty="0" smtClean="0"/>
              <a:t>The difficulty of narrowing the problem to simple questions and the problem of measuring the effect on privacy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2F3C-ADF8-2442-A93A-070580C376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b="1" baseline="0" dirty="0" smtClean="0"/>
              <a:t>Facebook App</a:t>
            </a:r>
          </a:p>
          <a:p>
            <a:pPr marL="628650" lvl="1" indent="-171450">
              <a:buFontTx/>
              <a:buChar char="-"/>
            </a:pPr>
            <a:r>
              <a:rPr lang="en-US" b="1" baseline="0" dirty="0" smtClean="0"/>
              <a:t>Gets users friends and mutual friends and constructs graph</a:t>
            </a:r>
          </a:p>
          <a:p>
            <a:pPr marL="628650" lvl="1" indent="-171450">
              <a:buFontTx/>
              <a:buChar char="-"/>
            </a:pPr>
            <a:r>
              <a:rPr lang="en-US" b="1" baseline="0" dirty="0" smtClean="0"/>
              <a:t>Clusters friends based on combination of mutual friends, affiliation and location</a:t>
            </a:r>
          </a:p>
          <a:p>
            <a:pPr marL="628650" lvl="1" indent="-171450">
              <a:buFontTx/>
              <a:buChar char="-"/>
            </a:pPr>
            <a:r>
              <a:rPr lang="en-US" b="1" baseline="0" dirty="0" smtClean="0"/>
              <a:t>Choose representative for each cluster</a:t>
            </a:r>
          </a:p>
          <a:p>
            <a:pPr marL="171450" lvl="0" indent="-171450">
              <a:buFontTx/>
              <a:buChar char="-"/>
            </a:pPr>
            <a:r>
              <a:rPr lang="en-US" b="1" baseline="0" dirty="0" smtClean="0"/>
              <a:t>Each user was asked 10 questions in one of three formats</a:t>
            </a:r>
          </a:p>
          <a:p>
            <a:pPr marL="171450" lvl="0" indent="-171450">
              <a:buFontTx/>
              <a:buChar char="-"/>
            </a:pPr>
            <a:r>
              <a:rPr lang="en-US" b="1" baseline="0" dirty="0" smtClean="0"/>
              <a:t>Collect only enough information</a:t>
            </a:r>
          </a:p>
          <a:p>
            <a:pPr marL="628650" lvl="1" indent="-171450">
              <a:buFontTx/>
              <a:buChar char="-"/>
            </a:pPr>
            <a:r>
              <a:rPr lang="en-US" b="1" baseline="0" dirty="0" smtClean="0"/>
              <a:t>Only sensitive information was user id and answers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2F3C-ADF8-2442-A93A-070580C376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First question type:</a:t>
            </a:r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2F3C-ADF8-2442-A93A-070580C376E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</a:t>
            </a:r>
            <a:r>
              <a:rPr lang="en-US" b="1" baseline="0" dirty="0" smtClean="0"/>
              <a:t> have to present our experiment. So we should: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Talk shortly about the platform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Show the questions through screenshots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Describe what a user gets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2F3C-ADF8-2442-A93A-070580C376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</a:t>
            </a:r>
            <a:r>
              <a:rPr lang="en-US" b="1" baseline="0" dirty="0" smtClean="0"/>
              <a:t> have to present our experiment. So we should: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Talk shortly about the platform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Show the questions through screenshots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Describe what a user gets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2F3C-ADF8-2442-A93A-070580C376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Showing</a:t>
            </a:r>
            <a:r>
              <a:rPr lang="en-US" b="1" baseline="0" dirty="0" smtClean="0"/>
              <a:t> our results. In this slide we can show a table of the number of results we got. Or some graph…..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We can hint towards the small numbers due to people not favoring exposing their profile. But we should talk bout this later (under limitations and what we learned).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2F3C-ADF8-2442-A93A-070580C376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D398D-0C8B-964B-B6C3-50E7B583DF7E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53DD-34A1-BE49-A34B-E565D187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Instance Based Social Network 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Yoav Artzi</a:t>
            </a:r>
          </a:p>
          <a:p>
            <a:r>
              <a:rPr lang="en-US" dirty="0" err="1" smtClean="0"/>
              <a:t>Amit</a:t>
            </a:r>
            <a:r>
              <a:rPr lang="en-US" dirty="0" smtClean="0"/>
              <a:t> Levy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252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  <a:cs typeface="Cambria"/>
              </a:rPr>
              <a:t>CSE 510: HCI</a:t>
            </a:r>
          </a:p>
          <a:p>
            <a:r>
              <a:rPr lang="en-US" sz="1400" dirty="0" smtClean="0">
                <a:latin typeface="+mj-lt"/>
                <a:cs typeface="Cambria"/>
              </a:rPr>
              <a:t>Spring 2010</a:t>
            </a:r>
          </a:p>
          <a:p>
            <a:r>
              <a:rPr lang="en-US" sz="1400" dirty="0" smtClean="0">
                <a:latin typeface="+mj-lt"/>
                <a:cs typeface="Cambria"/>
              </a:rPr>
              <a:t>Project final presentation</a:t>
            </a:r>
            <a:endParaRPr lang="en-US" sz="1400" dirty="0">
              <a:latin typeface="+mj-lt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Experiment</a:t>
            </a:r>
            <a:endParaRPr lang="en-US" dirty="0"/>
          </a:p>
        </p:txBody>
      </p:sp>
      <p:pic>
        <p:nvPicPr>
          <p:cNvPr id="11" name="Picture 10" descr="Screen shot 2010-05-30 at 3.40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961" y="1417638"/>
            <a:ext cx="4740994" cy="503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68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036220"/>
              </p:ext>
            </p:extLst>
          </p:nvPr>
        </p:nvGraphicFramePr>
        <p:xfrm>
          <a:off x="308758" y="1508166"/>
          <a:ext cx="8502733" cy="514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3490" y="2626112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11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857" y="1927174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10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284" y="2148280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10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1457" y="2780767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10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1360" y="2425279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10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9640" y="1999999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10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2960" y="2704923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10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3884" y="2310444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10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6757" y="1936938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10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0229" y="228677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7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0133" y="1926428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7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9525" y="2286762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8</a:t>
            </a:r>
            <a:endParaRPr lang="en-US" sz="1200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173523"/>
              </p:ext>
            </p:extLst>
          </p:nvPr>
        </p:nvGraphicFramePr>
        <p:xfrm>
          <a:off x="320634" y="1318162"/>
          <a:ext cx="8538358" cy="516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48050" y="2702278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43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2320" y="431714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42</a:t>
            </a:r>
            <a:endParaRPr lang="en-US" sz="1200" i="1" dirty="0"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590" y="5546851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Impact" pitchFamily="34" charset="0"/>
              </a:rPr>
              <a:t>43</a:t>
            </a:r>
            <a:endParaRPr lang="en-US" sz="1200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</a:t>
            </a:r>
            <a:r>
              <a:rPr lang="en-US" dirty="0" smtClean="0"/>
              <a:t>bias</a:t>
            </a:r>
            <a:endParaRPr lang="en-US" dirty="0" smtClean="0"/>
          </a:p>
          <a:p>
            <a:r>
              <a:rPr lang="en-US" dirty="0" smtClean="0"/>
              <a:t>Could not cover all variables</a:t>
            </a:r>
          </a:p>
          <a:p>
            <a:pPr lvl="1"/>
            <a:r>
              <a:rPr lang="en-US" dirty="0" smtClean="0"/>
              <a:t>Representation algorithms left out</a:t>
            </a:r>
          </a:p>
          <a:p>
            <a:pPr lvl="1"/>
            <a:r>
              <a:rPr lang="en-US" dirty="0" smtClean="0"/>
              <a:t>Binary use of affiliation and location</a:t>
            </a:r>
          </a:p>
          <a:p>
            <a:r>
              <a:rPr lang="en-US" dirty="0" smtClean="0"/>
              <a:t>Limited data for analysis</a:t>
            </a:r>
          </a:p>
          <a:p>
            <a:pPr lvl="1"/>
            <a:r>
              <a:rPr lang="en-US" dirty="0" smtClean="0"/>
              <a:t>For example, no friend count, only mutual friends, interactions,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525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Quiz-like possibilities for privacy configuration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Privacy matters and forgotten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5128" y="4056916"/>
            <a:ext cx="6094348" cy="1858963"/>
          </a:xfrm>
        </p:spPr>
        <p:txBody>
          <a:bodyPr>
            <a:noAutofit/>
          </a:bodyPr>
          <a:lstStyle/>
          <a:p>
            <a:pPr marL="342900" lvl="1" indent="-342900">
              <a:buNone/>
            </a:pPr>
            <a:r>
              <a:rPr lang="en-US" sz="2000" dirty="0" smtClean="0">
                <a:latin typeface="Handwriting - Dakota"/>
                <a:cs typeface="Handwriting - Dakota"/>
              </a:rPr>
              <a:t>	“… scary, it brought up photos of friends that are accidently in my Facebook… Is that the goal? To show that half of them are not really connected to you?”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525128" y="2352554"/>
            <a:ext cx="6094348" cy="1030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	“… it was really fun for me, this little game… “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worried about privacy on Facebook</a:t>
            </a:r>
          </a:p>
          <a:p>
            <a:r>
              <a:rPr lang="en-US" dirty="0" smtClean="0"/>
              <a:t>They need to see who has access to their data</a:t>
            </a:r>
          </a:p>
          <a:p>
            <a:r>
              <a:rPr lang="en-US" dirty="0" smtClean="0"/>
              <a:t>Algorithmic approaches might help communicate privacy</a:t>
            </a:r>
          </a:p>
        </p:txBody>
      </p:sp>
    </p:spTree>
    <p:extLst>
      <p:ext uri="{BB962C8B-B14F-4D97-AF65-F5344CB8AC3E}">
        <p14:creationId xmlns:p14="http://schemas.microsoft.com/office/powerpoint/2010/main" val="185673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68614" cy="4525963"/>
          </a:xfrm>
        </p:spPr>
        <p:txBody>
          <a:bodyPr/>
          <a:lstStyle/>
          <a:p>
            <a:r>
              <a:rPr lang="en-US" dirty="0" smtClean="0"/>
              <a:t>More of the same (gather more data)</a:t>
            </a:r>
          </a:p>
          <a:p>
            <a:r>
              <a:rPr lang="en-US" dirty="0" smtClean="0"/>
              <a:t>Explore more personal </a:t>
            </a:r>
            <a:r>
              <a:rPr lang="en-US" dirty="0" smtClean="0"/>
              <a:t>variables</a:t>
            </a:r>
          </a:p>
          <a:p>
            <a:r>
              <a:rPr lang="en-US" dirty="0" smtClean="0"/>
              <a:t>Relating success to network properties</a:t>
            </a:r>
          </a:p>
          <a:p>
            <a:pPr lvl="1"/>
            <a:r>
              <a:rPr lang="en-US" dirty="0" smtClean="0"/>
              <a:t>Size, path lengths, clustering co-efficient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our </a:t>
            </a:r>
            <a:r>
              <a:rPr lang="en-US" dirty="0" smtClean="0"/>
              <a:t>approach to communicate privacy in Facebook</a:t>
            </a:r>
          </a:p>
          <a:p>
            <a:pPr lvl="1"/>
            <a:r>
              <a:rPr lang="en-US" dirty="0" smtClean="0"/>
              <a:t>Evaluate “in the wild”</a:t>
            </a:r>
          </a:p>
          <a:p>
            <a:r>
              <a:rPr lang="en-US" dirty="0" smtClean="0"/>
              <a:t>Explore other uses of social network clustering</a:t>
            </a:r>
          </a:p>
          <a:p>
            <a:pPr lvl="1"/>
            <a:r>
              <a:rPr lang="en-US" dirty="0" smtClean="0"/>
              <a:t>Help create groups for privacy settings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Instance Based Network Representation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90" y="2724604"/>
            <a:ext cx="2350766" cy="2124774"/>
          </a:xfrm>
          <a:prstGeom prst="rect">
            <a:avLst/>
          </a:prstGeom>
        </p:spPr>
      </p:pic>
      <p:pic>
        <p:nvPicPr>
          <p:cNvPr id="8" name="Picture 7" descr="Screen shot 2010-05-09 at 10.46.07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706" y="3244271"/>
            <a:ext cx="2656803" cy="690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8190" y="2159061"/>
            <a:ext cx="222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detection</a:t>
            </a:r>
            <a:endParaRPr lang="en-US" dirty="0"/>
          </a:p>
        </p:txBody>
      </p:sp>
      <p:pic>
        <p:nvPicPr>
          <p:cNvPr id="10" name="Picture 9" descr="link-cliqu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746" y="2713059"/>
            <a:ext cx="2462470" cy="20768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8016" y="2020561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Representing instances detection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875" y="2159061"/>
            <a:ext cx="219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759363" y="2170546"/>
            <a:ext cx="438727" cy="346363"/>
          </a:xfrm>
          <a:prstGeom prst="rightArrow">
            <a:avLst/>
          </a:prstGeom>
          <a:noFill/>
          <a:ln w="25400">
            <a:solidFill>
              <a:schemeClr val="tx1"/>
            </a:solidFill>
          </a:ln>
          <a:effectLst>
            <a:outerShdw blurRad="41275" dist="23000" dir="2700000" rotWithShape="0">
              <a:srgbClr xmlns:mc="http://schemas.openxmlformats.org/markup-compatibility/2006" xmlns:a14="http://schemas.microsoft.com/office/drawing/2010/main" val="000000" mc:Ignorable="">
                <a:alpha val="6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786582" y="2172855"/>
            <a:ext cx="438727" cy="346363"/>
          </a:xfrm>
          <a:prstGeom prst="rightArrow">
            <a:avLst/>
          </a:prstGeom>
          <a:noFill/>
          <a:ln w="25400">
            <a:solidFill>
              <a:schemeClr val="tx1"/>
            </a:solidFill>
          </a:ln>
          <a:effectLst>
            <a:outerShdw blurRad="41275" dist="23000" dir="2700000" rotWithShape="0">
              <a:srgbClr xmlns:mc="http://schemas.openxmlformats.org/markup-compatibility/2006" xmlns:a14="http://schemas.microsoft.com/office/drawing/2010/main" val="000000" mc:Ignorable="">
                <a:alpha val="6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acebook_status_reps_lis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64" y="1600200"/>
            <a:ext cx="6237272" cy="4525963"/>
          </a:xfrm>
        </p:spPr>
      </p:pic>
      <p:sp>
        <p:nvSpPr>
          <p:cNvPr id="7" name="TextBox 6"/>
          <p:cNvSpPr txBox="1"/>
          <p:nvPr/>
        </p:nvSpPr>
        <p:spPr>
          <a:xfrm>
            <a:off x="6772838" y="6596390"/>
            <a:ext cx="2371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*This may or may not really happened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5451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acebook_status_reps_lis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64" y="1600200"/>
            <a:ext cx="6237272" cy="4525963"/>
          </a:xfrm>
        </p:spPr>
      </p:pic>
      <p:sp>
        <p:nvSpPr>
          <p:cNvPr id="3" name="Cloud Callout 2"/>
          <p:cNvSpPr/>
          <p:nvPr/>
        </p:nvSpPr>
        <p:spPr>
          <a:xfrm>
            <a:off x="4413737" y="4327654"/>
            <a:ext cx="2116712" cy="1489591"/>
          </a:xfrm>
          <a:prstGeom prst="cloudCallout">
            <a:avLst>
              <a:gd name="adj1" fmla="val -44917"/>
              <a:gd name="adj2" fmla="val -821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CTO? Oh, maybe I shouldn’t post it yet.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2838" y="6596390"/>
            <a:ext cx="2371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*This may or may not really happened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2685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answer the central question?</a:t>
            </a:r>
          </a:p>
          <a:p>
            <a:r>
              <a:rPr lang="en-US" dirty="0" smtClean="0"/>
              <a:t>Too many dimensions</a:t>
            </a:r>
          </a:p>
          <a:p>
            <a:r>
              <a:rPr lang="en-US" dirty="0" smtClean="0"/>
              <a:t>Respect </a:t>
            </a:r>
            <a:r>
              <a:rPr lang="en-US" dirty="0" smtClean="0"/>
              <a:t>people’s </a:t>
            </a:r>
            <a:r>
              <a:rPr lang="en-US" dirty="0" smtClean="0"/>
              <a:t>privacy</a:t>
            </a:r>
          </a:p>
          <a:p>
            <a:r>
              <a:rPr lang="en-US" dirty="0" smtClean="0"/>
              <a:t>Only a few chances to get it right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user to associate individuals with clusters</a:t>
            </a:r>
          </a:p>
          <a:p>
            <a:r>
              <a:rPr lang="en-US" dirty="0" smtClean="0"/>
              <a:t>Answering </a:t>
            </a:r>
            <a:r>
              <a:rPr lang="en-US" dirty="0"/>
              <a:t>a higher level </a:t>
            </a:r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How do users intuitively </a:t>
            </a:r>
            <a:r>
              <a:rPr lang="en-US" dirty="0" smtClean="0"/>
              <a:t>perceive their </a:t>
            </a:r>
            <a:r>
              <a:rPr lang="en-US" dirty="0" smtClean="0"/>
              <a:t>network?</a:t>
            </a:r>
          </a:p>
          <a:p>
            <a:r>
              <a:rPr lang="en-US" dirty="0" smtClean="0"/>
              <a:t>Evaluate if algorithm captures user’s perception of their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8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0-05-30 at 3.39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082" y="1417638"/>
            <a:ext cx="2438092" cy="146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Experiment</a:t>
            </a:r>
            <a:endParaRPr lang="en-US" dirty="0"/>
          </a:p>
        </p:txBody>
      </p:sp>
      <p:pic>
        <p:nvPicPr>
          <p:cNvPr id="10" name="Picture 9" descr="Screen shot 2010-05-30 at 3.40.1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350" y="2473082"/>
            <a:ext cx="3300752" cy="191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11" name="Picture 10" descr="Screen shot 2010-05-30 at 3.40.2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3737527"/>
            <a:ext cx="2611272" cy="277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443342" y="3737527"/>
            <a:ext cx="3383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dirty="0" smtClean="0"/>
              <a:t>3 question types</a:t>
            </a:r>
          </a:p>
          <a:p>
            <a:pPr marL="166688" indent="-166688">
              <a:buFont typeface="Arial"/>
              <a:buChar char="•"/>
            </a:pPr>
            <a:r>
              <a:rPr lang="en-US" dirty="0" smtClean="0"/>
              <a:t>Composed using the user’s Facebook network</a:t>
            </a:r>
          </a:p>
          <a:p>
            <a:pPr marL="166688" indent="-166688">
              <a:buFont typeface="Arial"/>
              <a:buChar char="•"/>
            </a:pPr>
            <a:r>
              <a:rPr lang="en-US" dirty="0" smtClean="0"/>
              <a:t>User gets 10 questions of a single type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0-05-30 at 3.39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51" y="1649458"/>
            <a:ext cx="7096393" cy="426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8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Experiment</a:t>
            </a:r>
            <a:endParaRPr lang="en-US" dirty="0"/>
          </a:p>
        </p:txBody>
      </p:sp>
      <p:pic>
        <p:nvPicPr>
          <p:cNvPr id="10" name="Picture 9" descr="Screen shot 2010-05-30 at 3.40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26" y="1661375"/>
            <a:ext cx="7743393" cy="449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68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783</Words>
  <Application>Microsoft Office PowerPoint</Application>
  <PresentationFormat>On-screen Show (4:3)</PresentationFormat>
  <Paragraphs>129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Instance Based Social Network Representation</vt:lpstr>
      <vt:lpstr>Instance Based Network Representation</vt:lpstr>
      <vt:lpstr>PowerPoint Presentation</vt:lpstr>
      <vt:lpstr>PowerPoint Presentation</vt:lpstr>
      <vt:lpstr>Challenges</vt:lpstr>
      <vt:lpstr>Approach</vt:lpstr>
      <vt:lpstr>Our Experiment</vt:lpstr>
      <vt:lpstr>Our Experiment</vt:lpstr>
      <vt:lpstr>Our Experiment</vt:lpstr>
      <vt:lpstr>Our Experiment</vt:lpstr>
      <vt:lpstr>Results</vt:lpstr>
      <vt:lpstr>Results</vt:lpstr>
      <vt:lpstr>Limitations</vt:lpstr>
      <vt:lpstr>What We Learned</vt:lpstr>
      <vt:lpstr>What We Learned</vt:lpstr>
      <vt:lpstr>Future Work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Instance Based Social Network Representation</dc:title>
  <dc:creator>Yoav Artzi;Amit Levy</dc:creator>
  <cp:lastModifiedBy>Amit Levy</cp:lastModifiedBy>
  <cp:revision>34</cp:revision>
  <dcterms:created xsi:type="dcterms:W3CDTF">2010-05-31T02:53:46Z</dcterms:created>
  <dcterms:modified xsi:type="dcterms:W3CDTF">2010-06-02T07:51:18Z</dcterms:modified>
</cp:coreProperties>
</file>