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3" r:id="rId7"/>
    <p:sldId id="260" r:id="rId8"/>
    <p:sldId id="262" r:id="rId9"/>
    <p:sldId id="264" r:id="rId10"/>
    <p:sldId id="265" r:id="rId11"/>
    <p:sldId id="266" r:id="rId12"/>
    <p:sldId id="270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2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FFFCB-7AE4-4D11-8F14-31A06C0F93A3}" type="datetimeFigureOut">
              <a:rPr lang="en-US" smtClean="0"/>
              <a:t>5/1/2008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641B5-4612-49F5-8169-2B06172979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 4: Simple Router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CS144 Lab 4 </a:t>
            </a:r>
            <a:r>
              <a:rPr lang="en-US" dirty="0" err="1" smtClean="0"/>
              <a:t>Screencast</a:t>
            </a:r>
            <a:endParaRPr lang="en-US" dirty="0" smtClean="0"/>
          </a:p>
          <a:p>
            <a:r>
              <a:rPr lang="en-US" dirty="0" smtClean="0"/>
              <a:t>May 2, 2008</a:t>
            </a:r>
          </a:p>
          <a:p>
            <a:r>
              <a:rPr lang="en-US" dirty="0" smtClean="0"/>
              <a:t>Ben Nham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24159" y="6488668"/>
            <a:ext cx="4819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Based on slides by Clay Collier and Martin </a:t>
            </a:r>
            <a:r>
              <a:rPr lang="en-US" dirty="0" err="1" smtClean="0">
                <a:solidFill>
                  <a:schemeClr val="accent1"/>
                </a:solidFill>
              </a:rPr>
              <a:t>Casado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create a virtual network topology, using a topology creation tool</a:t>
            </a:r>
          </a:p>
          <a:p>
            <a:pPr lvl="1"/>
            <a:r>
              <a:rPr lang="en-US" dirty="0" smtClean="0"/>
              <a:t>Covered in intro </a:t>
            </a:r>
            <a:r>
              <a:rPr lang="en-US" dirty="0" err="1" smtClean="0"/>
              <a:t>screencast</a:t>
            </a:r>
            <a:endParaRPr lang="en-US" dirty="0" smtClean="0"/>
          </a:p>
          <a:p>
            <a:r>
              <a:rPr lang="en-US" dirty="0" smtClean="0"/>
              <a:t>You write a router in C</a:t>
            </a:r>
          </a:p>
          <a:p>
            <a:r>
              <a:rPr lang="en-US" dirty="0" smtClean="0"/>
              <a:t>Your router will route real IP packets over the Internet from standard clients (i.e. ping, </a:t>
            </a:r>
            <a:r>
              <a:rPr lang="en-US" dirty="0" err="1" smtClean="0"/>
              <a:t>traceroute</a:t>
            </a:r>
            <a:r>
              <a:rPr lang="en-US" dirty="0" smtClean="0"/>
              <a:t>, ftp, Firefox…)</a:t>
            </a:r>
          </a:p>
          <a:p>
            <a:r>
              <a:rPr lang="en-US" dirty="0" smtClean="0"/>
              <a:t>Due Wednesday, May 14</a:t>
            </a:r>
            <a:r>
              <a:rPr lang="en-US" baseline="30000" dirty="0" smtClean="0"/>
              <a:t>th</a:t>
            </a:r>
            <a:r>
              <a:rPr lang="en-US" dirty="0" smtClean="0"/>
              <a:t> before class</a:t>
            </a:r>
          </a:p>
          <a:p>
            <a:pPr lvl="1"/>
            <a:r>
              <a:rPr lang="en-US" dirty="0" smtClean="0"/>
              <a:t>Extended to Saturday, May 17</a:t>
            </a:r>
            <a:r>
              <a:rPr lang="en-US" baseline="30000" dirty="0" smtClean="0"/>
              <a:t>th</a:t>
            </a:r>
            <a:r>
              <a:rPr lang="en-US" dirty="0" smtClean="0"/>
              <a:t> @ 5:00 PM if you attend class</a:t>
            </a:r>
          </a:p>
          <a:p>
            <a:r>
              <a:rPr lang="en-US" dirty="0" smtClean="0"/>
              <a:t>Get started early!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 the assignment code from:</a:t>
            </a:r>
            <a:br>
              <a:rPr lang="en-US" dirty="0" smtClean="0"/>
            </a:br>
            <a:r>
              <a:rPr lang="en-US" dirty="0" smtClean="0">
                <a:latin typeface="Consolas" pitchFamily="49" charset="0"/>
              </a:rPr>
              <a:t>/</a:t>
            </a:r>
            <a:r>
              <a:rPr lang="en-US" dirty="0" err="1" smtClean="0">
                <a:latin typeface="Consolas" pitchFamily="49" charset="0"/>
              </a:rPr>
              <a:t>usr</a:t>
            </a:r>
            <a:r>
              <a:rPr lang="en-US" dirty="0" smtClean="0">
                <a:latin typeface="Consolas" pitchFamily="49" charset="0"/>
              </a:rPr>
              <a:t>/class/cs144/</a:t>
            </a:r>
            <a:r>
              <a:rPr lang="en-US" dirty="0" err="1" smtClean="0">
                <a:latin typeface="Consolas" pitchFamily="49" charset="0"/>
              </a:rPr>
              <a:t>src</a:t>
            </a:r>
            <a:r>
              <a:rPr lang="en-US" dirty="0" smtClean="0">
                <a:latin typeface="Consolas" pitchFamily="49" charset="0"/>
              </a:rPr>
              <a:t>/router</a:t>
            </a:r>
          </a:p>
          <a:p>
            <a:r>
              <a:rPr lang="en-US" dirty="0" smtClean="0"/>
              <a:t>Watch the intro </a:t>
            </a:r>
            <a:r>
              <a:rPr lang="en-US" dirty="0" err="1" smtClean="0"/>
              <a:t>screencast</a:t>
            </a:r>
            <a:r>
              <a:rPr lang="en-US" dirty="0" smtClean="0"/>
              <a:t> to:</a:t>
            </a:r>
          </a:p>
          <a:p>
            <a:pPr lvl="1"/>
            <a:r>
              <a:rPr lang="en-US" dirty="0" smtClean="0"/>
              <a:t>Create a topology</a:t>
            </a:r>
          </a:p>
          <a:p>
            <a:pPr lvl="1"/>
            <a:r>
              <a:rPr lang="en-US" dirty="0" smtClean="0"/>
              <a:t>Create a routing table for the topology</a:t>
            </a:r>
          </a:p>
          <a:p>
            <a:pPr lvl="1"/>
            <a:r>
              <a:rPr lang="en-US" dirty="0" smtClean="0"/>
              <a:t>Compile and run the stub code with a routing table for your topology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 You Need to Handle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All packets given to you are raw Ethernet frames</a:t>
            </a:r>
          </a:p>
          <a:p>
            <a:r>
              <a:rPr lang="en-US" dirty="0" smtClean="0"/>
              <a:t>IP</a:t>
            </a:r>
          </a:p>
          <a:p>
            <a:r>
              <a:rPr lang="en-US" dirty="0" smtClean="0"/>
              <a:t>ARP</a:t>
            </a:r>
          </a:p>
          <a:p>
            <a:pPr lvl="1"/>
            <a:r>
              <a:rPr lang="en-US" dirty="0" smtClean="0"/>
              <a:t>Needed to resolve IP addresses to MAC addresses</a:t>
            </a:r>
          </a:p>
          <a:p>
            <a:r>
              <a:rPr lang="en-US" dirty="0" smtClean="0"/>
              <a:t>ICMP requests/replies</a:t>
            </a:r>
          </a:p>
          <a:p>
            <a:pPr lvl="1"/>
            <a:r>
              <a:rPr lang="en-US" dirty="0" smtClean="0"/>
              <a:t>Used by some programs to send requests (ping)</a:t>
            </a:r>
          </a:p>
          <a:p>
            <a:pPr lvl="1"/>
            <a:r>
              <a:rPr lang="en-US" dirty="0" smtClean="0"/>
              <a:t>Needed to send control messages back to host</a:t>
            </a:r>
          </a:p>
          <a:p>
            <a:r>
              <a:rPr lang="en-US" dirty="0" smtClean="0"/>
              <a:t>See </a:t>
            </a:r>
            <a:r>
              <a:rPr lang="en-US" dirty="0" err="1" smtClean="0"/>
              <a:t>sr_protocol.h</a:t>
            </a:r>
            <a:r>
              <a:rPr lang="en-US" dirty="0" smtClean="0"/>
              <a:t> and Network Sorcery to deal with the raw bits</a:t>
            </a:r>
          </a:p>
          <a:p>
            <a:r>
              <a:rPr lang="en-US" dirty="0" smtClean="0"/>
              <a:t>Make sure you understand your pointer arithmetic!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Router Basics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5200" y="2362200"/>
            <a:ext cx="441325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7850" y="2362200"/>
            <a:ext cx="441325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685800" y="3059113"/>
            <a:ext cx="1905000" cy="1587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1150938" y="2797175"/>
            <a:ext cx="1587" cy="26193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079625" y="2797175"/>
            <a:ext cx="1588" cy="26193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1614488" y="3059113"/>
            <a:ext cx="1587" cy="17462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2514600"/>
            <a:ext cx="441325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9675" y="5100638"/>
            <a:ext cx="441325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09600" y="1897063"/>
            <a:ext cx="992188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  <a:latin typeface="Tahoma" pitchFamily="32" charset="0"/>
                <a:ea typeface="msmincho" charset="0"/>
                <a:cs typeface="msmincho" charset="0"/>
              </a:rPr>
              <a:t>myth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676400" y="1897063"/>
            <a:ext cx="1274763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>
                <a:solidFill>
                  <a:srgbClr val="000000"/>
                </a:solidFill>
                <a:latin typeface="Tahoma" pitchFamily="32" charset="0"/>
                <a:ea typeface="msmincho" charset="0"/>
                <a:cs typeface="msmincho" charset="0"/>
              </a:rPr>
              <a:t>elaine</a:t>
            </a:r>
            <a:endParaRPr lang="en-GB" dirty="0">
              <a:solidFill>
                <a:srgbClr val="000000"/>
              </a:solidFill>
              <a:latin typeface="Tahoma" pitchFamily="32" charset="0"/>
              <a:ea typeface="msmincho" charset="0"/>
              <a:cs typeface="msmincho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1676400" y="3505200"/>
            <a:ext cx="381000" cy="4572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3352800" y="4038600"/>
            <a:ext cx="8382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4495800" y="40386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V="1">
            <a:off x="5943600" y="2970213"/>
            <a:ext cx="1524000" cy="7651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5867400" y="4419600"/>
            <a:ext cx="1676400" cy="9906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1428750" y="3233738"/>
            <a:ext cx="371475" cy="347662"/>
          </a:xfrm>
          <a:prstGeom prst="ellipse">
            <a:avLst/>
          </a:prstGeom>
          <a:solidFill>
            <a:schemeClr val="accent1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1752600" y="3657600"/>
            <a:ext cx="1979613" cy="836613"/>
            <a:chOff x="1104" y="2304"/>
            <a:chExt cx="1247" cy="527"/>
          </a:xfrm>
        </p:grpSpPr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1104" y="2304"/>
              <a:ext cx="1248" cy="528"/>
            </a:xfrm>
            <a:prstGeom prst="ellipse">
              <a:avLst/>
            </a:prstGeom>
            <a:solidFill>
              <a:srgbClr val="FFFFFF"/>
            </a:solidFill>
            <a:ln w="3816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1289" y="2361"/>
              <a:ext cx="879" cy="4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lnSpc>
                  <a:spcPct val="101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dirty="0">
                  <a:solidFill>
                    <a:srgbClr val="000000"/>
                  </a:solidFill>
                  <a:latin typeface="+mj-lt"/>
                  <a:ea typeface="msmincho" charset="0"/>
                  <a:cs typeface="msmincho" charset="0"/>
                </a:rPr>
                <a:t>Campus</a:t>
              </a:r>
            </a:p>
            <a:p>
              <a:pPr algn="ctr" eaLnBrk="0" hangingPunct="0">
                <a:lnSpc>
                  <a:spcPct val="105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dirty="0">
                  <a:solidFill>
                    <a:srgbClr val="000000"/>
                  </a:solidFill>
                  <a:latin typeface="+mj-lt"/>
                  <a:ea typeface="msmincho" charset="0"/>
                  <a:cs typeface="msmincho" charset="0"/>
                </a:rPr>
                <a:t>Network</a:t>
              </a:r>
            </a:p>
          </p:txBody>
        </p:sp>
      </p:grp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4114800" y="3886200"/>
            <a:ext cx="371475" cy="347663"/>
          </a:xfrm>
          <a:prstGeom prst="ellipse">
            <a:avLst/>
          </a:prstGeom>
          <a:solidFill>
            <a:schemeClr val="accent1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5105400" y="3505200"/>
            <a:ext cx="989013" cy="1065213"/>
            <a:chOff x="3216" y="2208"/>
            <a:chExt cx="623" cy="671"/>
          </a:xfrm>
        </p:grpSpPr>
        <p:grpSp>
          <p:nvGrpSpPr>
            <p:cNvPr id="25" name="Group 23"/>
            <p:cNvGrpSpPr>
              <a:grpSpLocks/>
            </p:cNvGrpSpPr>
            <p:nvPr/>
          </p:nvGrpSpPr>
          <p:grpSpPr bwMode="auto">
            <a:xfrm>
              <a:off x="3216" y="2208"/>
              <a:ext cx="624" cy="672"/>
              <a:chOff x="3216" y="2208"/>
              <a:chExt cx="624" cy="672"/>
            </a:xfrm>
          </p:grpSpPr>
          <p:sp>
            <p:nvSpPr>
              <p:cNvPr id="27" name="Freeform 24"/>
              <p:cNvSpPr>
                <a:spLocks noChangeArrowheads="1"/>
              </p:cNvSpPr>
              <p:nvPr/>
            </p:nvSpPr>
            <p:spPr bwMode="auto">
              <a:xfrm>
                <a:off x="3216" y="2208"/>
                <a:ext cx="624" cy="672"/>
              </a:xfrm>
              <a:custGeom>
                <a:avLst/>
                <a:gdLst/>
                <a:ahLst/>
                <a:cxnLst>
                  <a:cxn ang="0">
                    <a:pos x="1376" y="0"/>
                  </a:cxn>
                  <a:cxn ang="0">
                    <a:pos x="0" y="511"/>
                  </a:cxn>
                  <a:cxn ang="0">
                    <a:pos x="0" y="2452"/>
                  </a:cxn>
                  <a:cxn ang="0">
                    <a:pos x="1376" y="2963"/>
                  </a:cxn>
                  <a:cxn ang="0">
                    <a:pos x="2752" y="2452"/>
                  </a:cxn>
                  <a:cxn ang="0">
                    <a:pos x="2752" y="511"/>
                  </a:cxn>
                  <a:cxn ang="0">
                    <a:pos x="1376" y="0"/>
                  </a:cxn>
                </a:cxnLst>
                <a:rect l="0" t="0" r="r" b="b"/>
                <a:pathLst>
                  <a:path w="2753" h="2964">
                    <a:moveTo>
                      <a:pt x="1376" y="0"/>
                    </a:moveTo>
                    <a:cubicBezTo>
                      <a:pt x="625" y="0"/>
                      <a:pt x="0" y="232"/>
                      <a:pt x="0" y="511"/>
                    </a:cubicBezTo>
                    <a:lnTo>
                      <a:pt x="0" y="2452"/>
                    </a:lnTo>
                    <a:cubicBezTo>
                      <a:pt x="0" y="2731"/>
                      <a:pt x="625" y="2963"/>
                      <a:pt x="1376" y="2963"/>
                    </a:cubicBezTo>
                    <a:cubicBezTo>
                      <a:pt x="2127" y="2963"/>
                      <a:pt x="2752" y="2731"/>
                      <a:pt x="2752" y="2452"/>
                    </a:cubicBezTo>
                    <a:lnTo>
                      <a:pt x="2752" y="511"/>
                    </a:lnTo>
                    <a:cubicBezTo>
                      <a:pt x="2752" y="232"/>
                      <a:pt x="2126" y="0"/>
                      <a:pt x="1376" y="0"/>
                    </a:cubicBezTo>
                  </a:path>
                </a:pathLst>
              </a:custGeom>
              <a:solidFill>
                <a:srgbClr val="B2B2B2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Freeform 25"/>
              <p:cNvSpPr>
                <a:spLocks noChangeArrowheads="1"/>
              </p:cNvSpPr>
              <p:nvPr/>
            </p:nvSpPr>
            <p:spPr bwMode="auto">
              <a:xfrm>
                <a:off x="3216" y="2208"/>
                <a:ext cx="624" cy="232"/>
              </a:xfrm>
              <a:custGeom>
                <a:avLst/>
                <a:gdLst/>
                <a:ahLst/>
                <a:cxnLst>
                  <a:cxn ang="0">
                    <a:pos x="1376" y="0"/>
                  </a:cxn>
                  <a:cxn ang="0">
                    <a:pos x="0" y="511"/>
                  </a:cxn>
                  <a:cxn ang="0">
                    <a:pos x="1376" y="1023"/>
                  </a:cxn>
                  <a:cxn ang="0">
                    <a:pos x="2752" y="511"/>
                  </a:cxn>
                  <a:cxn ang="0">
                    <a:pos x="1376" y="0"/>
                  </a:cxn>
                </a:cxnLst>
                <a:rect l="0" t="0" r="r" b="b"/>
                <a:pathLst>
                  <a:path w="2753" h="1024">
                    <a:moveTo>
                      <a:pt x="1376" y="0"/>
                    </a:moveTo>
                    <a:cubicBezTo>
                      <a:pt x="625" y="0"/>
                      <a:pt x="0" y="232"/>
                      <a:pt x="0" y="511"/>
                    </a:cubicBezTo>
                    <a:cubicBezTo>
                      <a:pt x="0" y="790"/>
                      <a:pt x="625" y="1023"/>
                      <a:pt x="1376" y="1023"/>
                    </a:cubicBezTo>
                    <a:cubicBezTo>
                      <a:pt x="2127" y="1023"/>
                      <a:pt x="2752" y="790"/>
                      <a:pt x="2752" y="511"/>
                    </a:cubicBezTo>
                    <a:cubicBezTo>
                      <a:pt x="2752" y="232"/>
                      <a:pt x="2126" y="0"/>
                      <a:pt x="1376" y="0"/>
                    </a:cubicBezTo>
                  </a:path>
                </a:pathLst>
              </a:custGeom>
              <a:solidFill>
                <a:srgbClr val="C2C2C2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216" y="2416"/>
              <a:ext cx="624" cy="3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lnSpc>
                  <a:spcPct val="101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Tahoma" pitchFamily="32" charset="0"/>
                  <a:ea typeface="msmincho" charset="0"/>
                  <a:cs typeface="msmincho" charset="0"/>
                </a:rPr>
                <a:t>Your</a:t>
              </a:r>
              <a:br>
                <a:rPr lang="en-GB" sz="1600">
                  <a:solidFill>
                    <a:srgbClr val="000000"/>
                  </a:solidFill>
                  <a:latin typeface="Tahoma" pitchFamily="32" charset="0"/>
                  <a:ea typeface="msmincho" charset="0"/>
                  <a:cs typeface="msmincho" charset="0"/>
                </a:rPr>
              </a:br>
              <a:r>
                <a:rPr lang="en-GB" sz="1600">
                  <a:solidFill>
                    <a:srgbClr val="000000"/>
                  </a:solidFill>
                  <a:latin typeface="Tahoma" pitchFamily="32" charset="0"/>
                  <a:ea typeface="msmincho" charset="0"/>
                  <a:cs typeface="msmincho" charset="0"/>
                </a:rPr>
                <a:t>Router</a:t>
              </a:r>
            </a:p>
          </p:txBody>
        </p:sp>
      </p:grp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3686175" y="4181475"/>
            <a:ext cx="1195388" cy="338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algn="ctr"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err="1">
                <a:solidFill>
                  <a:srgbClr val="000000"/>
                </a:solidFill>
                <a:latin typeface="+mj-lt"/>
                <a:ea typeface="msmincho" charset="0"/>
                <a:cs typeface="msmincho" charset="0"/>
              </a:rPr>
              <a:t>vns</a:t>
            </a:r>
            <a:r>
              <a:rPr lang="en-GB" sz="1600" dirty="0">
                <a:solidFill>
                  <a:srgbClr val="000000"/>
                </a:solidFill>
                <a:latin typeface="+mj-lt"/>
                <a:ea typeface="msmincho" charset="0"/>
                <a:cs typeface="msmincho" charset="0"/>
              </a:rPr>
              <a:t>-firewall</a:t>
            </a: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4495800" y="3657600"/>
            <a:ext cx="633413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eth0</a:t>
            </a:r>
          </a:p>
        </p:txBody>
      </p: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5791200" y="3200400"/>
            <a:ext cx="633413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eth1</a:t>
            </a: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5638800" y="4495800"/>
            <a:ext cx="633413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eth2</a:t>
            </a: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3576638" y="1676400"/>
            <a:ext cx="1820863" cy="942974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algn="ctr"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eth0:</a:t>
            </a: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800" dirty="0">
              <a:solidFill>
                <a:schemeClr val="tx2"/>
              </a:solidFill>
              <a:latin typeface="+mj-lt"/>
              <a:ea typeface="msmincho" charset="0"/>
              <a:cs typeface="msmincho" charset="0"/>
            </a:endParaRP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192.168.128.6</a:t>
            </a: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4495800" y="2667000"/>
            <a:ext cx="228600" cy="990600"/>
          </a:xfrm>
          <a:prstGeom prst="line">
            <a:avLst/>
          </a:prstGeom>
          <a:noFill/>
          <a:ln w="936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 flipH="1">
            <a:off x="6173788" y="1981200"/>
            <a:ext cx="379412" cy="1295400"/>
          </a:xfrm>
          <a:prstGeom prst="line">
            <a:avLst/>
          </a:prstGeom>
          <a:noFill/>
          <a:ln w="936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V="1">
            <a:off x="4876800" y="4875213"/>
            <a:ext cx="838200" cy="688975"/>
          </a:xfrm>
          <a:prstGeom prst="line">
            <a:avLst/>
          </a:prstGeom>
          <a:noFill/>
          <a:ln w="936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936875" y="5181600"/>
            <a:ext cx="1908176" cy="942976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algn="ctr"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eth2:</a:t>
            </a: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800" dirty="0">
              <a:solidFill>
                <a:schemeClr val="tx2"/>
              </a:solidFill>
              <a:latin typeface="+mj-lt"/>
              <a:ea typeface="msmincho" charset="0"/>
              <a:cs typeface="msmincho" charset="0"/>
            </a:endParaRP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192.168.129.106</a:t>
            </a:r>
          </a:p>
        </p:txBody>
      </p:sp>
      <p:sp>
        <p:nvSpPr>
          <p:cNvPr id="43" name="AutoShape 41"/>
          <p:cNvSpPr>
            <a:spLocks noChangeArrowheads="1"/>
          </p:cNvSpPr>
          <p:nvPr/>
        </p:nvSpPr>
        <p:spPr bwMode="auto">
          <a:xfrm>
            <a:off x="6553200" y="1066800"/>
            <a:ext cx="1820863" cy="925513"/>
          </a:xfrm>
          <a:prstGeom prst="roundRect">
            <a:avLst>
              <a:gd name="adj" fmla="val 171"/>
            </a:avLst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6553200" y="1066800"/>
            <a:ext cx="1820863" cy="942976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algn="ctr"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eth1:</a:t>
            </a: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800" dirty="0">
              <a:solidFill>
                <a:schemeClr val="tx2"/>
              </a:solidFill>
              <a:latin typeface="+mj-lt"/>
              <a:ea typeface="msmincho" charset="0"/>
              <a:cs typeface="msmincho" charset="0"/>
            </a:endParaRP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192.168.128.50</a:t>
            </a:r>
          </a:p>
        </p:txBody>
      </p:sp>
      <p:sp>
        <p:nvSpPr>
          <p:cNvPr id="47" name="Text Box 45"/>
          <p:cNvSpPr txBox="1">
            <a:spLocks noChangeArrowheads="1"/>
          </p:cNvSpPr>
          <p:nvPr/>
        </p:nvSpPr>
        <p:spPr bwMode="auto">
          <a:xfrm>
            <a:off x="6904038" y="3352800"/>
            <a:ext cx="1782763" cy="657226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algn="ctr"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800" dirty="0">
              <a:solidFill>
                <a:schemeClr val="tx2"/>
              </a:solidFill>
              <a:latin typeface="+mj-lt"/>
              <a:ea typeface="msmincho" charset="0"/>
              <a:cs typeface="msmincho" charset="0"/>
            </a:endParaRP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192.168.128.51</a:t>
            </a:r>
          </a:p>
        </p:txBody>
      </p:sp>
      <p:sp>
        <p:nvSpPr>
          <p:cNvPr id="50" name="Text Box 48"/>
          <p:cNvSpPr txBox="1">
            <a:spLocks noChangeArrowheads="1"/>
          </p:cNvSpPr>
          <p:nvPr/>
        </p:nvSpPr>
        <p:spPr bwMode="auto">
          <a:xfrm>
            <a:off x="6796086" y="5715000"/>
            <a:ext cx="1908174" cy="657225"/>
          </a:xfrm>
          <a:prstGeom prst="rect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90000" tIns="46800" rIns="90000" bIns="46800"/>
          <a:lstStyle/>
          <a:p>
            <a:pPr algn="ctr" eaLnBrk="0" hangingPunct="0">
              <a:lnSpc>
                <a:spcPct val="101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800" dirty="0">
              <a:solidFill>
                <a:schemeClr val="tx2"/>
              </a:solidFill>
              <a:latin typeface="+mj-lt"/>
              <a:ea typeface="msmincho" charset="0"/>
              <a:cs typeface="msmincho" charset="0"/>
            </a:endParaRPr>
          </a:p>
          <a:p>
            <a:pPr algn="ctr" eaLnBrk="0" hangingPunct="0">
              <a:lnSpc>
                <a:spcPct val="10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2"/>
                </a:solidFill>
                <a:latin typeface="+mj-lt"/>
                <a:ea typeface="msmincho" charset="0"/>
                <a:cs typeface="msmincho" charset="0"/>
              </a:rPr>
              <a:t>192.168.129.107</a:t>
            </a:r>
          </a:p>
        </p:txBody>
      </p:sp>
      <p:sp>
        <p:nvSpPr>
          <p:cNvPr id="51" name="AutoShape 49"/>
          <p:cNvSpPr>
            <a:spLocks noChangeArrowheads="1"/>
          </p:cNvSpPr>
          <p:nvPr/>
        </p:nvSpPr>
        <p:spPr bwMode="auto">
          <a:xfrm>
            <a:off x="457200" y="1828800"/>
            <a:ext cx="2435225" cy="384175"/>
          </a:xfrm>
          <a:prstGeom prst="roundRect">
            <a:avLst>
              <a:gd name="adj" fmla="val 412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lIns="0" tIns="0" rIns="0" bIns="0" anchor="ctr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  <a:latin typeface="+mj-lt"/>
                <a:ea typeface="msmincho" charset="0"/>
                <a:cs typeface="msmincho" charset="0"/>
              </a:rPr>
              <a:t>ftp 192.168.128.51</a:t>
            </a:r>
          </a:p>
        </p:txBody>
      </p:sp>
      <p:sp>
        <p:nvSpPr>
          <p:cNvPr id="52" name="AutoShape 50"/>
          <p:cNvSpPr>
            <a:spLocks noChangeArrowheads="1"/>
          </p:cNvSpPr>
          <p:nvPr/>
        </p:nvSpPr>
        <p:spPr bwMode="auto">
          <a:xfrm>
            <a:off x="2125663" y="3881438"/>
            <a:ext cx="1403350" cy="295275"/>
          </a:xfrm>
          <a:prstGeom prst="roundRect">
            <a:avLst>
              <a:gd name="adj" fmla="val 537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lIns="0" tIns="0" rIns="0" bIns="0" anchor="ctr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0000"/>
                </a:solidFill>
                <a:ea typeface="msmincho" charset="0"/>
                <a:cs typeface="msmincho" charset="0"/>
              </a:rPr>
              <a:t>192.168.128.51</a:t>
            </a:r>
          </a:p>
        </p:txBody>
      </p:sp>
      <p:sp>
        <p:nvSpPr>
          <p:cNvPr id="53" name="AutoShape 51"/>
          <p:cNvSpPr>
            <a:spLocks noChangeArrowheads="1"/>
          </p:cNvSpPr>
          <p:nvPr/>
        </p:nvSpPr>
        <p:spPr bwMode="auto">
          <a:xfrm>
            <a:off x="4706938" y="3894138"/>
            <a:ext cx="1343025" cy="280987"/>
          </a:xfrm>
          <a:prstGeom prst="roundRect">
            <a:avLst>
              <a:gd name="adj" fmla="val 565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lIns="0" tIns="0" rIns="0" bIns="0" anchor="ctr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0000"/>
                </a:solidFill>
                <a:ea typeface="msmincho" charset="0"/>
                <a:cs typeface="msmincho" charset="0"/>
              </a:rPr>
              <a:t>192.168.128.51</a:t>
            </a:r>
          </a:p>
        </p:txBody>
      </p:sp>
      <p:sp>
        <p:nvSpPr>
          <p:cNvPr id="55" name="AutoShape 53"/>
          <p:cNvSpPr>
            <a:spLocks noChangeArrowheads="1"/>
          </p:cNvSpPr>
          <p:nvPr/>
        </p:nvSpPr>
        <p:spPr bwMode="auto">
          <a:xfrm>
            <a:off x="6505575" y="2805113"/>
            <a:ext cx="1403350" cy="295275"/>
          </a:xfrm>
          <a:prstGeom prst="roundRect">
            <a:avLst>
              <a:gd name="adj" fmla="val 537"/>
            </a:avLst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lIns="0" tIns="0" rIns="0" bIns="0" anchor="ctr" anchorCtr="1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0000"/>
                </a:solidFill>
                <a:ea typeface="msmincho" charset="0"/>
                <a:cs typeface="msmincho" charset="0"/>
              </a:rPr>
              <a:t>192.168.128.51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69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Static routing table in this assignment</a:t>
            </a:r>
          </a:p>
          <a:p>
            <a:r>
              <a:rPr lang="en-US" dirty="0" smtClean="0"/>
              <a:t>Make sure you understand LPM (Section 3)</a:t>
            </a:r>
          </a:p>
          <a:p>
            <a:r>
              <a:rPr lang="en-US" dirty="0" smtClean="0"/>
              <a:t>Loaded for you from the command line into the router context of type </a:t>
            </a:r>
            <a:r>
              <a:rPr lang="en-US" i="1" dirty="0" err="1" smtClean="0"/>
              <a:t>struct</a:t>
            </a:r>
            <a:r>
              <a:rPr lang="en-US" i="1" dirty="0" smtClean="0"/>
              <a:t> </a:t>
            </a:r>
            <a:r>
              <a:rPr lang="en-US" i="1" dirty="0" err="1" smtClean="0"/>
              <a:t>sr_instance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sr_router.h</a:t>
            </a:r>
            <a:r>
              <a:rPr lang="en-US" dirty="0" smtClean="0"/>
              <a:t>)</a:t>
            </a:r>
          </a:p>
          <a:p>
            <a:r>
              <a:rPr lang="en-US" dirty="0" smtClean="0"/>
              <a:t>Entries are a linked list of type </a:t>
            </a:r>
            <a:r>
              <a:rPr lang="en-US" i="1" dirty="0" err="1" smtClean="0"/>
              <a:t>struct</a:t>
            </a:r>
            <a:r>
              <a:rPr lang="en-US" i="1" dirty="0" smtClean="0"/>
              <a:t> </a:t>
            </a:r>
            <a:r>
              <a:rPr lang="en-US" i="1" dirty="0" err="1" smtClean="0"/>
              <a:t>sr_rt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sr_rt.h</a:t>
            </a:r>
            <a:r>
              <a:rPr lang="en-US" dirty="0" smtClean="0"/>
              <a:t>)</a:t>
            </a:r>
          </a:p>
          <a:p>
            <a:r>
              <a:rPr lang="en-US" dirty="0" smtClean="0"/>
              <a:t>Walk over the routing table linearly to do a longest prefix match on it</a:t>
            </a:r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239838" y="4343400"/>
            <a:ext cx="6965950" cy="2032000"/>
            <a:chOff x="781" y="1813"/>
            <a:chExt cx="4388" cy="220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3186" y="3385"/>
              <a:ext cx="1203" cy="520"/>
              <a:chOff x="3186" y="3385"/>
              <a:chExt cx="1203" cy="520"/>
            </a:xfrm>
          </p:grpSpPr>
          <p:sp>
            <p:nvSpPr>
              <p:cNvPr id="61" name="AutoShape 4"/>
              <p:cNvSpPr>
                <a:spLocks noChangeArrowheads="1"/>
              </p:cNvSpPr>
              <p:nvPr/>
            </p:nvSpPr>
            <p:spPr bwMode="auto">
              <a:xfrm>
                <a:off x="3186" y="3385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Text Box 5"/>
              <p:cNvSpPr txBox="1">
                <a:spLocks noChangeArrowheads="1"/>
              </p:cNvSpPr>
              <p:nvPr/>
            </p:nvSpPr>
            <p:spPr bwMode="auto">
              <a:xfrm>
                <a:off x="3186" y="3385"/>
                <a:ext cx="1203" cy="5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0.0.0.0</a:t>
                </a: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3186" y="2775"/>
              <a:ext cx="1203" cy="703"/>
              <a:chOff x="3186" y="2775"/>
              <a:chExt cx="1203" cy="703"/>
            </a:xfrm>
          </p:grpSpPr>
          <p:sp>
            <p:nvSpPr>
              <p:cNvPr id="59" name="AutoShape 7"/>
              <p:cNvSpPr>
                <a:spLocks noChangeArrowheads="1"/>
              </p:cNvSpPr>
              <p:nvPr/>
            </p:nvSpPr>
            <p:spPr bwMode="auto">
              <a:xfrm>
                <a:off x="3186" y="2865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Text Box 8"/>
              <p:cNvSpPr txBox="1">
                <a:spLocks noChangeArrowheads="1"/>
              </p:cNvSpPr>
              <p:nvPr/>
            </p:nvSpPr>
            <p:spPr bwMode="auto">
              <a:xfrm>
                <a:off x="3186" y="2775"/>
                <a:ext cx="1203" cy="70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255.255.255.255</a:t>
                </a:r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3186" y="2255"/>
              <a:ext cx="1203" cy="703"/>
              <a:chOff x="3186" y="2255"/>
              <a:chExt cx="1203" cy="703"/>
            </a:xfrm>
          </p:grpSpPr>
          <p:sp>
            <p:nvSpPr>
              <p:cNvPr id="57" name="AutoShape 10"/>
              <p:cNvSpPr>
                <a:spLocks noChangeArrowheads="1"/>
              </p:cNvSpPr>
              <p:nvPr/>
            </p:nvSpPr>
            <p:spPr bwMode="auto">
              <a:xfrm>
                <a:off x="3186" y="2346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Text Box 11"/>
              <p:cNvSpPr txBox="1">
                <a:spLocks noChangeArrowheads="1"/>
              </p:cNvSpPr>
              <p:nvPr/>
            </p:nvSpPr>
            <p:spPr bwMode="auto">
              <a:xfrm>
                <a:off x="3186" y="2255"/>
                <a:ext cx="1203" cy="70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255.255.255.255</a:t>
                </a:r>
              </a:p>
            </p:txBody>
          </p:sp>
        </p:grpSp>
        <p:grpSp>
          <p:nvGrpSpPr>
            <p:cNvPr id="8" name="Group 12"/>
            <p:cNvGrpSpPr>
              <a:grpSpLocks/>
            </p:cNvGrpSpPr>
            <p:nvPr/>
          </p:nvGrpSpPr>
          <p:grpSpPr bwMode="auto">
            <a:xfrm>
              <a:off x="3186" y="1813"/>
              <a:ext cx="1203" cy="533"/>
              <a:chOff x="3186" y="1813"/>
              <a:chExt cx="1203" cy="533"/>
            </a:xfrm>
          </p:grpSpPr>
          <p:sp>
            <p:nvSpPr>
              <p:cNvPr id="55" name="AutoShape 13"/>
              <p:cNvSpPr>
                <a:spLocks noChangeArrowheads="1"/>
              </p:cNvSpPr>
              <p:nvPr/>
            </p:nvSpPr>
            <p:spPr bwMode="auto">
              <a:xfrm>
                <a:off x="3186" y="1813"/>
                <a:ext cx="1203" cy="533"/>
              </a:xfrm>
              <a:prstGeom prst="roundRect">
                <a:avLst>
                  <a:gd name="adj" fmla="val 185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Text Box 14"/>
              <p:cNvSpPr txBox="1">
                <a:spLocks noChangeArrowheads="1"/>
              </p:cNvSpPr>
              <p:nvPr/>
            </p:nvSpPr>
            <p:spPr bwMode="auto">
              <a:xfrm>
                <a:off x="3186" y="1813"/>
                <a:ext cx="1203" cy="53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50"/>
                  </a:spcBef>
                  <a:buSzPct val="75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800" dirty="0" smtClean="0">
                    <a:solidFill>
                      <a:srgbClr val="000000"/>
                    </a:solidFill>
                    <a:latin typeface="+mj-lt"/>
                    <a:ea typeface="msmincho" charset="0"/>
                    <a:cs typeface="msmincho" charset="0"/>
                  </a:rPr>
                  <a:t>Network Mask</a:t>
                </a:r>
                <a:endParaRPr lang="en-GB" sz="1800" dirty="0">
                  <a:solidFill>
                    <a:srgbClr val="000000"/>
                  </a:solidFill>
                  <a:latin typeface="+mj-lt"/>
                  <a:ea typeface="msmincho" charset="0"/>
                  <a:cs typeface="msmincho" charset="0"/>
                </a:endParaRPr>
              </a:p>
            </p:txBody>
          </p:sp>
        </p:grpSp>
        <p:grpSp>
          <p:nvGrpSpPr>
            <p:cNvPr id="9" name="Group 15"/>
            <p:cNvGrpSpPr>
              <a:grpSpLocks/>
            </p:cNvGrpSpPr>
            <p:nvPr/>
          </p:nvGrpSpPr>
          <p:grpSpPr bwMode="auto">
            <a:xfrm>
              <a:off x="4389" y="3385"/>
              <a:ext cx="781" cy="520"/>
              <a:chOff x="4389" y="3385"/>
              <a:chExt cx="781" cy="520"/>
            </a:xfrm>
          </p:grpSpPr>
          <p:sp>
            <p:nvSpPr>
              <p:cNvPr id="53" name="AutoShape 16"/>
              <p:cNvSpPr>
                <a:spLocks noChangeArrowheads="1"/>
              </p:cNvSpPr>
              <p:nvPr/>
            </p:nvSpPr>
            <p:spPr bwMode="auto">
              <a:xfrm>
                <a:off x="4389" y="3385"/>
                <a:ext cx="781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Text Box 17"/>
              <p:cNvSpPr txBox="1">
                <a:spLocks noChangeArrowheads="1"/>
              </p:cNvSpPr>
              <p:nvPr/>
            </p:nvSpPr>
            <p:spPr bwMode="auto">
              <a:xfrm>
                <a:off x="4389" y="3385"/>
                <a:ext cx="781" cy="5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eth0</a:t>
                </a:r>
              </a:p>
            </p:txBody>
          </p:sp>
        </p:grpSp>
        <p:grpSp>
          <p:nvGrpSpPr>
            <p:cNvPr id="10" name="Group 18"/>
            <p:cNvGrpSpPr>
              <a:grpSpLocks/>
            </p:cNvGrpSpPr>
            <p:nvPr/>
          </p:nvGrpSpPr>
          <p:grpSpPr bwMode="auto">
            <a:xfrm>
              <a:off x="1984" y="3273"/>
              <a:ext cx="1203" cy="743"/>
              <a:chOff x="1984" y="3273"/>
              <a:chExt cx="1203" cy="743"/>
            </a:xfrm>
          </p:grpSpPr>
          <p:sp>
            <p:nvSpPr>
              <p:cNvPr id="51" name="AutoShape 19"/>
              <p:cNvSpPr>
                <a:spLocks noChangeArrowheads="1"/>
              </p:cNvSpPr>
              <p:nvPr/>
            </p:nvSpPr>
            <p:spPr bwMode="auto">
              <a:xfrm>
                <a:off x="1984" y="3385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Text Box 20"/>
              <p:cNvSpPr txBox="1">
                <a:spLocks noChangeArrowheads="1"/>
              </p:cNvSpPr>
              <p:nvPr/>
            </p:nvSpPr>
            <p:spPr bwMode="auto">
              <a:xfrm>
                <a:off x="1984" y="3273"/>
                <a:ext cx="1203" cy="7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172.24.74.17</a:t>
                </a:r>
              </a:p>
            </p:txBody>
          </p:sp>
        </p:grpSp>
        <p:grpSp>
          <p:nvGrpSpPr>
            <p:cNvPr id="11" name="Group 21"/>
            <p:cNvGrpSpPr>
              <a:grpSpLocks/>
            </p:cNvGrpSpPr>
            <p:nvPr/>
          </p:nvGrpSpPr>
          <p:grpSpPr bwMode="auto">
            <a:xfrm>
              <a:off x="781" y="3385"/>
              <a:ext cx="1203" cy="520"/>
              <a:chOff x="781" y="3385"/>
              <a:chExt cx="1203" cy="520"/>
            </a:xfrm>
          </p:grpSpPr>
          <p:sp>
            <p:nvSpPr>
              <p:cNvPr id="49" name="AutoShape 22"/>
              <p:cNvSpPr>
                <a:spLocks noChangeArrowheads="1"/>
              </p:cNvSpPr>
              <p:nvPr/>
            </p:nvSpPr>
            <p:spPr bwMode="auto">
              <a:xfrm>
                <a:off x="781" y="3385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Text Box 23"/>
              <p:cNvSpPr txBox="1">
                <a:spLocks noChangeArrowheads="1"/>
              </p:cNvSpPr>
              <p:nvPr/>
            </p:nvSpPr>
            <p:spPr bwMode="auto">
              <a:xfrm>
                <a:off x="781" y="3385"/>
                <a:ext cx="1203" cy="5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 smtClean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0.0.0.0</a:t>
                </a:r>
                <a:endParaRPr lang="en-GB" sz="1600" dirty="0">
                  <a:solidFill>
                    <a:schemeClr val="tx2"/>
                  </a:solidFill>
                  <a:latin typeface="+mj-lt"/>
                  <a:ea typeface="msmincho" charset="0"/>
                  <a:cs typeface="msmincho" charset="0"/>
                </a:endParaRPr>
              </a:p>
            </p:txBody>
          </p:sp>
        </p:grpSp>
        <p:grpSp>
          <p:nvGrpSpPr>
            <p:cNvPr id="12" name="Group 24"/>
            <p:cNvGrpSpPr>
              <a:grpSpLocks/>
            </p:cNvGrpSpPr>
            <p:nvPr/>
          </p:nvGrpSpPr>
          <p:grpSpPr bwMode="auto">
            <a:xfrm>
              <a:off x="4389" y="2865"/>
              <a:ext cx="781" cy="520"/>
              <a:chOff x="4389" y="2865"/>
              <a:chExt cx="781" cy="520"/>
            </a:xfrm>
          </p:grpSpPr>
          <p:sp>
            <p:nvSpPr>
              <p:cNvPr id="47" name="AutoShape 25"/>
              <p:cNvSpPr>
                <a:spLocks noChangeArrowheads="1"/>
              </p:cNvSpPr>
              <p:nvPr/>
            </p:nvSpPr>
            <p:spPr bwMode="auto">
              <a:xfrm>
                <a:off x="4389" y="2865"/>
                <a:ext cx="781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Text Box 26"/>
              <p:cNvSpPr txBox="1">
                <a:spLocks noChangeArrowheads="1"/>
              </p:cNvSpPr>
              <p:nvPr/>
            </p:nvSpPr>
            <p:spPr bwMode="auto">
              <a:xfrm>
                <a:off x="4389" y="2865"/>
                <a:ext cx="781" cy="5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eth2</a:t>
                </a:r>
              </a:p>
            </p:txBody>
          </p:sp>
        </p:grpSp>
        <p:grpSp>
          <p:nvGrpSpPr>
            <p:cNvPr id="13" name="Group 27"/>
            <p:cNvGrpSpPr>
              <a:grpSpLocks/>
            </p:cNvGrpSpPr>
            <p:nvPr/>
          </p:nvGrpSpPr>
          <p:grpSpPr bwMode="auto">
            <a:xfrm>
              <a:off x="1984" y="2797"/>
              <a:ext cx="1203" cy="657"/>
              <a:chOff x="1984" y="2797"/>
              <a:chExt cx="1203" cy="657"/>
            </a:xfrm>
          </p:grpSpPr>
          <p:sp>
            <p:nvSpPr>
              <p:cNvPr id="45" name="AutoShape 28"/>
              <p:cNvSpPr>
                <a:spLocks noChangeArrowheads="1"/>
              </p:cNvSpPr>
              <p:nvPr/>
            </p:nvSpPr>
            <p:spPr bwMode="auto">
              <a:xfrm>
                <a:off x="1984" y="2865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Text Box 29"/>
              <p:cNvSpPr txBox="1">
                <a:spLocks noChangeArrowheads="1"/>
              </p:cNvSpPr>
              <p:nvPr/>
            </p:nvSpPr>
            <p:spPr bwMode="auto">
              <a:xfrm>
                <a:off x="1984" y="2797"/>
                <a:ext cx="1203" cy="65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ct val="101000"/>
                  </a:lnSpc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192.168.129.106</a:t>
                </a:r>
              </a:p>
            </p:txBody>
          </p:sp>
        </p:grpSp>
        <p:grpSp>
          <p:nvGrpSpPr>
            <p:cNvPr id="14" name="Group 30"/>
            <p:cNvGrpSpPr>
              <a:grpSpLocks/>
            </p:cNvGrpSpPr>
            <p:nvPr/>
          </p:nvGrpSpPr>
          <p:grpSpPr bwMode="auto">
            <a:xfrm>
              <a:off x="781" y="2597"/>
              <a:ext cx="1203" cy="1057"/>
              <a:chOff x="781" y="2597"/>
              <a:chExt cx="1203" cy="1057"/>
            </a:xfrm>
          </p:grpSpPr>
          <p:sp>
            <p:nvSpPr>
              <p:cNvPr id="43" name="AutoShape 31"/>
              <p:cNvSpPr>
                <a:spLocks noChangeArrowheads="1"/>
              </p:cNvSpPr>
              <p:nvPr/>
            </p:nvSpPr>
            <p:spPr bwMode="auto">
              <a:xfrm>
                <a:off x="781" y="2865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Text Box 32"/>
              <p:cNvSpPr txBox="1">
                <a:spLocks noChangeArrowheads="1"/>
              </p:cNvSpPr>
              <p:nvPr/>
            </p:nvSpPr>
            <p:spPr bwMode="auto">
              <a:xfrm>
                <a:off x="781" y="2597"/>
                <a:ext cx="1203" cy="105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192.168.129.106</a:t>
                </a:r>
              </a:p>
            </p:txBody>
          </p:sp>
        </p:grpSp>
        <p:grpSp>
          <p:nvGrpSpPr>
            <p:cNvPr id="15" name="Group 33"/>
            <p:cNvGrpSpPr>
              <a:grpSpLocks/>
            </p:cNvGrpSpPr>
            <p:nvPr/>
          </p:nvGrpSpPr>
          <p:grpSpPr bwMode="auto">
            <a:xfrm>
              <a:off x="4389" y="2346"/>
              <a:ext cx="781" cy="520"/>
              <a:chOff x="4389" y="2346"/>
              <a:chExt cx="781" cy="520"/>
            </a:xfrm>
          </p:grpSpPr>
          <p:sp>
            <p:nvSpPr>
              <p:cNvPr id="41" name="AutoShape 34"/>
              <p:cNvSpPr>
                <a:spLocks noChangeArrowheads="1"/>
              </p:cNvSpPr>
              <p:nvPr/>
            </p:nvSpPr>
            <p:spPr bwMode="auto">
              <a:xfrm>
                <a:off x="4389" y="2346"/>
                <a:ext cx="781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Text Box 35"/>
              <p:cNvSpPr txBox="1">
                <a:spLocks noChangeArrowheads="1"/>
              </p:cNvSpPr>
              <p:nvPr/>
            </p:nvSpPr>
            <p:spPr bwMode="auto">
              <a:xfrm>
                <a:off x="4389" y="2346"/>
                <a:ext cx="781" cy="5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eth1</a:t>
                </a:r>
              </a:p>
            </p:txBody>
          </p:sp>
        </p:grpSp>
        <p:grpSp>
          <p:nvGrpSpPr>
            <p:cNvPr id="16" name="Group 36"/>
            <p:cNvGrpSpPr>
              <a:grpSpLocks/>
            </p:cNvGrpSpPr>
            <p:nvPr/>
          </p:nvGrpSpPr>
          <p:grpSpPr bwMode="auto">
            <a:xfrm>
              <a:off x="1984" y="2234"/>
              <a:ext cx="1203" cy="744"/>
              <a:chOff x="1984" y="2234"/>
              <a:chExt cx="1203" cy="744"/>
            </a:xfrm>
          </p:grpSpPr>
          <p:sp>
            <p:nvSpPr>
              <p:cNvPr id="39" name="AutoShape 37"/>
              <p:cNvSpPr>
                <a:spLocks noChangeArrowheads="1"/>
              </p:cNvSpPr>
              <p:nvPr/>
            </p:nvSpPr>
            <p:spPr bwMode="auto">
              <a:xfrm>
                <a:off x="1984" y="2346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Text Box 38"/>
              <p:cNvSpPr txBox="1">
                <a:spLocks noChangeArrowheads="1"/>
              </p:cNvSpPr>
              <p:nvPr/>
            </p:nvSpPr>
            <p:spPr bwMode="auto">
              <a:xfrm>
                <a:off x="1984" y="2234"/>
                <a:ext cx="1203" cy="7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192.168.128.51</a:t>
                </a:r>
              </a:p>
            </p:txBody>
          </p:sp>
        </p:grpSp>
        <p:grpSp>
          <p:nvGrpSpPr>
            <p:cNvPr id="17" name="Group 39"/>
            <p:cNvGrpSpPr>
              <a:grpSpLocks/>
            </p:cNvGrpSpPr>
            <p:nvPr/>
          </p:nvGrpSpPr>
          <p:grpSpPr bwMode="auto">
            <a:xfrm>
              <a:off x="781" y="2234"/>
              <a:ext cx="1203" cy="744"/>
              <a:chOff x="781" y="2234"/>
              <a:chExt cx="1203" cy="744"/>
            </a:xfrm>
          </p:grpSpPr>
          <p:sp>
            <p:nvSpPr>
              <p:cNvPr id="37" name="AutoShape 40"/>
              <p:cNvSpPr>
                <a:spLocks noChangeArrowheads="1"/>
              </p:cNvSpPr>
              <p:nvPr/>
            </p:nvSpPr>
            <p:spPr bwMode="auto">
              <a:xfrm>
                <a:off x="781" y="2346"/>
                <a:ext cx="1203" cy="520"/>
              </a:xfrm>
              <a:prstGeom prst="roundRect">
                <a:avLst>
                  <a:gd name="adj" fmla="val 19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Text Box 41"/>
              <p:cNvSpPr txBox="1">
                <a:spLocks noChangeArrowheads="1"/>
              </p:cNvSpPr>
              <p:nvPr/>
            </p:nvSpPr>
            <p:spPr bwMode="auto">
              <a:xfrm>
                <a:off x="781" y="2234"/>
                <a:ext cx="1203" cy="7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 anchor="ctr" anchorCtr="1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192.168.128.51</a:t>
                </a:r>
              </a:p>
            </p:txBody>
          </p:sp>
        </p:grpSp>
        <p:grpSp>
          <p:nvGrpSpPr>
            <p:cNvPr id="18" name="Group 42"/>
            <p:cNvGrpSpPr>
              <a:grpSpLocks/>
            </p:cNvGrpSpPr>
            <p:nvPr/>
          </p:nvGrpSpPr>
          <p:grpSpPr bwMode="auto">
            <a:xfrm>
              <a:off x="4389" y="1813"/>
              <a:ext cx="781" cy="1016"/>
              <a:chOff x="4389" y="1813"/>
              <a:chExt cx="781" cy="1016"/>
            </a:xfrm>
          </p:grpSpPr>
          <p:sp>
            <p:nvSpPr>
              <p:cNvPr id="35" name="AutoShape 43"/>
              <p:cNvSpPr>
                <a:spLocks noChangeArrowheads="1"/>
              </p:cNvSpPr>
              <p:nvPr/>
            </p:nvSpPr>
            <p:spPr bwMode="auto">
              <a:xfrm>
                <a:off x="4389" y="1813"/>
                <a:ext cx="781" cy="533"/>
              </a:xfrm>
              <a:prstGeom prst="roundRect">
                <a:avLst>
                  <a:gd name="adj" fmla="val 185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Text Box 44"/>
              <p:cNvSpPr txBox="1">
                <a:spLocks noChangeArrowheads="1"/>
              </p:cNvSpPr>
              <p:nvPr/>
            </p:nvSpPr>
            <p:spPr bwMode="auto">
              <a:xfrm>
                <a:off x="4389" y="1813"/>
                <a:ext cx="781" cy="10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50"/>
                  </a:spcBef>
                  <a:buSzPct val="75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800" dirty="0" smtClean="0">
                    <a:solidFill>
                      <a:srgbClr val="000000"/>
                    </a:solidFill>
                    <a:latin typeface="+mj-lt"/>
                    <a:ea typeface="msmincho" charset="0"/>
                    <a:cs typeface="msmincho" charset="0"/>
                  </a:rPr>
                  <a:t>Interface</a:t>
                </a:r>
                <a:endParaRPr lang="en-GB" sz="1800" dirty="0">
                  <a:solidFill>
                    <a:srgbClr val="000000"/>
                  </a:solidFill>
                  <a:latin typeface="+mj-lt"/>
                  <a:ea typeface="msmincho" charset="0"/>
                  <a:cs typeface="msmincho" charset="0"/>
                </a:endParaRPr>
              </a:p>
            </p:txBody>
          </p:sp>
        </p:grpSp>
        <p:grpSp>
          <p:nvGrpSpPr>
            <p:cNvPr id="19" name="Group 45"/>
            <p:cNvGrpSpPr>
              <a:grpSpLocks/>
            </p:cNvGrpSpPr>
            <p:nvPr/>
          </p:nvGrpSpPr>
          <p:grpSpPr bwMode="auto">
            <a:xfrm>
              <a:off x="1984" y="1813"/>
              <a:ext cx="1203" cy="703"/>
              <a:chOff x="1984" y="1813"/>
              <a:chExt cx="1203" cy="703"/>
            </a:xfrm>
          </p:grpSpPr>
          <p:sp>
            <p:nvSpPr>
              <p:cNvPr id="33" name="AutoShape 46"/>
              <p:cNvSpPr>
                <a:spLocks noChangeArrowheads="1"/>
              </p:cNvSpPr>
              <p:nvPr/>
            </p:nvSpPr>
            <p:spPr bwMode="auto">
              <a:xfrm>
                <a:off x="1984" y="1813"/>
                <a:ext cx="1203" cy="533"/>
              </a:xfrm>
              <a:prstGeom prst="roundRect">
                <a:avLst>
                  <a:gd name="adj" fmla="val 185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Text Box 47"/>
              <p:cNvSpPr txBox="1">
                <a:spLocks noChangeArrowheads="1"/>
              </p:cNvSpPr>
              <p:nvPr/>
            </p:nvSpPr>
            <p:spPr bwMode="auto">
              <a:xfrm>
                <a:off x="1984" y="1813"/>
                <a:ext cx="1203" cy="70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50"/>
                  </a:spcBef>
                  <a:buSzPct val="75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800" dirty="0">
                    <a:solidFill>
                      <a:srgbClr val="000000"/>
                    </a:solidFill>
                    <a:latin typeface="+mj-lt"/>
                    <a:ea typeface="msmincho" charset="0"/>
                    <a:cs typeface="msmincho" charset="0"/>
                  </a:rPr>
                  <a:t>Next-hop </a:t>
                </a:r>
              </a:p>
            </p:txBody>
          </p:sp>
        </p:grpSp>
        <p:grpSp>
          <p:nvGrpSpPr>
            <p:cNvPr id="20" name="Group 48"/>
            <p:cNvGrpSpPr>
              <a:grpSpLocks/>
            </p:cNvGrpSpPr>
            <p:nvPr/>
          </p:nvGrpSpPr>
          <p:grpSpPr bwMode="auto">
            <a:xfrm>
              <a:off x="781" y="1813"/>
              <a:ext cx="1203" cy="533"/>
              <a:chOff x="781" y="1813"/>
              <a:chExt cx="1203" cy="533"/>
            </a:xfrm>
          </p:grpSpPr>
          <p:sp>
            <p:nvSpPr>
              <p:cNvPr id="31" name="AutoShape 49"/>
              <p:cNvSpPr>
                <a:spLocks noChangeArrowheads="1"/>
              </p:cNvSpPr>
              <p:nvPr/>
            </p:nvSpPr>
            <p:spPr bwMode="auto">
              <a:xfrm>
                <a:off x="781" y="1813"/>
                <a:ext cx="1203" cy="533"/>
              </a:xfrm>
              <a:prstGeom prst="roundRect">
                <a:avLst>
                  <a:gd name="adj" fmla="val 185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Text Box 50"/>
              <p:cNvSpPr txBox="1">
                <a:spLocks noChangeArrowheads="1"/>
              </p:cNvSpPr>
              <p:nvPr/>
            </p:nvSpPr>
            <p:spPr bwMode="auto">
              <a:xfrm>
                <a:off x="781" y="1813"/>
                <a:ext cx="1203" cy="53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50"/>
                  </a:spcBef>
                  <a:buSzPct val="75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800" dirty="0">
                    <a:solidFill>
                      <a:srgbClr val="000000"/>
                    </a:solidFill>
                    <a:latin typeface="+mj-lt"/>
                    <a:ea typeface="msmincho" charset="0"/>
                    <a:cs typeface="msmincho" charset="0"/>
                  </a:rPr>
                  <a:t>IP address</a:t>
                </a:r>
              </a:p>
            </p:txBody>
          </p:sp>
        </p:grpSp>
        <p:sp>
          <p:nvSpPr>
            <p:cNvPr id="21" name="Line 51"/>
            <p:cNvSpPr>
              <a:spLocks noChangeShapeType="1"/>
            </p:cNvSpPr>
            <p:nvPr/>
          </p:nvSpPr>
          <p:spPr bwMode="auto">
            <a:xfrm>
              <a:off x="781" y="1813"/>
              <a:ext cx="4389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52"/>
            <p:cNvSpPr>
              <a:spLocks noChangeShapeType="1"/>
            </p:cNvSpPr>
            <p:nvPr/>
          </p:nvSpPr>
          <p:spPr bwMode="auto">
            <a:xfrm>
              <a:off x="781" y="2346"/>
              <a:ext cx="4389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53"/>
            <p:cNvSpPr>
              <a:spLocks noChangeShapeType="1"/>
            </p:cNvSpPr>
            <p:nvPr/>
          </p:nvSpPr>
          <p:spPr bwMode="auto">
            <a:xfrm>
              <a:off x="781" y="2865"/>
              <a:ext cx="4389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54"/>
            <p:cNvSpPr>
              <a:spLocks noChangeShapeType="1"/>
            </p:cNvSpPr>
            <p:nvPr/>
          </p:nvSpPr>
          <p:spPr bwMode="auto">
            <a:xfrm>
              <a:off x="781" y="3385"/>
              <a:ext cx="4389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55"/>
            <p:cNvSpPr>
              <a:spLocks noChangeShapeType="1"/>
            </p:cNvSpPr>
            <p:nvPr/>
          </p:nvSpPr>
          <p:spPr bwMode="auto">
            <a:xfrm>
              <a:off x="781" y="3905"/>
              <a:ext cx="4389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56"/>
            <p:cNvSpPr>
              <a:spLocks noChangeShapeType="1"/>
            </p:cNvSpPr>
            <p:nvPr/>
          </p:nvSpPr>
          <p:spPr bwMode="auto">
            <a:xfrm>
              <a:off x="781" y="1813"/>
              <a:ext cx="1" cy="209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57"/>
            <p:cNvSpPr>
              <a:spLocks noChangeShapeType="1"/>
            </p:cNvSpPr>
            <p:nvPr/>
          </p:nvSpPr>
          <p:spPr bwMode="auto">
            <a:xfrm>
              <a:off x="1984" y="1813"/>
              <a:ext cx="1" cy="209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3186" y="1813"/>
              <a:ext cx="1" cy="209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5170" y="1813"/>
              <a:ext cx="1" cy="209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60"/>
            <p:cNvSpPr>
              <a:spLocks noChangeShapeType="1"/>
            </p:cNvSpPr>
            <p:nvPr/>
          </p:nvSpPr>
          <p:spPr bwMode="auto">
            <a:xfrm>
              <a:off x="4389" y="1813"/>
              <a:ext cx="1" cy="209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Forwarding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Remove IP datagram from Ethernet frame</a:t>
            </a:r>
          </a:p>
          <a:p>
            <a:pPr lvl="1"/>
            <a:r>
              <a:rPr lang="en-US" dirty="0" smtClean="0"/>
              <a:t>Could also be an ARP payload in Ethernet frame</a:t>
            </a:r>
          </a:p>
          <a:p>
            <a:r>
              <a:rPr lang="en-US" dirty="0" smtClean="0"/>
              <a:t>Inspect the packet’s DA. Assuming the packet is destined for someone else:</a:t>
            </a:r>
          </a:p>
          <a:p>
            <a:pPr lvl="1"/>
            <a:r>
              <a:rPr lang="en-US" dirty="0" smtClean="0"/>
              <a:t>Look up next-hop address by doing a LPM on the routing table using the packet’s DA</a:t>
            </a:r>
          </a:p>
          <a:p>
            <a:pPr lvl="2"/>
            <a:r>
              <a:rPr lang="en-US" dirty="0" smtClean="0"/>
              <a:t>If it does not exist, send ICMP host unreachable</a:t>
            </a:r>
          </a:p>
          <a:p>
            <a:pPr lvl="1"/>
            <a:r>
              <a:rPr lang="en-US" dirty="0" smtClean="0"/>
              <a:t>Decrement TTL, update header checksum</a:t>
            </a:r>
          </a:p>
          <a:p>
            <a:pPr lvl="2"/>
            <a:r>
              <a:rPr lang="en-US" dirty="0" smtClean="0"/>
              <a:t>If TTL &lt;= 1, send ICMP time exceeded</a:t>
            </a:r>
          </a:p>
          <a:p>
            <a:pPr lvl="2"/>
            <a:r>
              <a:rPr lang="en-US" dirty="0" smtClean="0"/>
              <a:t>If checksum invalid, drop</a:t>
            </a:r>
          </a:p>
          <a:p>
            <a:pPr lvl="1"/>
            <a:r>
              <a:rPr lang="en-US" dirty="0" smtClean="0"/>
              <a:t>From next-hop address, determine outgoing interface and next-hop MAC address</a:t>
            </a:r>
          </a:p>
          <a:p>
            <a:pPr lvl="2"/>
            <a:r>
              <a:rPr lang="en-US" dirty="0" smtClean="0"/>
              <a:t>If necessary, send ARP request to determine MAC address</a:t>
            </a:r>
          </a:p>
          <a:p>
            <a:pPr lvl="1"/>
            <a:r>
              <a:rPr lang="en-US" dirty="0" smtClean="0"/>
              <a:t>Encapsulate IP datagram in Ethernet packet</a:t>
            </a:r>
          </a:p>
          <a:p>
            <a:pPr lvl="1"/>
            <a:r>
              <a:rPr lang="en-US" dirty="0" smtClean="0"/>
              <a:t>Forward packet to outgoing interface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Packets Destined for the 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packet’s DA is destined towards one of our interfaces:</a:t>
            </a:r>
          </a:p>
          <a:p>
            <a:pPr lvl="1"/>
            <a:r>
              <a:rPr lang="en-US" dirty="0" smtClean="0"/>
              <a:t>If it’s an ICMP echo request, generate an ICMP echo reply</a:t>
            </a:r>
          </a:p>
          <a:p>
            <a:pPr lvl="1"/>
            <a:r>
              <a:rPr lang="en-US" dirty="0" smtClean="0"/>
              <a:t>Otherwise if it’s a TCP or UDP packet, generate an ICMP port unreachable (needed for </a:t>
            </a:r>
            <a:r>
              <a:rPr lang="en-US" dirty="0" err="1" smtClean="0"/>
              <a:t>traceroute</a:t>
            </a:r>
            <a:r>
              <a:rPr lang="en-US" dirty="0" smtClean="0"/>
              <a:t> to work)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IP checksum</a:t>
            </a:r>
          </a:p>
          <a:p>
            <a:pPr lvl="1"/>
            <a:r>
              <a:rPr lang="en-US" dirty="0" smtClean="0"/>
              <a:t>Need to check for all IP packet headers; drop packet if checksum is bad</a:t>
            </a:r>
          </a:p>
          <a:p>
            <a:r>
              <a:rPr lang="en-US" dirty="0" smtClean="0"/>
              <a:t>ICMP checksum</a:t>
            </a:r>
          </a:p>
          <a:p>
            <a:pPr lvl="1"/>
            <a:r>
              <a:rPr lang="en-US" dirty="0" smtClean="0"/>
              <a:t>Need to validate for incoming packets destined for us</a:t>
            </a:r>
          </a:p>
          <a:p>
            <a:pPr lvl="1"/>
            <a:r>
              <a:rPr lang="en-US" dirty="0" smtClean="0"/>
              <a:t>Need to calculate for outgoing packets</a:t>
            </a:r>
          </a:p>
          <a:p>
            <a:pPr lvl="1"/>
            <a:r>
              <a:rPr lang="en-US" dirty="0" smtClean="0"/>
              <a:t>Ignore if forwarding</a:t>
            </a:r>
          </a:p>
          <a:p>
            <a:r>
              <a:rPr lang="en-US" dirty="0" smtClean="0"/>
              <a:t>TCP/UDP checksum</a:t>
            </a:r>
          </a:p>
          <a:p>
            <a:pPr lvl="1"/>
            <a:r>
              <a:rPr lang="en-US" dirty="0" smtClean="0"/>
              <a:t>End-to-end checksum, ignore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Use </a:t>
            </a:r>
            <a:r>
              <a:rPr lang="en-US" dirty="0" err="1" smtClean="0"/>
              <a:t>in_cksum</a:t>
            </a:r>
            <a:r>
              <a:rPr lang="en-US" dirty="0" smtClean="0"/>
              <a:t> from Lab 3 to calculate checksums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289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Routing table contains next-hop IPs, but you need both a next-hop IP </a:t>
            </a:r>
            <a:r>
              <a:rPr lang="en-US" i="1" dirty="0" smtClean="0"/>
              <a:t>and</a:t>
            </a:r>
            <a:r>
              <a:rPr lang="en-US" dirty="0" smtClean="0"/>
              <a:t> </a:t>
            </a:r>
            <a:r>
              <a:rPr lang="en-US" dirty="0" err="1" smtClean="0"/>
              <a:t>and</a:t>
            </a:r>
            <a:r>
              <a:rPr lang="en-US" dirty="0" smtClean="0"/>
              <a:t> a next-hop MAC address</a:t>
            </a:r>
          </a:p>
          <a:p>
            <a:r>
              <a:rPr lang="en-US" dirty="0" smtClean="0"/>
              <a:t>What you have to do:</a:t>
            </a:r>
          </a:p>
          <a:p>
            <a:pPr lvl="1"/>
            <a:r>
              <a:rPr lang="en-US" dirty="0" smtClean="0"/>
              <a:t>Generate ARP requests and parse ARP replies</a:t>
            </a:r>
          </a:p>
          <a:p>
            <a:pPr lvl="1"/>
            <a:r>
              <a:rPr lang="en-US" dirty="0" smtClean="0"/>
              <a:t>Listen to ARP requests and send ARP replies</a:t>
            </a:r>
          </a:p>
          <a:p>
            <a:pPr lvl="1"/>
            <a:r>
              <a:rPr lang="en-US" dirty="0" smtClean="0"/>
              <a:t>Don’t send a request for each packet; instead, use an ARP cache</a:t>
            </a:r>
          </a:p>
          <a:p>
            <a:pPr lvl="1"/>
            <a:r>
              <a:rPr lang="en-US" dirty="0" smtClean="0"/>
              <a:t>Requests should time out after 5 tries of about 1 second each</a:t>
            </a:r>
          </a:p>
          <a:p>
            <a:pPr lvl="1"/>
            <a:r>
              <a:rPr lang="en-US" dirty="0" smtClean="0"/>
              <a:t>ARP cache entries should time out after about 15 seconds</a:t>
            </a:r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136650" y="4573588"/>
            <a:ext cx="6818313" cy="1903412"/>
            <a:chOff x="716" y="3121"/>
            <a:chExt cx="4295" cy="1199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716" y="3121"/>
              <a:ext cx="4296" cy="394"/>
              <a:chOff x="716" y="3121"/>
              <a:chExt cx="4296" cy="394"/>
            </a:xfrm>
          </p:grpSpPr>
          <p:sp>
            <p:nvSpPr>
              <p:cNvPr id="32" name="AutoShape 4"/>
              <p:cNvSpPr>
                <a:spLocks noChangeArrowheads="1"/>
              </p:cNvSpPr>
              <p:nvPr/>
            </p:nvSpPr>
            <p:spPr bwMode="auto">
              <a:xfrm>
                <a:off x="716" y="3121"/>
                <a:ext cx="4296" cy="268"/>
              </a:xfrm>
              <a:prstGeom prst="roundRect">
                <a:avLst>
                  <a:gd name="adj" fmla="val 370"/>
                </a:avLst>
              </a:prstGeom>
              <a:solidFill>
                <a:srgbClr val="DDDDDD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Text Box 5"/>
              <p:cNvSpPr txBox="1">
                <a:spLocks noChangeArrowheads="1"/>
              </p:cNvSpPr>
              <p:nvPr/>
            </p:nvSpPr>
            <p:spPr bwMode="auto">
              <a:xfrm>
                <a:off x="716" y="3121"/>
                <a:ext cx="4296" cy="39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CC0000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b="1" dirty="0">
                    <a:latin typeface="+mj-lt"/>
                    <a:ea typeface="msmincho" charset="0"/>
                    <a:cs typeface="msmincho" charset="0"/>
                  </a:rPr>
                  <a:t>ARP Cache</a:t>
                </a: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863" y="3926"/>
              <a:ext cx="2148" cy="394"/>
              <a:chOff x="2863" y="3926"/>
              <a:chExt cx="2148" cy="394"/>
            </a:xfrm>
          </p:grpSpPr>
          <p:sp>
            <p:nvSpPr>
              <p:cNvPr id="30" name="AutoShape 7"/>
              <p:cNvSpPr>
                <a:spLocks noChangeArrowheads="1"/>
              </p:cNvSpPr>
              <p:nvPr/>
            </p:nvSpPr>
            <p:spPr bwMode="auto">
              <a:xfrm>
                <a:off x="2863" y="3926"/>
                <a:ext cx="2148" cy="268"/>
              </a:xfrm>
              <a:prstGeom prst="roundRect">
                <a:avLst>
                  <a:gd name="adj" fmla="val 37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2863" y="3926"/>
                <a:ext cx="2148" cy="39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rgbClr val="000099"/>
                    </a:solidFill>
                    <a:latin typeface="+mj-lt"/>
                    <a:ea typeface="msmincho" charset="0"/>
                    <a:cs typeface="msmincho" charset="0"/>
                  </a:rPr>
                  <a:t>…</a:t>
                </a:r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716" y="3926"/>
              <a:ext cx="2148" cy="394"/>
              <a:chOff x="716" y="3926"/>
              <a:chExt cx="2148" cy="394"/>
            </a:xfrm>
          </p:grpSpPr>
          <p:sp>
            <p:nvSpPr>
              <p:cNvPr id="28" name="AutoShape 10"/>
              <p:cNvSpPr>
                <a:spLocks noChangeArrowheads="1"/>
              </p:cNvSpPr>
              <p:nvPr/>
            </p:nvSpPr>
            <p:spPr bwMode="auto">
              <a:xfrm>
                <a:off x="716" y="3926"/>
                <a:ext cx="2148" cy="268"/>
              </a:xfrm>
              <a:prstGeom prst="roundRect">
                <a:avLst>
                  <a:gd name="adj" fmla="val 37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Text Box 11"/>
              <p:cNvSpPr txBox="1">
                <a:spLocks noChangeArrowheads="1"/>
              </p:cNvSpPr>
              <p:nvPr/>
            </p:nvSpPr>
            <p:spPr bwMode="auto">
              <a:xfrm>
                <a:off x="716" y="3926"/>
                <a:ext cx="2148" cy="39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rgbClr val="000099"/>
                    </a:solidFill>
                    <a:latin typeface="+mj-lt"/>
                    <a:ea typeface="msmincho" charset="0"/>
                    <a:cs typeface="msmincho" charset="0"/>
                  </a:rPr>
                  <a:t>…</a:t>
                </a:r>
              </a:p>
            </p:txBody>
          </p:sp>
        </p:grpSp>
        <p:grpSp>
          <p:nvGrpSpPr>
            <p:cNvPr id="8" name="Group 12"/>
            <p:cNvGrpSpPr>
              <a:grpSpLocks/>
            </p:cNvGrpSpPr>
            <p:nvPr/>
          </p:nvGrpSpPr>
          <p:grpSpPr bwMode="auto">
            <a:xfrm>
              <a:off x="2863" y="3658"/>
              <a:ext cx="2148" cy="394"/>
              <a:chOff x="2863" y="3658"/>
              <a:chExt cx="2148" cy="394"/>
            </a:xfrm>
          </p:grpSpPr>
          <p:sp>
            <p:nvSpPr>
              <p:cNvPr id="26" name="AutoShape 13"/>
              <p:cNvSpPr>
                <a:spLocks noChangeArrowheads="1"/>
              </p:cNvSpPr>
              <p:nvPr/>
            </p:nvSpPr>
            <p:spPr bwMode="auto">
              <a:xfrm>
                <a:off x="2863" y="3658"/>
                <a:ext cx="2148" cy="269"/>
              </a:xfrm>
              <a:prstGeom prst="roundRect">
                <a:avLst>
                  <a:gd name="adj" fmla="val 37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Text Box 14"/>
              <p:cNvSpPr txBox="1">
                <a:spLocks noChangeArrowheads="1"/>
              </p:cNvSpPr>
              <p:nvPr/>
            </p:nvSpPr>
            <p:spPr bwMode="auto">
              <a:xfrm>
                <a:off x="2863" y="3658"/>
                <a:ext cx="2148" cy="39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00:e0:81:04:08:9b</a:t>
                </a:r>
              </a:p>
            </p:txBody>
          </p:sp>
        </p:grpSp>
        <p:grpSp>
          <p:nvGrpSpPr>
            <p:cNvPr id="9" name="Group 15"/>
            <p:cNvGrpSpPr>
              <a:grpSpLocks/>
            </p:cNvGrpSpPr>
            <p:nvPr/>
          </p:nvGrpSpPr>
          <p:grpSpPr bwMode="auto">
            <a:xfrm>
              <a:off x="716" y="3658"/>
              <a:ext cx="2148" cy="394"/>
              <a:chOff x="716" y="3658"/>
              <a:chExt cx="2148" cy="394"/>
            </a:xfrm>
          </p:grpSpPr>
          <p:sp>
            <p:nvSpPr>
              <p:cNvPr id="24" name="AutoShape 16"/>
              <p:cNvSpPr>
                <a:spLocks noChangeArrowheads="1"/>
              </p:cNvSpPr>
              <p:nvPr/>
            </p:nvSpPr>
            <p:spPr bwMode="auto">
              <a:xfrm>
                <a:off x="716" y="3658"/>
                <a:ext cx="2148" cy="269"/>
              </a:xfrm>
              <a:prstGeom prst="roundRect">
                <a:avLst>
                  <a:gd name="adj" fmla="val 37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Text Box 17"/>
              <p:cNvSpPr txBox="1">
                <a:spLocks noChangeArrowheads="1"/>
              </p:cNvSpPr>
              <p:nvPr/>
            </p:nvSpPr>
            <p:spPr bwMode="auto">
              <a:xfrm>
                <a:off x="716" y="3658"/>
                <a:ext cx="2148" cy="39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Clr>
                    <a:srgbClr val="000099"/>
                  </a:buClr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chemeClr val="tx2"/>
                    </a:solidFill>
                    <a:latin typeface="+mj-lt"/>
                    <a:ea typeface="msmincho" charset="0"/>
                    <a:cs typeface="msmincho" charset="0"/>
                  </a:rPr>
                  <a:t>172.24.74.130</a:t>
                </a:r>
              </a:p>
            </p:txBody>
          </p:sp>
        </p:grpSp>
        <p:grpSp>
          <p:nvGrpSpPr>
            <p:cNvPr id="10" name="Group 18"/>
            <p:cNvGrpSpPr>
              <a:grpSpLocks/>
            </p:cNvGrpSpPr>
            <p:nvPr/>
          </p:nvGrpSpPr>
          <p:grpSpPr bwMode="auto">
            <a:xfrm>
              <a:off x="2863" y="3389"/>
              <a:ext cx="2148" cy="394"/>
              <a:chOff x="2863" y="3389"/>
              <a:chExt cx="2148" cy="394"/>
            </a:xfrm>
          </p:grpSpPr>
          <p:sp>
            <p:nvSpPr>
              <p:cNvPr id="22" name="AutoShape 19"/>
              <p:cNvSpPr>
                <a:spLocks noChangeArrowheads="1"/>
              </p:cNvSpPr>
              <p:nvPr/>
            </p:nvSpPr>
            <p:spPr bwMode="auto">
              <a:xfrm>
                <a:off x="2863" y="3389"/>
                <a:ext cx="2148" cy="269"/>
              </a:xfrm>
              <a:prstGeom prst="roundRect">
                <a:avLst>
                  <a:gd name="adj" fmla="val 37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2863" y="3389"/>
                <a:ext cx="2148" cy="39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rgbClr val="000000"/>
                    </a:solidFill>
                    <a:latin typeface="+mj-lt"/>
                    <a:ea typeface="msmincho" charset="0"/>
                    <a:cs typeface="msmincho" charset="0"/>
                  </a:rPr>
                  <a:t>Ethernet MAC Address</a:t>
                </a:r>
              </a:p>
            </p:txBody>
          </p:sp>
        </p:grpSp>
        <p:grpSp>
          <p:nvGrpSpPr>
            <p:cNvPr id="11" name="Group 21"/>
            <p:cNvGrpSpPr>
              <a:grpSpLocks/>
            </p:cNvGrpSpPr>
            <p:nvPr/>
          </p:nvGrpSpPr>
          <p:grpSpPr bwMode="auto">
            <a:xfrm>
              <a:off x="716" y="3389"/>
              <a:ext cx="2148" cy="394"/>
              <a:chOff x="716" y="3389"/>
              <a:chExt cx="2148" cy="394"/>
            </a:xfrm>
          </p:grpSpPr>
          <p:sp>
            <p:nvSpPr>
              <p:cNvPr id="20" name="AutoShape 22"/>
              <p:cNvSpPr>
                <a:spLocks noChangeArrowheads="1"/>
              </p:cNvSpPr>
              <p:nvPr/>
            </p:nvSpPr>
            <p:spPr bwMode="auto">
              <a:xfrm>
                <a:off x="716" y="3389"/>
                <a:ext cx="2148" cy="269"/>
              </a:xfrm>
              <a:prstGeom prst="roundRect">
                <a:avLst>
                  <a:gd name="adj" fmla="val 370"/>
                </a:avLst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Text Box 23"/>
              <p:cNvSpPr txBox="1">
                <a:spLocks noChangeArrowheads="1"/>
              </p:cNvSpPr>
              <p:nvPr/>
            </p:nvSpPr>
            <p:spPr bwMode="auto">
              <a:xfrm>
                <a:off x="716" y="3389"/>
                <a:ext cx="2148" cy="39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 algn="ctr">
                  <a:lnSpc>
                    <a:spcPts val="3063"/>
                  </a:lnSpc>
                  <a:spcBef>
                    <a:spcPts val="400"/>
                  </a:spcBef>
                  <a:buSzPct val="66000"/>
                  <a:tabLst>
                    <a:tab pos="569913" algn="l"/>
                    <a:tab pos="1484313" algn="l"/>
                    <a:tab pos="2398713" algn="l"/>
                    <a:tab pos="3313113" algn="l"/>
                    <a:tab pos="4227513" algn="l"/>
                    <a:tab pos="5141913" algn="l"/>
                    <a:tab pos="6056313" algn="l"/>
                    <a:tab pos="6970713" algn="l"/>
                    <a:tab pos="7885113" algn="l"/>
                    <a:tab pos="8799513" algn="l"/>
                    <a:tab pos="9713913" algn="l"/>
                  </a:tabLst>
                </a:pPr>
                <a:r>
                  <a:rPr lang="en-GB" sz="1600" dirty="0">
                    <a:solidFill>
                      <a:srgbClr val="000000"/>
                    </a:solidFill>
                    <a:latin typeface="+mj-lt"/>
                    <a:ea typeface="msmincho" charset="0"/>
                    <a:cs typeface="msmincho" charset="0"/>
                  </a:rPr>
                  <a:t>IP address</a:t>
                </a:r>
              </a:p>
            </p:txBody>
          </p:sp>
        </p:grpSp>
        <p:sp>
          <p:nvSpPr>
            <p:cNvPr id="12" name="Line 24"/>
            <p:cNvSpPr>
              <a:spLocks noChangeShapeType="1"/>
            </p:cNvSpPr>
            <p:nvPr/>
          </p:nvSpPr>
          <p:spPr bwMode="auto">
            <a:xfrm>
              <a:off x="716" y="3121"/>
              <a:ext cx="4296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25"/>
            <p:cNvSpPr>
              <a:spLocks noChangeShapeType="1"/>
            </p:cNvSpPr>
            <p:nvPr/>
          </p:nvSpPr>
          <p:spPr bwMode="auto">
            <a:xfrm>
              <a:off x="716" y="3658"/>
              <a:ext cx="429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6"/>
            <p:cNvSpPr>
              <a:spLocks noChangeShapeType="1"/>
            </p:cNvSpPr>
            <p:nvPr/>
          </p:nvSpPr>
          <p:spPr bwMode="auto">
            <a:xfrm>
              <a:off x="716" y="4194"/>
              <a:ext cx="4296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>
              <a:off x="716" y="3121"/>
              <a:ext cx="1" cy="107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5012" y="3121"/>
              <a:ext cx="1" cy="107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9"/>
            <p:cNvSpPr>
              <a:spLocks noChangeShapeType="1"/>
            </p:cNvSpPr>
            <p:nvPr/>
          </p:nvSpPr>
          <p:spPr bwMode="auto">
            <a:xfrm>
              <a:off x="716" y="3926"/>
              <a:ext cx="429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30"/>
            <p:cNvSpPr>
              <a:spLocks noChangeShapeType="1"/>
            </p:cNvSpPr>
            <p:nvPr/>
          </p:nvSpPr>
          <p:spPr bwMode="auto">
            <a:xfrm>
              <a:off x="716" y="3389"/>
              <a:ext cx="429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31"/>
            <p:cNvSpPr>
              <a:spLocks noChangeShapeType="1"/>
            </p:cNvSpPr>
            <p:nvPr/>
          </p:nvSpPr>
          <p:spPr bwMode="auto">
            <a:xfrm>
              <a:off x="2863" y="3389"/>
              <a:ext cx="1" cy="8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Cache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We’ve given you an ARP cache class containing</a:t>
            </a:r>
          </a:p>
          <a:p>
            <a:pPr lvl="1"/>
            <a:r>
              <a:rPr lang="en-US" dirty="0" smtClean="0"/>
              <a:t>ARP request queue</a:t>
            </a:r>
          </a:p>
          <a:p>
            <a:pPr lvl="1"/>
            <a:r>
              <a:rPr lang="en-US" dirty="0" smtClean="0"/>
              <a:t>ARP cache</a:t>
            </a:r>
          </a:p>
          <a:p>
            <a:r>
              <a:rPr lang="en-US" dirty="0" smtClean="0"/>
              <a:t>ARP cache entries time out automatically after 15 seconds</a:t>
            </a:r>
          </a:p>
          <a:p>
            <a:r>
              <a:rPr lang="en-US" dirty="0" smtClean="0"/>
              <a:t>ARP request queue written so that it is easy consolidate ARP requests across multiple packets, and enforce the ARP request timeout</a:t>
            </a:r>
          </a:p>
          <a:p>
            <a:r>
              <a:rPr lang="en-US" dirty="0" smtClean="0"/>
              <a:t>See </a:t>
            </a:r>
            <a:r>
              <a:rPr lang="en-US" dirty="0" err="1" smtClean="0"/>
              <a:t>pseudocode</a:t>
            </a:r>
            <a:r>
              <a:rPr lang="en-US" dirty="0" smtClean="0"/>
              <a:t> in </a:t>
            </a:r>
            <a:r>
              <a:rPr lang="en-US" dirty="0" err="1" smtClean="0"/>
              <a:t>sr_arpcache.h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Forwarding packets should work</a:t>
            </a:r>
          </a:p>
          <a:p>
            <a:r>
              <a:rPr lang="en-US" dirty="0" smtClean="0"/>
              <a:t>Handles and generates ARP requests/replies correctly</a:t>
            </a:r>
          </a:p>
          <a:p>
            <a:r>
              <a:rPr lang="en-US" dirty="0" smtClean="0"/>
              <a:t>You can download a file using http and ftp from one of the app servers behind the router</a:t>
            </a:r>
          </a:p>
          <a:p>
            <a:r>
              <a:rPr lang="en-US" dirty="0" smtClean="0"/>
              <a:t>You can </a:t>
            </a:r>
            <a:r>
              <a:rPr lang="en-US" dirty="0" err="1" smtClean="0"/>
              <a:t>traceroute</a:t>
            </a:r>
            <a:r>
              <a:rPr lang="en-US" dirty="0" smtClean="0"/>
              <a:t> to and through the router</a:t>
            </a:r>
          </a:p>
          <a:p>
            <a:r>
              <a:rPr lang="en-US" dirty="0" smtClean="0"/>
              <a:t>You can ping to and through the router</a:t>
            </a:r>
          </a:p>
          <a:p>
            <a:r>
              <a:rPr lang="en-US" dirty="0" smtClean="0"/>
              <a:t>ICMP host and port unreachable messages are generated correctly</a:t>
            </a:r>
          </a:p>
          <a:p>
            <a:r>
              <a:rPr lang="en-US" dirty="0" smtClean="0"/>
              <a:t>ICMP time exceeded messages are generated correctly</a:t>
            </a:r>
          </a:p>
          <a:p>
            <a:r>
              <a:rPr lang="en-US" dirty="0" smtClean="0"/>
              <a:t>No shortcuts taken (don’t forward a packet to every interface)</a:t>
            </a:r>
          </a:p>
          <a:p>
            <a:r>
              <a:rPr lang="en-US" dirty="0" smtClean="0"/>
              <a:t>Should not crash, even with a malformed packet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Functions and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</a:t>
            </a:r>
            <a:r>
              <a:rPr lang="en-US" dirty="0" err="1" smtClean="0"/>
              <a:t>sr_router.h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sr_instance</a:t>
            </a:r>
            <a:r>
              <a:rPr lang="en-US" dirty="0" smtClean="0"/>
              <a:t> is the context of the router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sr_router.c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sr_handlepacket</a:t>
            </a:r>
            <a:r>
              <a:rPr lang="en-US" dirty="0" smtClean="0"/>
              <a:t> is called for every packet that goes through the router—you have to fill it out</a:t>
            </a:r>
          </a:p>
          <a:p>
            <a:r>
              <a:rPr lang="en-US" dirty="0" err="1" smtClean="0"/>
              <a:t>sr_protocol.h</a:t>
            </a:r>
            <a:r>
              <a:rPr lang="en-US" dirty="0" smtClean="0"/>
              <a:t> contains convenience </a:t>
            </a:r>
            <a:r>
              <a:rPr lang="en-US" dirty="0" err="1" smtClean="0"/>
              <a:t>structs</a:t>
            </a:r>
            <a:r>
              <a:rPr lang="en-US" dirty="0" smtClean="0"/>
              <a:t> for </a:t>
            </a:r>
            <a:r>
              <a:rPr lang="en-US" dirty="0" err="1" smtClean="0"/>
              <a:t>accessining</a:t>
            </a:r>
            <a:r>
              <a:rPr lang="en-US" dirty="0" smtClean="0"/>
              <a:t> fields in packets</a:t>
            </a:r>
          </a:p>
          <a:p>
            <a:r>
              <a:rPr lang="en-US" dirty="0" err="1" smtClean="0"/>
              <a:t>sr_if.h</a:t>
            </a:r>
            <a:r>
              <a:rPr lang="en-US" dirty="0" smtClean="0"/>
              <a:t> contains methods for getting information about the router’s interfaces</a:t>
            </a:r>
          </a:p>
          <a:p>
            <a:r>
              <a:rPr lang="en-US" dirty="0" smtClean="0"/>
              <a:t>ARP Cache in </a:t>
            </a:r>
            <a:r>
              <a:rPr lang="en-US" dirty="0" err="1" smtClean="0"/>
              <a:t>sr_arpcache.h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Think before coding—there’s a good amount of code to write</a:t>
            </a:r>
          </a:p>
          <a:p>
            <a:r>
              <a:rPr lang="en-US" dirty="0" smtClean="0"/>
              <a:t>Don’t put everything in one file, if you want to be able to navigate your code</a:t>
            </a:r>
          </a:p>
          <a:p>
            <a:r>
              <a:rPr lang="en-US" dirty="0" smtClean="0"/>
              <a:t>Read through the Network Sorcery pages to understand the protocols</a:t>
            </a:r>
          </a:p>
          <a:p>
            <a:r>
              <a:rPr lang="en-US" dirty="0" smtClean="0"/>
              <a:t>Read the FAQ</a:t>
            </a:r>
          </a:p>
          <a:p>
            <a:r>
              <a:rPr lang="en-US" dirty="0" smtClean="0"/>
              <a:t>Post and check the newsgroup</a:t>
            </a:r>
          </a:p>
          <a:p>
            <a:r>
              <a:rPr lang="en-US" dirty="0" smtClean="0"/>
              <a:t>Start early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working solution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819</Words>
  <Application>Microsoft Office PowerPoint</Application>
  <PresentationFormat>On-screen Show (4:3)</PresentationFormat>
  <Paragraphs>155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Lab 4: Simple Router</vt:lpstr>
      <vt:lpstr>Assignment Overview</vt:lpstr>
      <vt:lpstr>Getting Started</vt:lpstr>
      <vt:lpstr>Protocols You Need to Handle</vt:lpstr>
      <vt:lpstr>Router Basics</vt:lpstr>
      <vt:lpstr>Routing Table</vt:lpstr>
      <vt:lpstr>Basic Forwarding Principles</vt:lpstr>
      <vt:lpstr>Packets Destined for the Router</vt:lpstr>
      <vt:lpstr>Checksums</vt:lpstr>
      <vt:lpstr>Handling ARP</vt:lpstr>
      <vt:lpstr>ARP Cache Class</vt:lpstr>
      <vt:lpstr>Required Functionality</vt:lpstr>
      <vt:lpstr>Main Functions and Structures</vt:lpstr>
      <vt:lpstr>Suggestions</vt:lpstr>
      <vt:lpstr>Demo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CS144 Review Session</dc:title>
  <dc:creator>Benjamin Nham</dc:creator>
  <cp:lastModifiedBy>Benjamin Nham</cp:lastModifiedBy>
  <cp:revision>29</cp:revision>
  <dcterms:created xsi:type="dcterms:W3CDTF">2008-05-02T00:05:56Z</dcterms:created>
  <dcterms:modified xsi:type="dcterms:W3CDTF">2008-05-02T08:09:37Z</dcterms:modified>
</cp:coreProperties>
</file>