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6.xml" ContentType="application/vnd.openxmlformats-officedocument.presentationml.slideLayout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ppt/slides/slide5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Layouts/slideLayout7.xml" ContentType="application/vnd.openxmlformats-officedocument.presentationml.slideLayout+xml"/>
  <Override PartName="/ppt/presProps.xml" ContentType="application/vnd.openxmlformats-officedocument.presentationml.presProps+xml"/>
  <Override PartName="/ppt/slideLayouts/slideLayout3.xml" ContentType="application/vnd.openxmlformats-officedocument.presentationml.slideLayout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Default Extension="xml" ContentType="application/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Masters/slideMaster1.xml" ContentType="application/vnd.openxmlformats-officedocument.presentationml.slideMaster+xml"/>
  <Override PartName="/ppt/viewProps.xml" ContentType="application/vnd.openxmlformats-officedocument.presentationml.viewProps+xml"/>
  <Default Extension="bin" ContentType="application/vnd.openxmlformats-officedocument.presentationml.printerSettings"/>
  <Default Extension="rels" ContentType="application/vnd.openxmlformats-package.relationships+xml"/>
  <Override PartName="/ppt/slides/slide9.xml" ContentType="application/vnd.openxmlformats-officedocument.presentationml.slide+xml"/>
  <Override PartName="/ppt/slides/slide13.xml" ContentType="application/vnd.openxmlformats-officedocument.presentationml.slide+xml"/>
  <Override PartName="/ppt/slides/slide6.xml" ContentType="application/vnd.openxmlformats-officedocument.presentationml.slide+xml"/>
  <Override PartName="/ppt/slides/slide12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r:id="rId1"/>
  </p:sldMasterIdLst>
  <p:sldIdLst>
    <p:sldId id="259" r:id="rId2"/>
    <p:sldId id="261" r:id="rId3"/>
    <p:sldId id="256" r:id="rId4"/>
    <p:sldId id="262" r:id="rId5"/>
    <p:sldId id="263" r:id="rId6"/>
    <p:sldId id="257" r:id="rId7"/>
    <p:sldId id="266" r:id="rId8"/>
    <p:sldId id="267" r:id="rId9"/>
    <p:sldId id="258" r:id="rId10"/>
    <p:sldId id="264" r:id="rId11"/>
    <p:sldId id="265" r:id="rId12"/>
    <p:sldId id="260" r:id="rId13"/>
    <p:sldId id="268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showOutlineIcons="0">
    <p:restoredLeft sz="15620"/>
    <p:restoredTop sz="94660"/>
  </p:normalViewPr>
  <p:slideViewPr>
    <p:cSldViewPr snapToObjects="1">
      <p:cViewPr varScale="1">
        <p:scale>
          <a:sx n="94" d="100"/>
          <a:sy n="94" d="100"/>
        </p:scale>
        <p:origin x="-48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4" Type="http://schemas.openxmlformats.org/officeDocument/2006/relationships/slide" Target="slides/slide13.xml"/><Relationship Id="rId4" Type="http://schemas.openxmlformats.org/officeDocument/2006/relationships/slide" Target="slides/slide3.xml"/><Relationship Id="rId7" Type="http://schemas.openxmlformats.org/officeDocument/2006/relationships/slide" Target="slides/slide6.xml"/><Relationship Id="rId11" Type="http://schemas.openxmlformats.org/officeDocument/2006/relationships/slide" Target="slides/slide1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6" Type="http://schemas.openxmlformats.org/officeDocument/2006/relationships/presProps" Target="presProps.xml"/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0" Type="http://schemas.openxmlformats.org/officeDocument/2006/relationships/slide" Target="slides/slide9.xml"/><Relationship Id="rId5" Type="http://schemas.openxmlformats.org/officeDocument/2006/relationships/slide" Target="slides/slide4.xml"/><Relationship Id="rId15" Type="http://schemas.openxmlformats.org/officeDocument/2006/relationships/printerSettings" Target="printerSettings/printerSettings1.bin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19" Type="http://schemas.openxmlformats.org/officeDocument/2006/relationships/tableStyles" Target="tableStyles.xml"/><Relationship Id="rId2" Type="http://schemas.openxmlformats.org/officeDocument/2006/relationships/slide" Target="slides/slide1.xml"/><Relationship Id="rId9" Type="http://schemas.openxmlformats.org/officeDocument/2006/relationships/slide" Target="slides/slide8.xml"/><Relationship Id="rId3" Type="http://schemas.openxmlformats.org/officeDocument/2006/relationships/slide" Target="slides/slide2.xml"/><Relationship Id="rId18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4AFAE-5EEE-3A45-AE4B-812160710514}" type="datetimeFigureOut">
              <a:rPr lang="en-US" smtClean="0"/>
              <a:pPr/>
              <a:t>5/4/08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FCFC8-6029-314A-9BED-396F4F7DC0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4AFAE-5EEE-3A45-AE4B-812160710514}" type="datetimeFigureOut">
              <a:rPr lang="en-US" smtClean="0"/>
              <a:pPr/>
              <a:t>5/4/08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FCFC8-6029-314A-9BED-396F4F7DC0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4AFAE-5EEE-3A45-AE4B-812160710514}" type="datetimeFigureOut">
              <a:rPr lang="en-US" smtClean="0"/>
              <a:pPr/>
              <a:t>5/4/08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FCFC8-6029-314A-9BED-396F4F7DC0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4AFAE-5EEE-3A45-AE4B-812160710514}" type="datetimeFigureOut">
              <a:rPr lang="en-US" smtClean="0"/>
              <a:pPr/>
              <a:t>5/4/08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FCFC8-6029-314A-9BED-396F4F7DC0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4AFAE-5EEE-3A45-AE4B-812160710514}" type="datetimeFigureOut">
              <a:rPr lang="en-US" smtClean="0"/>
              <a:pPr/>
              <a:t>5/4/08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FCFC8-6029-314A-9BED-396F4F7DC0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4AFAE-5EEE-3A45-AE4B-812160710514}" type="datetimeFigureOut">
              <a:rPr lang="en-US" smtClean="0"/>
              <a:pPr/>
              <a:t>5/4/08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FCFC8-6029-314A-9BED-396F4F7DC0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4AFAE-5EEE-3A45-AE4B-812160710514}" type="datetimeFigureOut">
              <a:rPr lang="en-US" smtClean="0"/>
              <a:pPr/>
              <a:t>5/4/08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FCFC8-6029-314A-9BED-396F4F7DC0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4AFAE-5EEE-3A45-AE4B-812160710514}" type="datetimeFigureOut">
              <a:rPr lang="en-US" smtClean="0"/>
              <a:pPr/>
              <a:t>5/4/08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FCFC8-6029-314A-9BED-396F4F7DC0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4AFAE-5EEE-3A45-AE4B-812160710514}" type="datetimeFigureOut">
              <a:rPr lang="en-US" smtClean="0"/>
              <a:pPr/>
              <a:t>5/4/08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FCFC8-6029-314A-9BED-396F4F7DC0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4AFAE-5EEE-3A45-AE4B-812160710514}" type="datetimeFigureOut">
              <a:rPr lang="en-US" smtClean="0"/>
              <a:pPr/>
              <a:t>5/4/08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FCFC8-6029-314A-9BED-396F4F7DC0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4AFAE-5EEE-3A45-AE4B-812160710514}" type="datetimeFigureOut">
              <a:rPr lang="en-US" smtClean="0"/>
              <a:pPr/>
              <a:t>5/4/08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FCFC8-6029-314A-9BED-396F4F7DC0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4" Type="http://schemas.openxmlformats.org/officeDocument/2006/relationships/slideLayout" Target="../slideLayouts/slideLayout4.xml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A4AFAE-5EEE-3A45-AE4B-812160710514}" type="datetimeFigureOut">
              <a:rPr lang="en-US" smtClean="0"/>
              <a:pPr/>
              <a:t>5/4/08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CFCFC8-6029-314A-9BED-396F4F7DC0A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r:id="rId1"/>
    <p:sldLayoutId r:id="rId2"/>
    <p:sldLayoutId r:id="rId3"/>
    <p:sldLayoutId r:id="rId4"/>
    <p:sldLayoutId r:id="rId5"/>
    <p:sldLayoutId r:id="rId6"/>
    <p:sldLayoutId r:id="rId7"/>
    <p:sldLayoutId r:id="rId8"/>
    <p:sldLayoutId r:id="rId9"/>
    <p:sldLayoutId r:id="rId10"/>
    <p:sldLayoutId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Transfer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Consider transferring an enormous file of L bytes from Host A to B using a MSS of 1460 bytes and a 66 byte header.</a:t>
            </a:r>
          </a:p>
          <a:p>
            <a:r>
              <a:rPr lang="en-US" dirty="0" smtClean="0"/>
              <a:t>What is the maximum value of L such that TCP sequence numbers are not exhausted?</a:t>
            </a:r>
          </a:p>
          <a:p>
            <a:r>
              <a:rPr lang="en-US" dirty="0" smtClean="0"/>
              <a:t>How long does it take to transmit the file over a 10 Mbps link? Ignore flow control and congestion control so A can pump segments out back to back continuously.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Solution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You can transfer up to 2^32-2 bytes without wrapping over (we have a 32 bit sequence number, SYN and FIN both count as one “byte” of the sequence number space in TCP)</a:t>
            </a:r>
          </a:p>
          <a:p>
            <a:r>
              <a:rPr lang="en-US" dirty="0" smtClean="0"/>
              <a:t>Let:</a:t>
            </a:r>
            <a:br>
              <a:rPr lang="en-US" dirty="0" smtClean="0"/>
            </a:br>
            <a:r>
              <a:rPr lang="en-US" dirty="0" smtClean="0"/>
              <a:t>L = length of file = 2^32-2 bytes</a:t>
            </a:r>
            <a:br>
              <a:rPr lang="en-US" dirty="0" smtClean="0"/>
            </a:br>
            <a:r>
              <a:rPr lang="en-US" dirty="0" smtClean="0"/>
              <a:t>H = size of header = 1460 bytes</a:t>
            </a:r>
            <a:br>
              <a:rPr lang="en-US" dirty="0" smtClean="0"/>
            </a:br>
            <a:r>
              <a:rPr lang="en-US" dirty="0" smtClean="0"/>
              <a:t>R = transfer rate = (10*10^6 / 8) bytes per second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Then:</a:t>
            </a:r>
            <a:br>
              <a:rPr lang="en-US" dirty="0" smtClean="0"/>
            </a:br>
            <a:r>
              <a:rPr lang="en-US" dirty="0" smtClean="0"/>
              <a:t>Total payload = L</a:t>
            </a:r>
            <a:br>
              <a:rPr lang="en-US" dirty="0" smtClean="0"/>
            </a:br>
            <a:r>
              <a:rPr lang="en-US" dirty="0" smtClean="0"/>
              <a:t>Total headers = </a:t>
            </a:r>
            <a:r>
              <a:rPr lang="en-US" dirty="0" err="1" smtClean="0"/>
              <a:t>ceil(L</a:t>
            </a:r>
            <a:r>
              <a:rPr lang="en-US" dirty="0" smtClean="0"/>
              <a:t>/H) * H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So total time = (L + </a:t>
            </a:r>
            <a:r>
              <a:rPr lang="en-US" dirty="0" err="1" smtClean="0"/>
              <a:t>ceil(L</a:t>
            </a:r>
            <a:r>
              <a:rPr lang="en-US" dirty="0" smtClean="0"/>
              <a:t>/H)*H) / R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Prefix Aggregation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Company X and Company Y connect to the same ISP, and they are assigned the prefixes:</a:t>
            </a:r>
          </a:p>
          <a:p>
            <a:pPr lvl="1"/>
            <a:r>
              <a:rPr lang="en-US" dirty="0" smtClean="0"/>
              <a:t>X: 121.77.80/26</a:t>
            </a:r>
          </a:p>
          <a:p>
            <a:pPr lvl="1"/>
            <a:r>
              <a:rPr lang="en-US" dirty="0" smtClean="0"/>
              <a:t>Y: 121.77.64/18</a:t>
            </a:r>
          </a:p>
          <a:p>
            <a:r>
              <a:rPr lang="en-US" dirty="0" smtClean="0"/>
              <a:t>The ISP has a single 3 port router: port 1 connects to the rest of the Internet, port 2 connects to X, and port 3 connects to Y. Write a routing table for this router, filling out as many fields as possible.</a:t>
            </a:r>
          </a:p>
          <a:p>
            <a:r>
              <a:rPr lang="en-US" dirty="0" smtClean="0"/>
              <a:t>What aggregated prefix can the ISP advertise to the rest of the Internet for companies X and Y?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Solution – Part A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16294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2057400"/>
                <a:gridCol w="2057400"/>
                <a:gridCol w="20574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Network Prefix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Subnet</a:t>
                      </a:r>
                      <a:r>
                        <a:rPr lang="en-US" baseline="0" dirty="0" smtClean="0"/>
                        <a:t> Mask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Next Hop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Outgoing</a:t>
                      </a:r>
                      <a:r>
                        <a:rPr lang="en-US" baseline="0" dirty="0" smtClean="0"/>
                        <a:t> Interface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0.0.0.0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0.0.0.0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IP</a:t>
                      </a:r>
                      <a:r>
                        <a:rPr lang="en-US" baseline="-25000" dirty="0" err="1" smtClean="0"/>
                        <a:t>default</a:t>
                      </a:r>
                      <a:r>
                        <a:rPr lang="en-US" baseline="-25000" dirty="0" smtClean="0"/>
                        <a:t> route</a:t>
                      </a:r>
                      <a:endParaRPr lang="en-US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121.77.80.0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255.255.255.192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IP</a:t>
                      </a:r>
                      <a:r>
                        <a:rPr lang="en-US" baseline="-25000" dirty="0" err="1" smtClean="0"/>
                        <a:t>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121.77.64.0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255.255.192.0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IP</a:t>
                      </a:r>
                      <a:r>
                        <a:rPr lang="en-US" baseline="-25000" dirty="0" err="1" smtClean="0"/>
                        <a:t>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57201" y="3657600"/>
            <a:ext cx="8229600" cy="2862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 first entry is the default route: all </a:t>
            </a:r>
            <a:r>
              <a:rPr lang="en-US" dirty="0" err="1" smtClean="0"/>
              <a:t>IPs</a:t>
            </a:r>
            <a:r>
              <a:rPr lang="en-US" dirty="0" smtClean="0"/>
              <a:t> will match a 0.0.0.0/0 entry.</a:t>
            </a:r>
          </a:p>
          <a:p>
            <a:endParaRPr lang="en-US" dirty="0" smtClean="0"/>
          </a:p>
          <a:p>
            <a:r>
              <a:rPr lang="en-US" dirty="0" smtClean="0"/>
              <a:t>121.77.80/26 specifies a range such that </a:t>
            </a:r>
            <a:r>
              <a:rPr lang="en-US" dirty="0" err="1" smtClean="0"/>
              <a:t>IP</a:t>
            </a:r>
            <a:r>
              <a:rPr lang="en-US" baseline="-25000" dirty="0" err="1" smtClean="0"/>
              <a:t>dst</a:t>
            </a:r>
            <a:r>
              <a:rPr lang="en-US" dirty="0" smtClean="0"/>
              <a:t> &amp; mask == 121.77.80 &amp; mask, where the mask starts with 26 zeros. So the network prefix is 121.77.80.0 and the </a:t>
            </a:r>
            <a:r>
              <a:rPr lang="en-US" dirty="0" err="1" smtClean="0"/>
              <a:t>netmask</a:t>
            </a:r>
            <a:r>
              <a:rPr lang="en-US" dirty="0" smtClean="0"/>
              <a:t> in binary is 11111111.11111111.11111111.11000000 = 255.255.255.192</a:t>
            </a:r>
          </a:p>
          <a:p>
            <a:endParaRPr lang="en-US" dirty="0" smtClean="0"/>
          </a:p>
          <a:p>
            <a:r>
              <a:rPr lang="en-US" dirty="0" smtClean="0"/>
              <a:t>The third entry can be calculated in the same manner.</a:t>
            </a:r>
          </a:p>
          <a:p>
            <a:endParaRPr lang="en-US" dirty="0" smtClean="0"/>
          </a:p>
          <a:p>
            <a:r>
              <a:rPr lang="en-US" dirty="0" smtClean="0"/>
              <a:t>We don’t know the </a:t>
            </a:r>
            <a:r>
              <a:rPr lang="en-US" dirty="0" err="1" smtClean="0"/>
              <a:t>IPs</a:t>
            </a:r>
            <a:r>
              <a:rPr lang="en-US" dirty="0" smtClean="0"/>
              <a:t> of any of the routers we’re connected to, so we just left them as free variables (</a:t>
            </a:r>
            <a:r>
              <a:rPr lang="en-US" dirty="0" err="1" smtClean="0"/>
              <a:t>IP</a:t>
            </a:r>
            <a:r>
              <a:rPr lang="en-US" baseline="-25000" dirty="0" err="1" smtClean="0"/>
              <a:t>x</a:t>
            </a:r>
            <a:r>
              <a:rPr lang="en-US" dirty="0" smtClean="0"/>
              <a:t>, </a:t>
            </a:r>
            <a:r>
              <a:rPr lang="en-US" dirty="0" err="1" smtClean="0"/>
              <a:t>IP</a:t>
            </a:r>
            <a:r>
              <a:rPr lang="en-US" baseline="-25000" dirty="0" err="1" smtClean="0"/>
              <a:t>y</a:t>
            </a:r>
            <a:r>
              <a:rPr lang="en-US" dirty="0" smtClean="0"/>
              <a:t>, etc.)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Solution – Part B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121.77.80.0/26 = </a:t>
            </a:r>
            <a:r>
              <a:rPr lang="en-US" b="1" dirty="0" smtClean="0"/>
              <a:t>01111001.01001101.01</a:t>
            </a:r>
            <a:r>
              <a:rPr lang="en-US" dirty="0" smtClean="0"/>
              <a:t>010000.00000000</a:t>
            </a:r>
          </a:p>
          <a:p>
            <a:r>
              <a:rPr lang="en-US" dirty="0" smtClean="0"/>
              <a:t>121.77.64.0/18 = </a:t>
            </a:r>
            <a:r>
              <a:rPr lang="en-US" b="1" dirty="0" smtClean="0"/>
              <a:t>01111001.01001101.01</a:t>
            </a:r>
            <a:r>
              <a:rPr lang="en-US" dirty="0" smtClean="0"/>
              <a:t>010000.00000000</a:t>
            </a:r>
            <a:endParaRPr lang="en-US" dirty="0" smtClean="0"/>
          </a:p>
          <a:p>
            <a:r>
              <a:rPr lang="en-US" dirty="0" smtClean="0"/>
              <a:t>Aggregate prefix is the bolded section, as it fully encloses both ranges but doesn’t include any additional addresses:</a:t>
            </a:r>
            <a:br>
              <a:rPr lang="en-US" dirty="0" smtClean="0"/>
            </a:br>
            <a:r>
              <a:rPr lang="en-US" b="1" dirty="0" smtClean="0"/>
              <a:t>01111001.01001101.01</a:t>
            </a:r>
            <a:r>
              <a:rPr lang="en-US" dirty="0" smtClean="0"/>
              <a:t>010000.00000000 = 121.77.64.0/18</a:t>
            </a:r>
          </a:p>
          <a:p>
            <a:r>
              <a:rPr lang="en-US" dirty="0" smtClean="0"/>
              <a:t>Note: You can’t always get an aggregated prefix between two address ranges (for example, if there is a hole between the regions)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Congestion Control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Suppose a hardware error causes one out of every 100 packets to </a:t>
            </a:r>
            <a:r>
              <a:rPr lang="en-US" dirty="0" smtClean="0"/>
              <a:t>drop</a:t>
            </a:r>
            <a:r>
              <a:rPr lang="en-US" dirty="0" smtClean="0"/>
              <a:t> (99 packets sent correctly, then one drops, then 99 packets sent correctly, then one drops…).</a:t>
            </a:r>
            <a:r>
              <a:rPr lang="en-US" dirty="0" smtClean="0"/>
              <a:t> </a:t>
            </a:r>
            <a:r>
              <a:rPr lang="en-US" dirty="0" smtClean="0"/>
              <a:t>Assume we attempt to use TCP with simple AIMD over this link (W halved at a loss event, otherwise W++ for every RTT)</a:t>
            </a:r>
          </a:p>
          <a:p>
            <a:r>
              <a:rPr lang="en-US" dirty="0" smtClean="0"/>
              <a:t>How many </a:t>
            </a:r>
            <a:r>
              <a:rPr lang="en-US" dirty="0" err="1" smtClean="0"/>
              <a:t>RTTs</a:t>
            </a:r>
            <a:r>
              <a:rPr lang="en-US" dirty="0" smtClean="0"/>
              <a:t> can we expect between successive packet losses?</a:t>
            </a:r>
          </a:p>
          <a:p>
            <a:r>
              <a:rPr lang="en-US" dirty="0" smtClean="0"/>
              <a:t>With 1000 byte TCP segments (including header) over a 1 </a:t>
            </a:r>
            <a:r>
              <a:rPr lang="en-US" dirty="0" err="1" smtClean="0"/>
              <a:t>Gbps</a:t>
            </a:r>
            <a:r>
              <a:rPr lang="en-US" dirty="0" smtClean="0"/>
              <a:t> link with 100 ms RTT, what is the maximum throughput of the connection?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Illustration of Steady-State Behavior</a:t>
            </a:r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>
          <a:xfrm rot="5400000">
            <a:off x="-914400" y="3656806"/>
            <a:ext cx="3962400" cy="1588"/>
          </a:xfrm>
          <a:prstGeom prst="line">
            <a:avLst/>
          </a:prstGeom>
          <a:ln>
            <a:headEnd type="triangle" w="lg" len="med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1066006" y="5638800"/>
            <a:ext cx="7087394" cy="1588"/>
          </a:xfrm>
          <a:prstGeom prst="straightConnector1">
            <a:avLst/>
          </a:prstGeom>
          <a:ln>
            <a:tailEnd type="triangle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7504026" y="5715000"/>
            <a:ext cx="6493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Time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94616" y="1676400"/>
            <a:ext cx="9713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Window</a:t>
            </a:r>
          </a:p>
          <a:p>
            <a:pPr algn="ctr"/>
            <a:r>
              <a:rPr lang="en-US" dirty="0" smtClean="0"/>
              <a:t>Size</a:t>
            </a:r>
            <a:endParaRPr lang="en-US" dirty="0"/>
          </a:p>
        </p:txBody>
      </p:sp>
      <p:cxnSp>
        <p:nvCxnSpPr>
          <p:cNvPr id="13" name="Straight Connector 12"/>
          <p:cNvCxnSpPr/>
          <p:nvPr/>
        </p:nvCxnSpPr>
        <p:spPr>
          <a:xfrm flipV="1">
            <a:off x="1067594" y="2666206"/>
            <a:ext cx="1751806" cy="152400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rot="5400000">
            <a:off x="2057400" y="3428206"/>
            <a:ext cx="1524000" cy="1588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2819400" y="2666206"/>
            <a:ext cx="1751806" cy="152400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rot="5400000">
            <a:off x="3809206" y="3428206"/>
            <a:ext cx="1524000" cy="1588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V="1">
            <a:off x="4572000" y="2666206"/>
            <a:ext cx="1751806" cy="152400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rot="5400000">
            <a:off x="5561806" y="3428206"/>
            <a:ext cx="1524000" cy="1588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V="1">
            <a:off x="6324600" y="2666206"/>
            <a:ext cx="1751806" cy="152400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rot="5400000">
            <a:off x="7314406" y="3428206"/>
            <a:ext cx="1524000" cy="1588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457200" y="3962400"/>
            <a:ext cx="2872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x</a:t>
            </a:r>
            <a:endParaRPr 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381000" y="2438400"/>
            <a:ext cx="4026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2x</a:t>
            </a:r>
            <a:endParaRPr lang="en-US" dirty="0"/>
          </a:p>
        </p:txBody>
      </p:sp>
      <p:cxnSp>
        <p:nvCxnSpPr>
          <p:cNvPr id="27" name="Straight Connector 26"/>
          <p:cNvCxnSpPr/>
          <p:nvPr/>
        </p:nvCxnSpPr>
        <p:spPr>
          <a:xfrm rot="10800000" flipV="1">
            <a:off x="745252" y="4190206"/>
            <a:ext cx="2074942" cy="1588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dash"/>
            <a:round/>
            <a:headEnd type="triangl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rot="10800000" flipV="1">
            <a:off x="762000" y="2666206"/>
            <a:ext cx="3802906" cy="1588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dash"/>
            <a:round/>
            <a:headEnd type="triangl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3380385" y="1447800"/>
            <a:ext cx="237193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Drop after 100 packets; </a:t>
            </a:r>
            <a:br>
              <a:rPr lang="en-US" dirty="0" smtClean="0"/>
            </a:br>
            <a:r>
              <a:rPr lang="en-US" dirty="0" smtClean="0"/>
              <a:t>window size halved</a:t>
            </a:r>
            <a:endParaRPr lang="en-US" dirty="0"/>
          </a:p>
        </p:txBody>
      </p:sp>
      <p:cxnSp>
        <p:nvCxnSpPr>
          <p:cNvPr id="32" name="Straight Arrow Connector 31"/>
          <p:cNvCxnSpPr/>
          <p:nvPr/>
        </p:nvCxnSpPr>
        <p:spPr>
          <a:xfrm rot="16200000" flipH="1">
            <a:off x="4372913" y="2314719"/>
            <a:ext cx="392668" cy="7094"/>
          </a:xfrm>
          <a:prstGeom prst="straightConnector1">
            <a:avLst/>
          </a:prstGeom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>
            <a:off x="2819400" y="4331732"/>
            <a:ext cx="1745506" cy="158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1707296" y="4410670"/>
            <a:ext cx="39558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err="1" smtClean="0"/>
              <a:t>n</a:t>
            </a:r>
            <a:r>
              <a:rPr lang="en-US" dirty="0" smtClean="0"/>
              <a:t> </a:t>
            </a:r>
            <a:r>
              <a:rPr lang="en-US" dirty="0" err="1" smtClean="0"/>
              <a:t>RTTs</a:t>
            </a:r>
            <a:r>
              <a:rPr lang="en-US" dirty="0" smtClean="0"/>
              <a:t> in each cycle</a:t>
            </a:r>
            <a:br>
              <a:rPr lang="en-US" dirty="0" smtClean="0"/>
            </a:br>
            <a:r>
              <a:rPr lang="en-US" dirty="0" smtClean="0"/>
              <a:t>Window size increases by 1 for each RTT</a:t>
            </a: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Solution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For every cycle in the </a:t>
            </a:r>
            <a:r>
              <a:rPr lang="en-US" dirty="0" err="1" smtClean="0"/>
              <a:t>sawtooth</a:t>
            </a:r>
            <a:r>
              <a:rPr lang="en-US" dirty="0" smtClean="0"/>
              <a:t>, 100 segments are sent.</a:t>
            </a:r>
          </a:p>
          <a:p>
            <a:r>
              <a:rPr lang="en-US" dirty="0" smtClean="0"/>
              <a:t>For each RTT, the # segments sent is the window size, which starts at </a:t>
            </a:r>
            <a:r>
              <a:rPr lang="en-US" dirty="0" err="1" smtClean="0"/>
              <a:t>x</a:t>
            </a:r>
            <a:r>
              <a:rPr lang="en-US" dirty="0" smtClean="0"/>
              <a:t>. The window size increases by 1 for each RTT. After </a:t>
            </a:r>
            <a:r>
              <a:rPr lang="en-US" dirty="0" err="1" smtClean="0"/>
              <a:t>n</a:t>
            </a:r>
            <a:r>
              <a:rPr lang="en-US" dirty="0" smtClean="0"/>
              <a:t> </a:t>
            </a:r>
            <a:r>
              <a:rPr lang="en-US" dirty="0" err="1" smtClean="0"/>
              <a:t>RTTs</a:t>
            </a:r>
            <a:r>
              <a:rPr lang="en-US" dirty="0" smtClean="0"/>
              <a:t>, we have:</a:t>
            </a:r>
            <a:br>
              <a:rPr lang="en-US" dirty="0" smtClean="0"/>
            </a:br>
            <a:r>
              <a:rPr lang="en-US" dirty="0" err="1" smtClean="0"/>
              <a:t>x</a:t>
            </a:r>
            <a:r>
              <a:rPr lang="en-US" dirty="0" smtClean="0"/>
              <a:t> + (x+1) + (x+2) + (x+(n-1)) … = </a:t>
            </a:r>
            <a:r>
              <a:rPr lang="en-US" dirty="0" err="1" smtClean="0"/>
              <a:t>nx</a:t>
            </a:r>
            <a:r>
              <a:rPr lang="en-US" dirty="0" smtClean="0"/>
              <a:t> + (</a:t>
            </a:r>
            <a:r>
              <a:rPr lang="en-US" dirty="0" err="1" smtClean="0"/>
              <a:t>n</a:t>
            </a:r>
            <a:r>
              <a:rPr lang="en-US" dirty="0" smtClean="0"/>
              <a:t>*(n-1))/2 = 100</a:t>
            </a:r>
          </a:p>
          <a:p>
            <a:r>
              <a:rPr lang="en-US" dirty="0" smtClean="0"/>
              <a:t>Also, when we get a loss event after </a:t>
            </a:r>
            <a:r>
              <a:rPr lang="en-US" dirty="0" err="1" smtClean="0"/>
              <a:t>n</a:t>
            </a:r>
            <a:r>
              <a:rPr lang="en-US" dirty="0" smtClean="0"/>
              <a:t> </a:t>
            </a:r>
            <a:r>
              <a:rPr lang="en-US" dirty="0" err="1" smtClean="0"/>
              <a:t>RTTs</a:t>
            </a:r>
            <a:r>
              <a:rPr lang="en-US" dirty="0" smtClean="0"/>
              <a:t>, the window size will have doubled:</a:t>
            </a:r>
            <a:br>
              <a:rPr lang="en-US" dirty="0" smtClean="0"/>
            </a:br>
            <a:r>
              <a:rPr lang="en-US" dirty="0" smtClean="0"/>
              <a:t>Final window size = </a:t>
            </a:r>
            <a:r>
              <a:rPr lang="en-US" dirty="0" err="1" smtClean="0"/>
              <a:t>x</a:t>
            </a:r>
            <a:r>
              <a:rPr lang="en-US" dirty="0" smtClean="0"/>
              <a:t> + (n-1) = 2x</a:t>
            </a:r>
          </a:p>
          <a:p>
            <a:pPr>
              <a:tabLst>
                <a:tab pos="3432175" algn="l"/>
              </a:tabLst>
            </a:pPr>
            <a:r>
              <a:rPr lang="en-US" dirty="0" smtClean="0"/>
              <a:t>Solving the simultaneous equation for </a:t>
            </a:r>
            <a:r>
              <a:rPr lang="en-US" dirty="0" err="1" smtClean="0"/>
              <a:t>n</a:t>
            </a:r>
            <a:r>
              <a:rPr lang="en-US" dirty="0" smtClean="0"/>
              <a:t> and </a:t>
            </a:r>
            <a:r>
              <a:rPr lang="en-US" dirty="0" err="1" smtClean="0"/>
              <a:t>x</a:t>
            </a:r>
            <a:r>
              <a:rPr lang="en-US" dirty="0" smtClean="0"/>
              <a:t>, we get:</a:t>
            </a:r>
            <a:br>
              <a:rPr lang="en-US" dirty="0" smtClean="0"/>
            </a:br>
            <a:r>
              <a:rPr lang="en-US" dirty="0" smtClean="0"/>
              <a:t># </a:t>
            </a:r>
            <a:r>
              <a:rPr lang="en-US" dirty="0" err="1" smtClean="0"/>
              <a:t>RTTs</a:t>
            </a:r>
            <a:r>
              <a:rPr lang="en-US" dirty="0" smtClean="0"/>
              <a:t> = </a:t>
            </a:r>
            <a:r>
              <a:rPr lang="en-US" dirty="0" err="1" smtClean="0"/>
              <a:t>n</a:t>
            </a:r>
            <a:r>
              <a:rPr lang="en-US" dirty="0" smtClean="0"/>
              <a:t> = 8.68 ≈ 9 </a:t>
            </a:r>
            <a:r>
              <a:rPr lang="en-US" dirty="0" err="1" smtClean="0"/>
              <a:t>RTTs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Initial window size = </a:t>
            </a:r>
            <a:r>
              <a:rPr lang="en-US" dirty="0" err="1" smtClean="0"/>
              <a:t>x</a:t>
            </a:r>
            <a:r>
              <a:rPr lang="en-US" dirty="0" smtClean="0"/>
              <a:t> = 7.68 ≈ 8 segments </a:t>
            </a: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Sequence </a:t>
            </a:r>
            <a:r>
              <a:rPr lang="en-US" dirty="0" smtClean="0"/>
              <a:t>Numbers (3-P18)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Consider a GBN protocol with a window size of 3 and sequence number range of 1024. Suppose at time </a:t>
            </a:r>
            <a:r>
              <a:rPr lang="en-US" dirty="0" err="1" smtClean="0"/>
              <a:t>t</a:t>
            </a:r>
            <a:r>
              <a:rPr lang="en-US" dirty="0" smtClean="0"/>
              <a:t>, the next in-order packet that the receiver is expecting has a sequence number </a:t>
            </a:r>
            <a:r>
              <a:rPr lang="en-US" dirty="0" err="1" smtClean="0"/>
              <a:t>k</a:t>
            </a:r>
            <a:r>
              <a:rPr lang="en-US" dirty="0" smtClean="0"/>
              <a:t>. Also assume the network does not re-order messages.</a:t>
            </a:r>
          </a:p>
          <a:p>
            <a:r>
              <a:rPr lang="en-US" dirty="0" smtClean="0"/>
              <a:t>What are the possible sets of sequence numbers inside the sender’s window at time </a:t>
            </a:r>
            <a:r>
              <a:rPr lang="en-US" dirty="0" err="1" smtClean="0"/>
              <a:t>t</a:t>
            </a:r>
            <a:r>
              <a:rPr lang="en-US" dirty="0" smtClean="0"/>
              <a:t>?</a:t>
            </a:r>
          </a:p>
          <a:p>
            <a:r>
              <a:rPr lang="en-US" dirty="0" smtClean="0"/>
              <a:t>What are all possible values of the ACK field in all possible messages currently propagating back to the </a:t>
            </a:r>
            <a:r>
              <a:rPr lang="en-US" dirty="0" smtClean="0"/>
              <a:t>sender that could affect the sender window?</a:t>
            </a:r>
            <a:endParaRPr lang="en-US" dirty="0" smtClean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Solution (Part A)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 smtClean="0"/>
              <a:t>Sender window = max # of </a:t>
            </a:r>
            <a:r>
              <a:rPr lang="en-US" dirty="0" err="1" smtClean="0"/>
              <a:t>unack’d</a:t>
            </a:r>
            <a:r>
              <a:rPr lang="en-US" dirty="0" smtClean="0"/>
              <a:t> packets outstanding</a:t>
            </a:r>
          </a:p>
          <a:p>
            <a:r>
              <a:rPr lang="en-US" dirty="0" err="1" smtClean="0"/>
              <a:t>Ack</a:t>
            </a:r>
            <a:r>
              <a:rPr lang="en-US" dirty="0" smtClean="0"/>
              <a:t> # = next sequence # expected (receiver has received contiguous bytes up to </a:t>
            </a:r>
            <a:r>
              <a:rPr lang="en-US" dirty="0" err="1" smtClean="0"/>
              <a:t>ack</a:t>
            </a:r>
            <a:r>
              <a:rPr lang="en-US" dirty="0" smtClean="0"/>
              <a:t> – 1)</a:t>
            </a:r>
          </a:p>
          <a:p>
            <a:r>
              <a:rPr lang="en-US" dirty="0" smtClean="0"/>
              <a:t>In this problem, </a:t>
            </a:r>
            <a:r>
              <a:rPr lang="en-US" dirty="0" err="1" smtClean="0"/>
              <a:t>ack</a:t>
            </a:r>
            <a:r>
              <a:rPr lang="en-US" dirty="0" smtClean="0"/>
              <a:t> = </a:t>
            </a:r>
            <a:r>
              <a:rPr lang="en-US" dirty="0" err="1" smtClean="0"/>
              <a:t>k</a:t>
            </a:r>
            <a:endParaRPr lang="en-US" dirty="0" smtClean="0"/>
          </a:p>
          <a:p>
            <a:r>
              <a:rPr lang="en-US" dirty="0" smtClean="0"/>
              <a:t>Worst case: receiver is just sending “</a:t>
            </a:r>
            <a:r>
              <a:rPr lang="en-US" dirty="0" err="1" smtClean="0"/>
              <a:t>ack</a:t>
            </a:r>
            <a:r>
              <a:rPr lang="en-US" dirty="0" smtClean="0"/>
              <a:t> </a:t>
            </a:r>
            <a:r>
              <a:rPr lang="en-US" dirty="0" err="1" smtClean="0"/>
              <a:t>k</a:t>
            </a:r>
            <a:r>
              <a:rPr lang="en-US" dirty="0" smtClean="0"/>
              <a:t>” (“</a:t>
            </a:r>
            <a:r>
              <a:rPr lang="en-US" dirty="0" err="1" smtClean="0"/>
              <a:t>ack</a:t>
            </a:r>
            <a:r>
              <a:rPr lang="en-US" dirty="0" smtClean="0"/>
              <a:t> k-1” and “</a:t>
            </a:r>
            <a:r>
              <a:rPr lang="en-US" dirty="0" err="1" smtClean="0"/>
              <a:t>ack</a:t>
            </a:r>
            <a:r>
              <a:rPr lang="en-US" dirty="0" smtClean="0"/>
              <a:t> k-2” are lost or in flight). Then sender’s window is full and it has just sent us [k-3, k-2, k-1]. See the diagram below.</a:t>
            </a:r>
          </a:p>
          <a:p>
            <a:r>
              <a:rPr lang="en-US" dirty="0" smtClean="0"/>
              <a:t>Best case: sender has just received “</a:t>
            </a:r>
            <a:r>
              <a:rPr lang="en-US" dirty="0" err="1" smtClean="0"/>
              <a:t>ack</a:t>
            </a:r>
            <a:r>
              <a:rPr lang="en-US" dirty="0" smtClean="0"/>
              <a:t> </a:t>
            </a:r>
            <a:r>
              <a:rPr lang="en-US" dirty="0" err="1" smtClean="0"/>
              <a:t>k</a:t>
            </a:r>
            <a:r>
              <a:rPr lang="en-US" dirty="0" smtClean="0"/>
              <a:t>”, and therefore starts to send send off [</a:t>
            </a:r>
            <a:r>
              <a:rPr lang="en-US" dirty="0" err="1" smtClean="0"/>
              <a:t>k</a:t>
            </a:r>
            <a:r>
              <a:rPr lang="en-US" dirty="0" smtClean="0"/>
              <a:t>, k+1, k+2]. Draw out the diagram to convince yourself.</a:t>
            </a:r>
          </a:p>
          <a:p>
            <a:r>
              <a:rPr lang="en-US" dirty="0" smtClean="0"/>
              <a:t>If you vary the sequence of dropped </a:t>
            </a:r>
            <a:r>
              <a:rPr lang="en-US" dirty="0" err="1" smtClean="0"/>
              <a:t>acks</a:t>
            </a:r>
            <a:r>
              <a:rPr lang="en-US" dirty="0" smtClean="0"/>
              <a:t>, you will see that the sender can have this set of sequence numbers in its window:</a:t>
            </a:r>
          </a:p>
          <a:p>
            <a:pPr lvl="1"/>
            <a:r>
              <a:rPr lang="en-US" dirty="0" smtClean="0"/>
              <a:t>[k-3, k-2, k-1]</a:t>
            </a:r>
          </a:p>
          <a:p>
            <a:pPr lvl="1"/>
            <a:r>
              <a:rPr lang="en-US" dirty="0" smtClean="0"/>
              <a:t>[k</a:t>
            </a:r>
            <a:r>
              <a:rPr lang="en-US" dirty="0" smtClean="0"/>
              <a:t>-2, </a:t>
            </a:r>
            <a:r>
              <a:rPr lang="en-US" dirty="0" smtClean="0"/>
              <a:t>k</a:t>
            </a:r>
            <a:r>
              <a:rPr lang="en-US" dirty="0" smtClean="0"/>
              <a:t>-1, </a:t>
            </a:r>
            <a:r>
              <a:rPr lang="en-US" dirty="0" err="1" smtClean="0"/>
              <a:t>k</a:t>
            </a:r>
            <a:r>
              <a:rPr lang="en-US" dirty="0" smtClean="0"/>
              <a:t>]</a:t>
            </a:r>
          </a:p>
          <a:p>
            <a:pPr lvl="1"/>
            <a:r>
              <a:rPr lang="en-US" dirty="0" smtClean="0"/>
              <a:t>[k</a:t>
            </a:r>
            <a:r>
              <a:rPr lang="en-US" dirty="0" smtClean="0"/>
              <a:t>-1, </a:t>
            </a:r>
            <a:r>
              <a:rPr lang="en-US" dirty="0" err="1" smtClean="0"/>
              <a:t>k</a:t>
            </a:r>
            <a:r>
              <a:rPr lang="en-US" dirty="0" smtClean="0"/>
              <a:t>, k+1]</a:t>
            </a:r>
          </a:p>
          <a:p>
            <a:pPr lvl="1"/>
            <a:r>
              <a:rPr lang="en-US" dirty="0" smtClean="0"/>
              <a:t>[</a:t>
            </a:r>
            <a:r>
              <a:rPr lang="en-US" dirty="0" err="1" smtClean="0"/>
              <a:t>k</a:t>
            </a:r>
            <a:r>
              <a:rPr lang="en-US" dirty="0" smtClean="0"/>
              <a:t>, k+1, k+2]</a:t>
            </a:r>
          </a:p>
        </p:txBody>
      </p:sp>
      <p:cxnSp>
        <p:nvCxnSpPr>
          <p:cNvPr id="5" name="Straight Connector 4"/>
          <p:cNvCxnSpPr/>
          <p:nvPr/>
        </p:nvCxnSpPr>
        <p:spPr>
          <a:xfrm rot="5400000">
            <a:off x="4725591" y="5790799"/>
            <a:ext cx="1675609" cy="158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 rot="5400000">
            <a:off x="6019402" y="5790800"/>
            <a:ext cx="1675611" cy="158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5562600" y="4953790"/>
            <a:ext cx="1295400" cy="38020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5562600" y="5410990"/>
            <a:ext cx="1295400" cy="38020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5562600" y="5867396"/>
            <a:ext cx="1295400" cy="38020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10800000" flipV="1">
            <a:off x="6553200" y="5333996"/>
            <a:ext cx="303212" cy="769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rot="10800000" flipV="1">
            <a:off x="6553201" y="5791196"/>
            <a:ext cx="303212" cy="769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rot="10800000" flipV="1">
            <a:off x="6553201" y="6247601"/>
            <a:ext cx="303212" cy="769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4578361" y="4812268"/>
            <a:ext cx="9842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 smtClean="0"/>
              <a:t>Send k-3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4578361" y="5193268"/>
            <a:ext cx="9842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 smtClean="0"/>
              <a:t>Send k-2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4578361" y="5562600"/>
            <a:ext cx="9842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 smtClean="0"/>
              <a:t>Send k-1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6864361" y="5181600"/>
            <a:ext cx="22621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Ack</a:t>
            </a:r>
            <a:r>
              <a:rPr lang="en-US" dirty="0" smtClean="0"/>
              <a:t> k-2 in flight or lost</a:t>
            </a:r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6864361" y="5562600"/>
            <a:ext cx="22621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Ack</a:t>
            </a:r>
            <a:r>
              <a:rPr lang="en-US" dirty="0" smtClean="0"/>
              <a:t> k</a:t>
            </a:r>
            <a:r>
              <a:rPr lang="en-US" dirty="0" smtClean="0"/>
              <a:t>-1 </a:t>
            </a:r>
            <a:r>
              <a:rPr lang="en-US" dirty="0" smtClean="0"/>
              <a:t>in flight or lost</a:t>
            </a:r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6864361" y="5931932"/>
            <a:ext cx="21467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Ack</a:t>
            </a:r>
            <a:r>
              <a:rPr lang="en-US" dirty="0" smtClean="0"/>
              <a:t> </a:t>
            </a:r>
            <a:r>
              <a:rPr lang="en-US" dirty="0" err="1" smtClean="0"/>
              <a:t>k</a:t>
            </a:r>
            <a:r>
              <a:rPr lang="en-US" dirty="0" smtClean="0"/>
              <a:t> </a:t>
            </a:r>
            <a:r>
              <a:rPr lang="en-US" dirty="0" smtClean="0"/>
              <a:t>in flight or lost</a:t>
            </a:r>
            <a:endParaRPr 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3276600" y="6412468"/>
            <a:ext cx="21264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 smtClean="0"/>
              <a:t>Worst case scenario</a:t>
            </a: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Solution (Part B)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If the receiver is expecting to receive </a:t>
            </a:r>
            <a:r>
              <a:rPr lang="en-US" dirty="0" err="1" smtClean="0"/>
              <a:t>k</a:t>
            </a:r>
            <a:r>
              <a:rPr lang="en-US" dirty="0" smtClean="0"/>
              <a:t> next, then the largest </a:t>
            </a:r>
            <a:r>
              <a:rPr lang="en-US" dirty="0" err="1" smtClean="0"/>
              <a:t>ack</a:t>
            </a:r>
            <a:r>
              <a:rPr lang="en-US" dirty="0" smtClean="0"/>
              <a:t> that can be in the network can be at most </a:t>
            </a:r>
            <a:r>
              <a:rPr lang="en-US" dirty="0" err="1" smtClean="0"/>
              <a:t>k</a:t>
            </a:r>
            <a:r>
              <a:rPr lang="en-US" dirty="0" smtClean="0"/>
              <a:t> by definition.</a:t>
            </a:r>
          </a:p>
          <a:p>
            <a:r>
              <a:rPr lang="en-US" dirty="0" smtClean="0"/>
              <a:t>However, from the diagram on the last page, clearly </a:t>
            </a:r>
            <a:r>
              <a:rPr lang="en-US" dirty="0" err="1" smtClean="0"/>
              <a:t>acks</a:t>
            </a:r>
            <a:r>
              <a:rPr lang="en-US" dirty="0" smtClean="0"/>
              <a:t> of k-1 and k-2 can still be in flight, due to the sender window of size 3.</a:t>
            </a:r>
          </a:p>
          <a:p>
            <a:r>
              <a:rPr lang="en-US" dirty="0" err="1" smtClean="0"/>
              <a:t>Acks</a:t>
            </a:r>
            <a:r>
              <a:rPr lang="en-US" dirty="0" smtClean="0"/>
              <a:t> of </a:t>
            </a:r>
            <a:r>
              <a:rPr lang="en-US" dirty="0" err="1" smtClean="0"/>
              <a:t>seq</a:t>
            </a:r>
            <a:r>
              <a:rPr lang="en-US" dirty="0" smtClean="0"/>
              <a:t> #</a:t>
            </a:r>
            <a:r>
              <a:rPr lang="en-US" dirty="0" err="1" smtClean="0"/>
              <a:t>s</a:t>
            </a:r>
            <a:r>
              <a:rPr lang="en-US" dirty="0" smtClean="0"/>
              <a:t> &lt; k-2 are possible in the network, but won’t affect the sender window, since it has already advanced  to at least k-2.</a:t>
            </a:r>
          </a:p>
          <a:p>
            <a:r>
              <a:rPr lang="en-US" dirty="0" smtClean="0"/>
              <a:t>Therefore, there can be </a:t>
            </a:r>
            <a:r>
              <a:rPr lang="en-US" dirty="0" err="1" smtClean="0"/>
              <a:t>ack</a:t>
            </a:r>
            <a:r>
              <a:rPr lang="en-US" dirty="0" smtClean="0"/>
              <a:t> messages </a:t>
            </a:r>
            <a:r>
              <a:rPr lang="en-US" dirty="0" err="1" smtClean="0"/>
              <a:t>acking</a:t>
            </a:r>
            <a:r>
              <a:rPr lang="en-US" dirty="0" smtClean="0"/>
              <a:t> the </a:t>
            </a:r>
            <a:r>
              <a:rPr lang="en-US" dirty="0" err="1" smtClean="0"/>
              <a:t>seq</a:t>
            </a:r>
            <a:r>
              <a:rPr lang="en-US" dirty="0" smtClean="0"/>
              <a:t> #</a:t>
            </a:r>
            <a:r>
              <a:rPr lang="en-US" dirty="0" err="1" smtClean="0"/>
              <a:t>s</a:t>
            </a:r>
            <a:r>
              <a:rPr lang="en-US" dirty="0" smtClean="0"/>
              <a:t> [k-2, k-1, and </a:t>
            </a:r>
            <a:r>
              <a:rPr lang="en-US" dirty="0" err="1" smtClean="0"/>
              <a:t>k</a:t>
            </a:r>
            <a:r>
              <a:rPr lang="en-US" dirty="0" smtClean="0"/>
              <a:t>] in the network which will affect the sender window.</a:t>
            </a: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Reliable </a:t>
            </a:r>
            <a:r>
              <a:rPr lang="en-US" dirty="0" smtClean="0"/>
              <a:t>Transfer (3-P19)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Suppose we have two network entities, A and B. B has a supply of data messages that will be sent to A according to the following conventions:</a:t>
            </a:r>
          </a:p>
          <a:p>
            <a:r>
              <a:rPr lang="en-US" dirty="0" smtClean="0"/>
              <a:t>When A gets a request from the app to get the next data message from B, it sends a request message to B</a:t>
            </a:r>
          </a:p>
          <a:p>
            <a:r>
              <a:rPr lang="en-US" dirty="0" smtClean="0"/>
              <a:t>B then responds with the data message</a:t>
            </a:r>
          </a:p>
          <a:p>
            <a:r>
              <a:rPr lang="en-US" dirty="0" smtClean="0"/>
              <a:t>A then delivers exactly one copy of this message to the </a:t>
            </a:r>
            <a:r>
              <a:rPr lang="en-US" dirty="0" smtClean="0"/>
              <a:t>client</a:t>
            </a:r>
          </a:p>
          <a:p>
            <a:r>
              <a:rPr lang="en-US" dirty="0" smtClean="0"/>
              <a:t>Link from A to B is </a:t>
            </a:r>
            <a:r>
              <a:rPr lang="en-US" dirty="0" err="1" smtClean="0"/>
              <a:t>lossy</a:t>
            </a:r>
            <a:r>
              <a:rPr lang="en-US" dirty="0" smtClean="0"/>
              <a:t>, but does not corrupt or duplicate packets</a:t>
            </a:r>
          </a:p>
          <a:p>
            <a:r>
              <a:rPr lang="en-US" dirty="0" smtClean="0"/>
              <a:t>Link from B to A is perfectly reliable</a:t>
            </a:r>
          </a:p>
          <a:p>
            <a:r>
              <a:rPr lang="en-US" dirty="0" smtClean="0"/>
              <a:t>Give an FSM description of a protocol that incorporates only the needed mechanisms to guarantee reliable, in-order message passing to the app given these constraints.</a:t>
            </a: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Solution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57200" y="1295400"/>
            <a:ext cx="8559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S</a:t>
            </a:r>
            <a:r>
              <a:rPr lang="en-US" b="1" dirty="0" smtClean="0"/>
              <a:t>ender</a:t>
            </a:r>
            <a:endParaRPr lang="en-US" b="1" dirty="0"/>
          </a:p>
        </p:txBody>
      </p:sp>
      <p:sp>
        <p:nvSpPr>
          <p:cNvPr id="5" name="TextBox 4"/>
          <p:cNvSpPr txBox="1"/>
          <p:nvPr/>
        </p:nvSpPr>
        <p:spPr>
          <a:xfrm>
            <a:off x="464237" y="4583668"/>
            <a:ext cx="10022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Receiver</a:t>
            </a:r>
            <a:endParaRPr lang="en-US" b="1" dirty="0"/>
          </a:p>
        </p:txBody>
      </p:sp>
      <p:sp>
        <p:nvSpPr>
          <p:cNvPr id="6" name="Oval 5"/>
          <p:cNvSpPr/>
          <p:nvPr/>
        </p:nvSpPr>
        <p:spPr>
          <a:xfrm>
            <a:off x="2937475" y="5334000"/>
            <a:ext cx="1143000" cy="11430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Wait A</a:t>
            </a:r>
            <a:endParaRPr lang="en-US" dirty="0"/>
          </a:p>
        </p:txBody>
      </p:sp>
      <p:cxnSp>
        <p:nvCxnSpPr>
          <p:cNvPr id="8" name="Shape 7"/>
          <p:cNvCxnSpPr>
            <a:stCxn id="6" idx="6"/>
            <a:endCxn id="6" idx="0"/>
          </p:cNvCxnSpPr>
          <p:nvPr/>
        </p:nvCxnSpPr>
        <p:spPr>
          <a:xfrm flipH="1" flipV="1">
            <a:off x="3508975" y="5334000"/>
            <a:ext cx="571500" cy="571500"/>
          </a:xfrm>
          <a:prstGeom prst="bentConnector4">
            <a:avLst>
              <a:gd name="adj1" fmla="val -40000"/>
              <a:gd name="adj2" fmla="val 140000"/>
            </a:avLst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Oval 8"/>
          <p:cNvSpPr/>
          <p:nvPr/>
        </p:nvSpPr>
        <p:spPr>
          <a:xfrm>
            <a:off x="1642075" y="2132805"/>
            <a:ext cx="1143000" cy="11430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Wait App</a:t>
            </a:r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4156675" y="2132805"/>
            <a:ext cx="1143000" cy="11430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Wait B</a:t>
            </a:r>
            <a:endParaRPr lang="en-US" dirty="0"/>
          </a:p>
        </p:txBody>
      </p:sp>
      <p:cxnSp>
        <p:nvCxnSpPr>
          <p:cNvPr id="12" name="Straight Arrow Connector 11"/>
          <p:cNvCxnSpPr>
            <a:stCxn id="9" idx="6"/>
            <a:endCxn id="10" idx="2"/>
          </p:cNvCxnSpPr>
          <p:nvPr/>
        </p:nvCxnSpPr>
        <p:spPr>
          <a:xfrm>
            <a:off x="2785075" y="2704305"/>
            <a:ext cx="1371600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Elbow Connector 13"/>
          <p:cNvCxnSpPr>
            <a:stCxn id="10" idx="4"/>
            <a:endCxn id="9" idx="4"/>
          </p:cNvCxnSpPr>
          <p:nvPr/>
        </p:nvCxnSpPr>
        <p:spPr>
          <a:xfrm rot="5400000">
            <a:off x="3470875" y="2018505"/>
            <a:ext cx="1588" cy="2514600"/>
          </a:xfrm>
          <a:prstGeom prst="bentConnector3">
            <a:avLst>
              <a:gd name="adj1" fmla="val 14395466"/>
            </a:avLst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hape 17"/>
          <p:cNvCxnSpPr>
            <a:stCxn id="10" idx="0"/>
            <a:endCxn id="10" idx="6"/>
          </p:cNvCxnSpPr>
          <p:nvPr/>
        </p:nvCxnSpPr>
        <p:spPr>
          <a:xfrm rot="16200000" flipH="1">
            <a:off x="4728175" y="2132805"/>
            <a:ext cx="571500" cy="571500"/>
          </a:xfrm>
          <a:prstGeom prst="bentConnector4">
            <a:avLst>
              <a:gd name="adj1" fmla="val -40000"/>
              <a:gd name="adj2" fmla="val 140000"/>
            </a:avLst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2480275" y="1524000"/>
            <a:ext cx="194949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u="sng" dirty="0" smtClean="0"/>
              <a:t>App Requests Data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Send </a:t>
            </a:r>
            <a:r>
              <a:rPr lang="en-US" dirty="0" err="1" smtClean="0"/>
              <a:t>Req</a:t>
            </a:r>
            <a:r>
              <a:rPr lang="en-US" dirty="0" smtClean="0"/>
              <a:t> to B</a:t>
            </a:r>
            <a:br>
              <a:rPr lang="en-US" dirty="0" smtClean="0"/>
            </a:br>
            <a:r>
              <a:rPr lang="en-US" dirty="0" smtClean="0"/>
              <a:t>Tagged with </a:t>
            </a:r>
            <a:r>
              <a:rPr lang="en-US" dirty="0" err="1" smtClean="0"/>
              <a:t>Seq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556523" y="1819870"/>
            <a:ext cx="175867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u="sng" dirty="0" smtClean="0"/>
              <a:t>Timeout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Resend </a:t>
            </a:r>
            <a:r>
              <a:rPr lang="en-US" dirty="0" err="1" smtClean="0"/>
              <a:t>Req</a:t>
            </a:r>
            <a:r>
              <a:rPr lang="en-US" dirty="0" smtClean="0"/>
              <a:t> to B</a:t>
            </a:r>
            <a:br>
              <a:rPr lang="en-US" dirty="0" smtClean="0"/>
            </a:br>
            <a:r>
              <a:rPr lang="en-US" dirty="0" smtClean="0"/>
              <a:t>Tagged with  </a:t>
            </a:r>
            <a:r>
              <a:rPr lang="en-US" dirty="0" err="1" smtClean="0"/>
              <a:t>Seq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2598350" y="3581400"/>
            <a:ext cx="181311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u="sng" dirty="0" smtClean="0"/>
              <a:t>Receive from B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Send Data to App</a:t>
            </a:r>
            <a:br>
              <a:rPr lang="en-US" dirty="0" smtClean="0"/>
            </a:br>
            <a:r>
              <a:rPr lang="en-US" dirty="0" smtClean="0"/>
              <a:t>Invert </a:t>
            </a:r>
            <a:r>
              <a:rPr lang="en-US" dirty="0" err="1" smtClean="0"/>
              <a:t>Seq</a:t>
            </a:r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4324759" y="5181600"/>
            <a:ext cx="328782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u="sng" dirty="0" smtClean="0"/>
              <a:t>Receive Request Tagged with </a:t>
            </a:r>
            <a:r>
              <a:rPr lang="en-US" u="sng" dirty="0" err="1" smtClean="0"/>
              <a:t>Seq</a:t>
            </a:r>
            <a:endParaRPr lang="en-US" u="sng" dirty="0" smtClean="0"/>
          </a:p>
          <a:p>
            <a:pPr algn="ctr"/>
            <a:r>
              <a:rPr lang="en-US" dirty="0" smtClean="0"/>
              <a:t>Send Next Data to A</a:t>
            </a:r>
            <a:br>
              <a:rPr lang="en-US" dirty="0" smtClean="0"/>
            </a:br>
            <a:r>
              <a:rPr lang="en-US" dirty="0" smtClean="0"/>
              <a:t>Invert </a:t>
            </a:r>
            <a:r>
              <a:rPr lang="en-US" dirty="0" err="1" smtClean="0"/>
              <a:t>Seq</a:t>
            </a:r>
            <a:endParaRPr 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6419523" y="3247072"/>
            <a:ext cx="295307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We use a single sequence number that alternates between 0 and 1 to distinguish retransmissions from new requests.</a:t>
            </a:r>
            <a:endParaRPr lang="en-US" dirty="0"/>
          </a:p>
        </p:txBody>
      </p:sp>
      <p:cxnSp>
        <p:nvCxnSpPr>
          <p:cNvPr id="28" name="Straight Arrow Connector 27"/>
          <p:cNvCxnSpPr>
            <a:endCxn id="9" idx="2"/>
          </p:cNvCxnSpPr>
          <p:nvPr/>
        </p:nvCxnSpPr>
        <p:spPr>
          <a:xfrm>
            <a:off x="464237" y="2704305"/>
            <a:ext cx="117783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457200" y="1981200"/>
            <a:ext cx="8631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u="sng" dirty="0" smtClean="0"/>
              <a:t>Reset</a:t>
            </a:r>
          </a:p>
          <a:p>
            <a:pPr algn="ctr"/>
            <a:r>
              <a:rPr lang="en-US" dirty="0" err="1" smtClean="0"/>
              <a:t>Seq</a:t>
            </a:r>
            <a:r>
              <a:rPr lang="en-US" dirty="0" smtClean="0"/>
              <a:t> = 0</a:t>
            </a:r>
            <a:endParaRPr lang="en-US" dirty="0"/>
          </a:p>
        </p:txBody>
      </p:sp>
      <p:cxnSp>
        <p:nvCxnSpPr>
          <p:cNvPr id="31" name="Straight Arrow Connector 30"/>
          <p:cNvCxnSpPr/>
          <p:nvPr/>
        </p:nvCxnSpPr>
        <p:spPr>
          <a:xfrm>
            <a:off x="1759637" y="5903912"/>
            <a:ext cx="117783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1752600" y="5180807"/>
            <a:ext cx="8631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u="sng" dirty="0" smtClean="0"/>
              <a:t>Reset</a:t>
            </a:r>
          </a:p>
          <a:p>
            <a:pPr algn="ctr"/>
            <a:r>
              <a:rPr lang="en-US" dirty="0" err="1" smtClean="0"/>
              <a:t>Seq</a:t>
            </a:r>
            <a:r>
              <a:rPr lang="en-US" dirty="0" smtClean="0"/>
              <a:t> = 0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215</TotalTime>
  <Words>1479</Words>
  <Application>Microsoft Macintosh PowerPoint</Application>
  <PresentationFormat>On-screen Show (4:3)</PresentationFormat>
  <Paragraphs>110</Paragraphs>
  <Slides>13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Data Transfer</vt:lpstr>
      <vt:lpstr>Solution</vt:lpstr>
      <vt:lpstr>Prefix Aggregation</vt:lpstr>
      <vt:lpstr>Solution – Part A</vt:lpstr>
      <vt:lpstr>Solution – Part B</vt:lpstr>
      <vt:lpstr>Congestion Control</vt:lpstr>
      <vt:lpstr>Illustration of Steady-State Behavior</vt:lpstr>
      <vt:lpstr>Solution</vt:lpstr>
      <vt:lpstr>Sequence Numbers (3-P18)</vt:lpstr>
      <vt:lpstr>Solution (Part A)</vt:lpstr>
      <vt:lpstr>Solution (Part B)</vt:lpstr>
      <vt:lpstr>Reliable Transfer (3-P19)</vt:lpstr>
      <vt:lpstr>Solution</vt:lpstr>
    </vt:vector>
  </TitlesOfParts>
  <Company/>
  <LinksUpToDate>false</LinksUpToDate>
  <SharedDoc>false</SharedDoc>
  <HyperlinksChanged>false</HyperlinksChanged>
  <AppVersion>12.0001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Prefix Aggregation</dc:title>
  <dc:creator>Benjamin Nham</dc:creator>
  <cp:lastModifiedBy>Benjamin Nham</cp:lastModifiedBy>
  <cp:revision>46</cp:revision>
  <dcterms:created xsi:type="dcterms:W3CDTF">2008-05-04T19:43:10Z</dcterms:created>
  <dcterms:modified xsi:type="dcterms:W3CDTF">2008-05-04T21:10:16Z</dcterms:modified>
</cp:coreProperties>
</file>