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2" r:id="rId8"/>
    <p:sldId id="269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2" r:id="rId18"/>
    <p:sldId id="273" r:id="rId19"/>
    <p:sldId id="274" r:id="rId20"/>
    <p:sldId id="276" r:id="rId21"/>
    <p:sldId id="277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5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2A973-9678-44CE-B45E-99E4F8D9FFC4}" type="datetimeFigureOut">
              <a:rPr lang="en-US" smtClean="0"/>
              <a:pPr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F3655-CD97-4849-9B00-208EB14D3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Delays and IPC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CS144 Review Session 2</a:t>
            </a:r>
          </a:p>
          <a:p>
            <a:r>
              <a:rPr lang="en-US" dirty="0" smtClean="0"/>
              <a:t>April 11, 2008</a:t>
            </a:r>
          </a:p>
          <a:p>
            <a:r>
              <a:rPr lang="en-US" dirty="0" smtClean="0"/>
              <a:t>Ben Nham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Except for things that pertain only to you, use the newsgroup, not the staff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715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want to send a message between two hosts, hooked up directly via a link</a:t>
            </a:r>
          </a:p>
          <a:p>
            <a:pPr lvl="1"/>
            <a:r>
              <a:rPr lang="en-US" dirty="0" smtClean="0"/>
              <a:t>Message is of length L bits</a:t>
            </a:r>
          </a:p>
          <a:p>
            <a:pPr lvl="1"/>
            <a:r>
              <a:rPr lang="en-US" dirty="0" smtClean="0"/>
              <a:t>Link’s transmission rate is R bits per second</a:t>
            </a:r>
          </a:p>
          <a:p>
            <a:pPr lvl="1"/>
            <a:r>
              <a:rPr lang="en-US" dirty="0" smtClean="0"/>
              <a:t>Hosts are distance d meters apart</a:t>
            </a:r>
          </a:p>
          <a:p>
            <a:r>
              <a:rPr lang="en-US" dirty="0" smtClean="0"/>
              <a:t>What are the relevant delays?</a:t>
            </a:r>
          </a:p>
          <a:p>
            <a:pPr lvl="1"/>
            <a:r>
              <a:rPr lang="en-US" dirty="0" smtClean="0"/>
              <a:t>Propagation delay</a:t>
            </a:r>
          </a:p>
          <a:p>
            <a:pPr lvl="1"/>
            <a:r>
              <a:rPr lang="en-US" dirty="0" smtClean="0"/>
              <a:t>Transmission delay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971732" y="1600200"/>
            <a:ext cx="1715068" cy="4495800"/>
            <a:chOff x="6971732" y="1600200"/>
            <a:chExt cx="1715068" cy="4495800"/>
          </a:xfrm>
        </p:grpSpPr>
        <p:sp>
          <p:nvSpPr>
            <p:cNvPr id="5" name="Rectangle 4"/>
            <p:cNvSpPr/>
            <p:nvPr/>
          </p:nvSpPr>
          <p:spPr>
            <a:xfrm>
              <a:off x="7467600" y="16002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67600" y="49530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10" name="Straight Connector 9"/>
            <p:cNvCxnSpPr>
              <a:stCxn id="5" idx="2"/>
              <a:endCxn id="6" idx="0"/>
            </p:cNvCxnSpPr>
            <p:nvPr/>
          </p:nvCxnSpPr>
          <p:spPr>
            <a:xfrm rot="5400000">
              <a:off x="6972300" y="3848100"/>
              <a:ext cx="2209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809932" y="3657600"/>
              <a:ext cx="800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   </a:t>
              </a:r>
              <a:r>
                <a:rPr lang="en-US" dirty="0" smtClean="0">
                  <a:solidFill>
                    <a:schemeClr val="accent1"/>
                  </a:solidFill>
                </a:rPr>
                <a:t>bps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>
              <a:off x="6134100" y="3848100"/>
              <a:ext cx="22098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971732" y="365760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   </a:t>
              </a:r>
              <a:r>
                <a:rPr lang="en-US" dirty="0" smtClean="0">
                  <a:solidFill>
                    <a:schemeClr val="accent1"/>
                  </a:solidFill>
                </a:rPr>
                <a:t>m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96200" y="2438400"/>
              <a:ext cx="7620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 bits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Propagation Delay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715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time it takes to send one bit from A to B</a:t>
            </a:r>
          </a:p>
          <a:p>
            <a:r>
              <a:rPr lang="en-US" dirty="0" smtClean="0"/>
              <a:t>Bounded by:</a:t>
            </a:r>
          </a:p>
          <a:p>
            <a:pPr lvl="1"/>
            <a:r>
              <a:rPr lang="en-US" dirty="0" smtClean="0"/>
              <a:t>Length d of link</a:t>
            </a:r>
          </a:p>
          <a:p>
            <a:pPr lvl="1"/>
            <a:r>
              <a:rPr lang="en-US" dirty="0" smtClean="0"/>
              <a:t>Propagation speed s of link</a:t>
            </a:r>
          </a:p>
          <a:p>
            <a:pPr lvl="2"/>
            <a:r>
              <a:rPr lang="en-US" dirty="0" smtClean="0"/>
              <a:t>Bounded by speed of light</a:t>
            </a:r>
          </a:p>
          <a:p>
            <a:pPr lvl="2"/>
            <a:r>
              <a:rPr lang="en-US" dirty="0" smtClean="0"/>
              <a:t>Usually about 2*10</a:t>
            </a:r>
            <a:r>
              <a:rPr lang="en-US" baseline="30000" dirty="0" smtClean="0"/>
              <a:t>8</a:t>
            </a:r>
            <a:r>
              <a:rPr lang="en-US" dirty="0" smtClean="0"/>
              <a:t> m/s</a:t>
            </a:r>
          </a:p>
          <a:p>
            <a:r>
              <a:rPr lang="en-US" dirty="0" smtClean="0"/>
              <a:t>Prop delay = d/s</a:t>
            </a:r>
          </a:p>
        </p:txBody>
      </p:sp>
      <p:grpSp>
        <p:nvGrpSpPr>
          <p:cNvPr id="4" name="Group 16"/>
          <p:cNvGrpSpPr/>
          <p:nvPr/>
        </p:nvGrpSpPr>
        <p:grpSpPr>
          <a:xfrm>
            <a:off x="6971732" y="1600200"/>
            <a:ext cx="1715068" cy="4495800"/>
            <a:chOff x="6971732" y="1600200"/>
            <a:chExt cx="1715068" cy="4495800"/>
          </a:xfrm>
        </p:grpSpPr>
        <p:sp>
          <p:nvSpPr>
            <p:cNvPr id="5" name="Rectangle 4"/>
            <p:cNvSpPr/>
            <p:nvPr/>
          </p:nvSpPr>
          <p:spPr>
            <a:xfrm>
              <a:off x="7467600" y="16002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67600" y="49530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10" name="Straight Connector 9"/>
            <p:cNvCxnSpPr>
              <a:stCxn id="5" idx="2"/>
              <a:endCxn id="6" idx="0"/>
            </p:cNvCxnSpPr>
            <p:nvPr/>
          </p:nvCxnSpPr>
          <p:spPr>
            <a:xfrm rot="5400000">
              <a:off x="6972300" y="3848100"/>
              <a:ext cx="2209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809932" y="3657600"/>
              <a:ext cx="800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   </a:t>
              </a:r>
              <a:r>
                <a:rPr lang="en-US" dirty="0" smtClean="0">
                  <a:solidFill>
                    <a:schemeClr val="accent1"/>
                  </a:solidFill>
                </a:rPr>
                <a:t>bps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>
              <a:off x="6134100" y="3848100"/>
              <a:ext cx="22098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971732" y="365760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   </a:t>
              </a:r>
              <a:r>
                <a:rPr lang="en-US" dirty="0" smtClean="0">
                  <a:solidFill>
                    <a:schemeClr val="accent1"/>
                  </a:solidFill>
                </a:rPr>
                <a:t>m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96200" y="2438400"/>
              <a:ext cx="7620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 bits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Delay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715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Time it takes for all bits of the message to be pushed onto the link</a:t>
            </a:r>
          </a:p>
          <a:p>
            <a:r>
              <a:rPr lang="en-US" dirty="0" smtClean="0"/>
              <a:t>Bounded by:</a:t>
            </a:r>
          </a:p>
          <a:p>
            <a:pPr lvl="1"/>
            <a:r>
              <a:rPr lang="en-US" dirty="0" smtClean="0"/>
              <a:t>Length L of message</a:t>
            </a:r>
          </a:p>
          <a:p>
            <a:pPr lvl="1"/>
            <a:r>
              <a:rPr lang="en-US" dirty="0" smtClean="0"/>
              <a:t>Transmission rate R of link</a:t>
            </a:r>
          </a:p>
          <a:p>
            <a:pPr lvl="2"/>
            <a:r>
              <a:rPr lang="en-US" dirty="0" smtClean="0"/>
              <a:t>E.g. fully utilized Fast Ethernet = 100 Mbps</a:t>
            </a:r>
          </a:p>
          <a:p>
            <a:pPr lvl="2"/>
            <a:r>
              <a:rPr lang="en-US" dirty="0" smtClean="0"/>
              <a:t>ADSL = 1.5 Mbps (varies)</a:t>
            </a:r>
          </a:p>
          <a:p>
            <a:r>
              <a:rPr lang="en-US" dirty="0" smtClean="0"/>
              <a:t>Transmission delay = L/R</a:t>
            </a:r>
          </a:p>
        </p:txBody>
      </p:sp>
      <p:grpSp>
        <p:nvGrpSpPr>
          <p:cNvPr id="4" name="Group 16"/>
          <p:cNvGrpSpPr/>
          <p:nvPr/>
        </p:nvGrpSpPr>
        <p:grpSpPr>
          <a:xfrm>
            <a:off x="6971732" y="1600200"/>
            <a:ext cx="1715068" cy="4495800"/>
            <a:chOff x="6971732" y="1600200"/>
            <a:chExt cx="1715068" cy="4495800"/>
          </a:xfrm>
        </p:grpSpPr>
        <p:sp>
          <p:nvSpPr>
            <p:cNvPr id="5" name="Rectangle 4"/>
            <p:cNvSpPr/>
            <p:nvPr/>
          </p:nvSpPr>
          <p:spPr>
            <a:xfrm>
              <a:off x="7467600" y="16002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67600" y="49530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10" name="Straight Connector 9"/>
            <p:cNvCxnSpPr>
              <a:stCxn id="5" idx="2"/>
              <a:endCxn id="6" idx="0"/>
            </p:cNvCxnSpPr>
            <p:nvPr/>
          </p:nvCxnSpPr>
          <p:spPr>
            <a:xfrm rot="5400000">
              <a:off x="6972300" y="3848100"/>
              <a:ext cx="2209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809932" y="3657600"/>
              <a:ext cx="800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   </a:t>
              </a:r>
              <a:r>
                <a:rPr lang="en-US" dirty="0" smtClean="0">
                  <a:solidFill>
                    <a:schemeClr val="accent1"/>
                  </a:solidFill>
                </a:rPr>
                <a:t>bps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>
              <a:off x="6134100" y="3848100"/>
              <a:ext cx="22098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971732" y="365760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   </a:t>
              </a:r>
              <a:r>
                <a:rPr lang="en-US" dirty="0" smtClean="0">
                  <a:solidFill>
                    <a:schemeClr val="accent1"/>
                  </a:solidFill>
                </a:rPr>
                <a:t>m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96200" y="2438400"/>
              <a:ext cx="7620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 bits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Delay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248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For one link:</a:t>
            </a:r>
          </a:p>
          <a:p>
            <a:pPr lvl="1">
              <a:tabLst>
                <a:tab pos="2170113" algn="l"/>
              </a:tabLst>
            </a:pPr>
            <a:r>
              <a:rPr lang="en-US" dirty="0" smtClean="0"/>
              <a:t>Total Delay 	= Prop delay + Trans delay </a:t>
            </a:r>
          </a:p>
          <a:p>
            <a:pPr lvl="1">
              <a:buNone/>
              <a:tabLst>
                <a:tab pos="2170113" algn="l"/>
              </a:tabLst>
            </a:pPr>
            <a:r>
              <a:rPr lang="en-US" dirty="0" smtClean="0"/>
              <a:t>	= d/s + L/R</a:t>
            </a:r>
          </a:p>
          <a:p>
            <a:pPr lvl="1"/>
            <a:r>
              <a:rPr lang="en-US" dirty="0" smtClean="0"/>
              <a:t>Suppose:</a:t>
            </a:r>
          </a:p>
          <a:p>
            <a:pPr lvl="2"/>
            <a:r>
              <a:rPr lang="en-US" dirty="0" smtClean="0"/>
              <a:t>d = 1 km, s = 2*10</a:t>
            </a:r>
            <a:r>
              <a:rPr lang="en-US" baseline="30000" dirty="0" smtClean="0"/>
              <a:t>8</a:t>
            </a:r>
            <a:r>
              <a:rPr lang="en-US" dirty="0" smtClean="0"/>
              <a:t> m/s →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prop</a:t>
            </a:r>
            <a:r>
              <a:rPr lang="en-US" dirty="0" smtClean="0"/>
              <a:t>= 5 </a:t>
            </a:r>
            <a:r>
              <a:rPr lang="el-GR" dirty="0" smtClean="0"/>
              <a:t>μ</a:t>
            </a:r>
            <a:r>
              <a:rPr lang="en-US" dirty="0" smtClean="0"/>
              <a:t>s</a:t>
            </a:r>
          </a:p>
          <a:p>
            <a:pPr lvl="2"/>
            <a:r>
              <a:rPr lang="en-US" dirty="0" smtClean="0"/>
              <a:t>L = 500 bytes, R = 100 Mbps →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trans</a:t>
            </a:r>
            <a:r>
              <a:rPr lang="en-US" dirty="0" smtClean="0"/>
              <a:t> = 40</a:t>
            </a:r>
            <a:r>
              <a:rPr lang="el-GR" dirty="0" smtClean="0"/>
              <a:t> μ</a:t>
            </a:r>
            <a:r>
              <a:rPr lang="en-US" dirty="0" smtClean="0"/>
              <a:t>s</a:t>
            </a:r>
          </a:p>
          <a:p>
            <a:pPr lvl="2"/>
            <a:r>
              <a:rPr lang="en-US" dirty="0" smtClean="0"/>
              <a:t>Total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prop</a:t>
            </a:r>
            <a:r>
              <a:rPr lang="en-US" dirty="0" smtClean="0"/>
              <a:t>+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trans</a:t>
            </a:r>
            <a:r>
              <a:rPr lang="en-US" dirty="0" smtClean="0"/>
              <a:t> = 45 </a:t>
            </a:r>
            <a:r>
              <a:rPr lang="el-GR" dirty="0" smtClean="0"/>
              <a:t>μ</a:t>
            </a:r>
            <a:r>
              <a:rPr lang="en-US" dirty="0" smtClean="0"/>
              <a:t>s</a:t>
            </a:r>
          </a:p>
          <a:p>
            <a:r>
              <a:rPr lang="en-US" dirty="0" smtClean="0"/>
              <a:t>What happens when we compose links, placing routers in between?</a:t>
            </a:r>
          </a:p>
          <a:p>
            <a:pPr lvl="1"/>
            <a:r>
              <a:rPr lang="en-US" dirty="0" smtClean="0"/>
              <a:t>Have to add a queuing delay component</a:t>
            </a:r>
          </a:p>
        </p:txBody>
      </p:sp>
      <p:grpSp>
        <p:nvGrpSpPr>
          <p:cNvPr id="4" name="Group 16"/>
          <p:cNvGrpSpPr/>
          <p:nvPr/>
        </p:nvGrpSpPr>
        <p:grpSpPr>
          <a:xfrm>
            <a:off x="6971732" y="1600200"/>
            <a:ext cx="1715068" cy="4495800"/>
            <a:chOff x="6971732" y="1600200"/>
            <a:chExt cx="1715068" cy="4495800"/>
          </a:xfrm>
        </p:grpSpPr>
        <p:sp>
          <p:nvSpPr>
            <p:cNvPr id="5" name="Rectangle 4"/>
            <p:cNvSpPr/>
            <p:nvPr/>
          </p:nvSpPr>
          <p:spPr>
            <a:xfrm>
              <a:off x="7467600" y="16002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67600" y="4953000"/>
              <a:ext cx="1219200" cy="1143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10" name="Straight Connector 9"/>
            <p:cNvCxnSpPr>
              <a:stCxn id="5" idx="2"/>
              <a:endCxn id="6" idx="0"/>
            </p:cNvCxnSpPr>
            <p:nvPr/>
          </p:nvCxnSpPr>
          <p:spPr>
            <a:xfrm rot="5400000">
              <a:off x="6972300" y="3848100"/>
              <a:ext cx="2209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809932" y="3657600"/>
              <a:ext cx="800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   </a:t>
              </a:r>
              <a:r>
                <a:rPr lang="en-US" dirty="0" smtClean="0">
                  <a:solidFill>
                    <a:schemeClr val="accent1"/>
                  </a:solidFill>
                </a:rPr>
                <a:t>bps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>
              <a:off x="6134100" y="3848100"/>
              <a:ext cx="22098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971732" y="365760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   </a:t>
              </a:r>
              <a:r>
                <a:rPr lang="en-US" dirty="0" smtClean="0">
                  <a:solidFill>
                    <a:schemeClr val="accent1"/>
                  </a:solidFill>
                </a:rPr>
                <a:t>m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96200" y="2438400"/>
              <a:ext cx="7620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 bits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Elbow Connector 31"/>
          <p:cNvCxnSpPr>
            <a:endCxn id="16" idx="0"/>
          </p:cNvCxnSpPr>
          <p:nvPr/>
        </p:nvCxnSpPr>
        <p:spPr>
          <a:xfrm rot="5400000">
            <a:off x="6553200" y="24765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16" idx="4"/>
            <a:endCxn id="9" idx="0"/>
          </p:cNvCxnSpPr>
          <p:nvPr/>
        </p:nvCxnSpPr>
        <p:spPr>
          <a:xfrm rot="5400000">
            <a:off x="6553200" y="33909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9" idx="4"/>
            <a:endCxn id="27" idx="0"/>
          </p:cNvCxnSpPr>
          <p:nvPr/>
        </p:nvCxnSpPr>
        <p:spPr>
          <a:xfrm rot="5400000">
            <a:off x="6553200" y="43053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Worst-Case Bisection 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Take a network topology, and partition the nodes in two equal parts</a:t>
            </a:r>
          </a:p>
          <a:p>
            <a:r>
              <a:rPr lang="en-US" dirty="0" smtClean="0"/>
              <a:t>Bisection bandwidth = bandwidth of links that travel across partition</a:t>
            </a:r>
          </a:p>
          <a:p>
            <a:r>
              <a:rPr lang="en-US" dirty="0" smtClean="0"/>
              <a:t>The worst possible bandwidth between all sets of equal partitions is the worst-case bisection bandwidth</a:t>
            </a:r>
          </a:p>
          <a:p>
            <a:r>
              <a:rPr lang="en-US" dirty="0" smtClean="0"/>
              <a:t>Note: people commonly use “bisection BW” to mean “worst-case bisection BW”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477000" y="3581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477000" y="2667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486400" y="4495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477000" y="4495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467600" y="4495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7924800" y="5248870"/>
            <a:ext cx="1118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Mbps</a:t>
            </a:r>
          </a:p>
          <a:p>
            <a:r>
              <a:rPr lang="en-US" dirty="0" smtClean="0"/>
              <a:t>100 Mbps</a:t>
            </a:r>
          </a:p>
          <a:p>
            <a:r>
              <a:rPr lang="en-US" dirty="0" smtClean="0"/>
              <a:t>1 </a:t>
            </a:r>
            <a:r>
              <a:rPr lang="en-US" dirty="0" err="1" smtClean="0"/>
              <a:t>Gbps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486400" y="1752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477000" y="1752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25" idx="6"/>
            <a:endCxn id="31" idx="2"/>
          </p:cNvCxnSpPr>
          <p:nvPr/>
        </p:nvCxnSpPr>
        <p:spPr>
          <a:xfrm>
            <a:off x="6019800" y="20193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1" idx="6"/>
            <a:endCxn id="33" idx="2"/>
          </p:cNvCxnSpPr>
          <p:nvPr/>
        </p:nvCxnSpPr>
        <p:spPr>
          <a:xfrm>
            <a:off x="7010400" y="20193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6" idx="6"/>
            <a:endCxn id="27" idx="2"/>
          </p:cNvCxnSpPr>
          <p:nvPr/>
        </p:nvCxnSpPr>
        <p:spPr>
          <a:xfrm>
            <a:off x="6019800" y="47625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7" idx="6"/>
            <a:endCxn id="28" idx="2"/>
          </p:cNvCxnSpPr>
          <p:nvPr/>
        </p:nvCxnSpPr>
        <p:spPr>
          <a:xfrm>
            <a:off x="7010400" y="47625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7467600" y="1752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7467600" y="544195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7467600" y="5715000"/>
            <a:ext cx="4572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467600" y="5988050"/>
            <a:ext cx="4572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Elbow Connector 31"/>
          <p:cNvCxnSpPr>
            <a:endCxn id="16" idx="0"/>
          </p:cNvCxnSpPr>
          <p:nvPr/>
        </p:nvCxnSpPr>
        <p:spPr>
          <a:xfrm rot="5400000">
            <a:off x="6553200" y="24765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16" idx="4"/>
            <a:endCxn id="9" idx="0"/>
          </p:cNvCxnSpPr>
          <p:nvPr/>
        </p:nvCxnSpPr>
        <p:spPr>
          <a:xfrm rot="5400000">
            <a:off x="6553200" y="33909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9" idx="4"/>
          </p:cNvCxnSpPr>
          <p:nvPr/>
        </p:nvCxnSpPr>
        <p:spPr>
          <a:xfrm rot="5400000">
            <a:off x="6553200" y="4305300"/>
            <a:ext cx="381000" cy="15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Worst-Case Bisection 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Take a network topology, and partition the nodes in two equal parts</a:t>
            </a:r>
          </a:p>
          <a:p>
            <a:r>
              <a:rPr lang="en-US" dirty="0" smtClean="0"/>
              <a:t>Bisection bandwidth = bandwidth of links that travel across partition</a:t>
            </a:r>
          </a:p>
          <a:p>
            <a:r>
              <a:rPr lang="en-US" dirty="0" smtClean="0"/>
              <a:t>The worst possible bandwidth between all sets of equal partitions is the worst-case bisection bandwidth</a:t>
            </a:r>
          </a:p>
          <a:p>
            <a:r>
              <a:rPr lang="en-US" dirty="0" smtClean="0"/>
              <a:t>Note: people commonly use “bisection BW” to mean “worst-case bisection BW”</a:t>
            </a:r>
          </a:p>
        </p:txBody>
      </p:sp>
      <p:sp>
        <p:nvSpPr>
          <p:cNvPr id="9" name="Oval 8"/>
          <p:cNvSpPr/>
          <p:nvPr/>
        </p:nvSpPr>
        <p:spPr>
          <a:xfrm>
            <a:off x="6477000" y="3581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477000" y="2667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324600" y="1524000"/>
            <a:ext cx="838200" cy="37338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724400" y="5257800"/>
            <a:ext cx="245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Bisection BW = 40 Mbps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924800" y="5248870"/>
            <a:ext cx="1118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Mbps</a:t>
            </a:r>
          </a:p>
          <a:p>
            <a:r>
              <a:rPr lang="en-US" dirty="0" smtClean="0"/>
              <a:t>100 Mbps</a:t>
            </a:r>
          </a:p>
          <a:p>
            <a:r>
              <a:rPr lang="en-US" dirty="0" smtClean="0"/>
              <a:t>1 </a:t>
            </a:r>
            <a:r>
              <a:rPr lang="en-US" dirty="0" err="1" smtClean="0"/>
              <a:t>Gbps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7467600" y="544195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467600" y="5715000"/>
            <a:ext cx="4572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67600" y="5988050"/>
            <a:ext cx="4572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486400" y="1752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477000" y="1752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>
            <a:stCxn id="38" idx="6"/>
            <a:endCxn id="41" idx="2"/>
          </p:cNvCxnSpPr>
          <p:nvPr/>
        </p:nvCxnSpPr>
        <p:spPr>
          <a:xfrm>
            <a:off x="6019800" y="20193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1" idx="6"/>
            <a:endCxn id="45" idx="2"/>
          </p:cNvCxnSpPr>
          <p:nvPr/>
        </p:nvCxnSpPr>
        <p:spPr>
          <a:xfrm>
            <a:off x="7010400" y="20193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7467600" y="1752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486400" y="4495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477000" y="4495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467600" y="4495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7" idx="6"/>
            <a:endCxn id="48" idx="2"/>
          </p:cNvCxnSpPr>
          <p:nvPr/>
        </p:nvCxnSpPr>
        <p:spPr>
          <a:xfrm>
            <a:off x="6019800" y="47625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8" idx="6"/>
            <a:endCxn id="49" idx="2"/>
          </p:cNvCxnSpPr>
          <p:nvPr/>
        </p:nvCxnSpPr>
        <p:spPr>
          <a:xfrm>
            <a:off x="7010400" y="47625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File Transfer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Blizzard wants to distribute a patch for </a:t>
            </a:r>
            <a:r>
              <a:rPr lang="en-US" dirty="0" err="1" smtClean="0"/>
              <a:t>WoW</a:t>
            </a:r>
            <a:endParaRPr lang="en-US" dirty="0" smtClean="0"/>
          </a:p>
          <a:p>
            <a:pPr lvl="1"/>
            <a:r>
              <a:rPr lang="en-US" dirty="0" smtClean="0"/>
              <a:t>Patch size is 450 MB = 3600 </a:t>
            </a:r>
            <a:r>
              <a:rPr lang="en-US" dirty="0" err="1" smtClean="0"/>
              <a:t>Mbits</a:t>
            </a:r>
            <a:endParaRPr lang="en-US" dirty="0" smtClean="0"/>
          </a:p>
          <a:p>
            <a:pPr lvl="1"/>
            <a:r>
              <a:rPr lang="en-US" dirty="0" smtClean="0"/>
              <a:t>Need to distribute patch to 5 million players over 5 hours</a:t>
            </a:r>
          </a:p>
          <a:p>
            <a:pPr lvl="1"/>
            <a:r>
              <a:rPr lang="en-US" dirty="0" smtClean="0"/>
              <a:t>How many 100 </a:t>
            </a:r>
            <a:r>
              <a:rPr lang="en-US" dirty="0" err="1" smtClean="0"/>
              <a:t>MBps</a:t>
            </a:r>
            <a:r>
              <a:rPr lang="en-US" dirty="0" smtClean="0"/>
              <a:t> servers are needed?</a:t>
            </a:r>
          </a:p>
          <a:p>
            <a:r>
              <a:rPr lang="en-US" dirty="0" smtClean="0"/>
              <a:t>3600 </a:t>
            </a:r>
            <a:r>
              <a:rPr lang="en-US" dirty="0" err="1" smtClean="0"/>
              <a:t>Mbits</a:t>
            </a:r>
            <a:r>
              <a:rPr lang="en-US" dirty="0" smtClean="0"/>
              <a:t> * 5 million / 5 hours = 1*10</a:t>
            </a:r>
            <a:r>
              <a:rPr lang="en-US" baseline="30000" dirty="0" smtClean="0"/>
              <a:t>12</a:t>
            </a:r>
            <a:r>
              <a:rPr lang="en-US" dirty="0" smtClean="0"/>
              <a:t> bps</a:t>
            </a:r>
          </a:p>
          <a:p>
            <a:r>
              <a:rPr lang="en-US" dirty="0" smtClean="0"/>
              <a:t>1*10</a:t>
            </a:r>
            <a:r>
              <a:rPr lang="en-US" baseline="30000" dirty="0" smtClean="0"/>
              <a:t>12</a:t>
            </a:r>
            <a:r>
              <a:rPr lang="en-US" dirty="0" smtClean="0"/>
              <a:t> bps / 100 Mbps = 10000 servers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to Peer File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b="1" dirty="0" smtClean="0"/>
              <a:t>one</a:t>
            </a:r>
            <a:r>
              <a:rPr lang="en-US" dirty="0" smtClean="0"/>
              <a:t> 100 Mbps server, and suppose each client has a 1Mbps full-duplex link</a:t>
            </a:r>
          </a:p>
          <a:p>
            <a:r>
              <a:rPr lang="en-US" dirty="0" smtClean="0"/>
              <a:t>Split the patch into 450 chunks, 1MB each</a:t>
            </a:r>
          </a:p>
          <a:p>
            <a:r>
              <a:rPr lang="en-US" dirty="0" smtClean="0"/>
              <a:t>Then:</a:t>
            </a:r>
          </a:p>
          <a:p>
            <a:pPr lvl="1"/>
            <a:r>
              <a:rPr lang="en-US" dirty="0" smtClean="0"/>
              <a:t>Seed each chunk to one client each</a:t>
            </a:r>
          </a:p>
          <a:p>
            <a:pPr lvl="1"/>
            <a:r>
              <a:rPr lang="en-US" dirty="0" smtClean="0"/>
              <a:t>Wait for every client to get at least one chunk</a:t>
            </a:r>
          </a:p>
          <a:p>
            <a:pPr lvl="1"/>
            <a:r>
              <a:rPr lang="en-US" dirty="0" smtClean="0"/>
              <a:t>Wait for every client to acquire the other 449 chunks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00"/>
            <a:ext cx="8077200" cy="3078163"/>
          </a:xfrm>
        </p:spPr>
        <p:txBody>
          <a:bodyPr/>
          <a:lstStyle/>
          <a:p>
            <a:r>
              <a:rPr lang="en-US" dirty="0" smtClean="0"/>
              <a:t>Seed each chunk to one client each</a:t>
            </a:r>
          </a:p>
          <a:p>
            <a:r>
              <a:rPr lang="en-US" dirty="0" smtClean="0"/>
              <a:t>450 * 1 MB / 100 Mbps = 1 min to seed</a:t>
            </a:r>
          </a:p>
        </p:txBody>
      </p:sp>
      <p:sp>
        <p:nvSpPr>
          <p:cNvPr id="5" name="Rectangle 4"/>
          <p:cNvSpPr/>
          <p:nvPr/>
        </p:nvSpPr>
        <p:spPr>
          <a:xfrm>
            <a:off x="4038600" y="14478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194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4290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386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2578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867400" y="24384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endCxn id="8" idx="0"/>
          </p:cNvCxnSpPr>
          <p:nvPr/>
        </p:nvCxnSpPr>
        <p:spPr>
          <a:xfrm rot="5400000">
            <a:off x="4076700" y="22479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687094" y="22471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3619500" y="2095500"/>
            <a:ext cx="4572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0"/>
          </p:cNvCxnSpPr>
          <p:nvPr/>
        </p:nvCxnSpPr>
        <p:spPr>
          <a:xfrm rot="16200000" flipV="1">
            <a:off x="5105400" y="2057400"/>
            <a:ext cx="381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21"/>
          <p:cNvCxnSpPr>
            <a:stCxn id="6" idx="0"/>
            <a:endCxn id="5" idx="1"/>
          </p:cNvCxnSpPr>
          <p:nvPr/>
        </p:nvCxnSpPr>
        <p:spPr>
          <a:xfrm rot="5400000" flipH="1" flipV="1">
            <a:off x="3200400" y="1600200"/>
            <a:ext cx="685800" cy="9906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hape 23"/>
          <p:cNvCxnSpPr>
            <a:stCxn id="5" idx="3"/>
            <a:endCxn id="11" idx="0"/>
          </p:cNvCxnSpPr>
          <p:nvPr/>
        </p:nvCxnSpPr>
        <p:spPr>
          <a:xfrm>
            <a:off x="5105400" y="1752600"/>
            <a:ext cx="990600" cy="6858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209800" y="2209800"/>
            <a:ext cx="4724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934200" y="2036017"/>
            <a:ext cx="1118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 Mbps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Exponential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Wait for every client to get at least one chunk</a:t>
            </a:r>
          </a:p>
          <a:p>
            <a:r>
              <a:rPr lang="en-US" dirty="0" smtClean="0"/>
              <a:t>We have 450 seed clients with 1 Mbps links</a:t>
            </a:r>
          </a:p>
          <a:p>
            <a:pPr lvl="1"/>
            <a:r>
              <a:rPr lang="en-US" dirty="0" smtClean="0"/>
              <a:t>5 million clients / 450 seeds = 11112 clients/seed</a:t>
            </a:r>
          </a:p>
          <a:p>
            <a:pPr lvl="1"/>
            <a:r>
              <a:rPr lang="en-US" dirty="0" smtClean="0"/>
              <a:t>This distribution takes place exponentially:</a:t>
            </a:r>
          </a:p>
          <a:p>
            <a:pPr lvl="2"/>
            <a:r>
              <a:rPr lang="en-US" dirty="0" smtClean="0"/>
              <a:t>ceil(log</a:t>
            </a:r>
            <a:r>
              <a:rPr lang="en-US" baseline="-25000" dirty="0" smtClean="0"/>
              <a:t>2</a:t>
            </a:r>
            <a:r>
              <a:rPr lang="en-US" dirty="0" smtClean="0"/>
              <a:t> 11112) = 14 time steps</a:t>
            </a:r>
          </a:p>
          <a:p>
            <a:pPr lvl="2"/>
            <a:r>
              <a:rPr lang="en-US" dirty="0" smtClean="0"/>
              <a:t>Each time step is 1 MB / 1 Mbps = 8 s</a:t>
            </a:r>
          </a:p>
          <a:p>
            <a:pPr lvl="2"/>
            <a:r>
              <a:rPr lang="en-US" dirty="0" smtClean="0"/>
              <a:t>Total time: 14 * 8 s = 2 minutes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28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8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1333500" y="2247106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4" idx="7"/>
            <a:endCxn id="6" idx="2"/>
          </p:cNvCxnSpPr>
          <p:nvPr/>
        </p:nvCxnSpPr>
        <p:spPr>
          <a:xfrm rot="5400000" flipH="1" flipV="1">
            <a:off x="1807835" y="1885951"/>
            <a:ext cx="497215" cy="459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Exponential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Wait for every client to get at least one chunk</a:t>
            </a:r>
          </a:p>
          <a:p>
            <a:r>
              <a:rPr lang="en-US" dirty="0" smtClean="0"/>
              <a:t>We have 450 seed clients with 1 Mbps links</a:t>
            </a:r>
          </a:p>
          <a:p>
            <a:pPr lvl="1"/>
            <a:r>
              <a:rPr lang="en-US" dirty="0" smtClean="0"/>
              <a:t>5 million clients / 450 seeds = 11112 clients/seed</a:t>
            </a:r>
          </a:p>
          <a:p>
            <a:pPr lvl="1"/>
            <a:r>
              <a:rPr lang="en-US" dirty="0" smtClean="0"/>
              <a:t>This distribution takes place exponentially:</a:t>
            </a:r>
          </a:p>
          <a:p>
            <a:pPr lvl="2"/>
            <a:r>
              <a:rPr lang="en-US" dirty="0" smtClean="0"/>
              <a:t>ceil(log</a:t>
            </a:r>
            <a:r>
              <a:rPr lang="en-US" baseline="-25000" dirty="0" smtClean="0"/>
              <a:t>2</a:t>
            </a:r>
            <a:r>
              <a:rPr lang="en-US" dirty="0" smtClean="0"/>
              <a:t> 11112) = 14 time steps</a:t>
            </a:r>
          </a:p>
          <a:p>
            <a:pPr lvl="2"/>
            <a:r>
              <a:rPr lang="en-US" dirty="0" smtClean="0"/>
              <a:t>Each time step is 1 MB / 1 Mbps = 8 s</a:t>
            </a:r>
          </a:p>
          <a:p>
            <a:pPr lvl="2"/>
            <a:r>
              <a:rPr lang="en-US" dirty="0" smtClean="0"/>
              <a:t>Total time: 14 * 8 s = 2 minutes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28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8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2004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2004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8862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8862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1333500" y="2247106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2324894" y="2246312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6" idx="6"/>
            <a:endCxn id="10" idx="2"/>
          </p:cNvCxnSpPr>
          <p:nvPr/>
        </p:nvCxnSpPr>
        <p:spPr>
          <a:xfrm>
            <a:off x="2819400" y="18669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6"/>
            <a:endCxn id="9" idx="2"/>
          </p:cNvCxnSpPr>
          <p:nvPr/>
        </p:nvCxnSpPr>
        <p:spPr>
          <a:xfrm>
            <a:off x="2819400" y="25527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Exponential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Wait for every client to get at least one chunk</a:t>
            </a:r>
          </a:p>
          <a:p>
            <a:r>
              <a:rPr lang="en-US" dirty="0" smtClean="0"/>
              <a:t>We have 450 seed clients with 1 Mbps links</a:t>
            </a:r>
          </a:p>
          <a:p>
            <a:pPr lvl="1"/>
            <a:r>
              <a:rPr lang="en-US" dirty="0" smtClean="0"/>
              <a:t>5 million clients / 450 seeds = 11112 clients/seed</a:t>
            </a:r>
          </a:p>
          <a:p>
            <a:pPr lvl="1"/>
            <a:r>
              <a:rPr lang="en-US" dirty="0" smtClean="0"/>
              <a:t>This distribution takes place exponentially:</a:t>
            </a:r>
          </a:p>
          <a:p>
            <a:pPr lvl="2"/>
            <a:r>
              <a:rPr lang="en-US" dirty="0" smtClean="0"/>
              <a:t>ceil(log</a:t>
            </a:r>
            <a:r>
              <a:rPr lang="en-US" baseline="-25000" dirty="0" smtClean="0"/>
              <a:t>2</a:t>
            </a:r>
            <a:r>
              <a:rPr lang="en-US" dirty="0" smtClean="0"/>
              <a:t> 11112) = 14 time steps</a:t>
            </a:r>
          </a:p>
          <a:p>
            <a:pPr lvl="2"/>
            <a:r>
              <a:rPr lang="en-US" dirty="0" smtClean="0"/>
              <a:t>Each time step is 1 MB / 1 Mbps = 8 s</a:t>
            </a:r>
          </a:p>
          <a:p>
            <a:pPr lvl="2"/>
            <a:r>
              <a:rPr lang="en-US" dirty="0" smtClean="0"/>
              <a:t>Total time: 14 * 8 s = 2 minutes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28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8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2004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2004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8862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8862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1333500" y="2247106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H="1" flipV="1">
            <a:off x="2324894" y="2246312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3848894" y="2246312"/>
            <a:ext cx="14478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7244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47244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54102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4102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960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0960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781800" y="22860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6781800" y="1600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31" name="Straight Connector 30"/>
          <p:cNvCxnSpPr>
            <a:stCxn id="15" idx="6"/>
            <a:endCxn id="23" idx="2"/>
          </p:cNvCxnSpPr>
          <p:nvPr/>
        </p:nvCxnSpPr>
        <p:spPr>
          <a:xfrm>
            <a:off x="4419600" y="18669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6"/>
            <a:endCxn id="22" idx="2"/>
          </p:cNvCxnSpPr>
          <p:nvPr/>
        </p:nvCxnSpPr>
        <p:spPr>
          <a:xfrm>
            <a:off x="4419600" y="25527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9" idx="4"/>
            <a:endCxn id="24" idx="4"/>
          </p:cNvCxnSpPr>
          <p:nvPr/>
        </p:nvCxnSpPr>
        <p:spPr>
          <a:xfrm rot="16200000" flipH="1">
            <a:off x="4572000" y="1714500"/>
            <a:ext cx="1588" cy="2209800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10" idx="0"/>
            <a:endCxn id="25" idx="0"/>
          </p:cNvCxnSpPr>
          <p:nvPr/>
        </p:nvCxnSpPr>
        <p:spPr>
          <a:xfrm rot="5400000" flipH="1" flipV="1">
            <a:off x="4572000" y="495300"/>
            <a:ext cx="1588" cy="2209800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Peak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Now each client has a single chunk</a:t>
            </a:r>
          </a:p>
          <a:p>
            <a:r>
              <a:rPr lang="en-US" dirty="0" smtClean="0"/>
              <a:t>Everyone can utilize their full 1Mbps connection</a:t>
            </a:r>
          </a:p>
          <a:p>
            <a:r>
              <a:rPr lang="en-US" dirty="0" smtClean="0"/>
              <a:t>For any client, takes 449 * 8s = 1 hour to download the rest of the chunks in the patch</a:t>
            </a:r>
          </a:p>
          <a:p>
            <a:r>
              <a:rPr lang="en-US" dirty="0" smtClean="0"/>
              <a:t>Adding up:</a:t>
            </a:r>
          </a:p>
          <a:p>
            <a:pPr lvl="1"/>
            <a:r>
              <a:rPr lang="en-US" dirty="0" smtClean="0"/>
              <a:t>Seeding takes 1 minute</a:t>
            </a:r>
          </a:p>
          <a:p>
            <a:pPr lvl="1"/>
            <a:r>
              <a:rPr lang="en-US" dirty="0" smtClean="0"/>
              <a:t>Exponential growth until everyone has a chunk takes 2 min</a:t>
            </a:r>
          </a:p>
          <a:p>
            <a:pPr lvl="1"/>
            <a:r>
              <a:rPr lang="en-US" dirty="0" smtClean="0"/>
              <a:t>Finishing transfer takes 1 hour</a:t>
            </a:r>
          </a:p>
          <a:p>
            <a:pPr lvl="1"/>
            <a:r>
              <a:rPr lang="en-US" dirty="0" smtClean="0"/>
              <a:t>1 min + 2 min + 1 hour &lt;&lt; 5 hours</a:t>
            </a:r>
          </a:p>
          <a:p>
            <a:pPr lvl="1"/>
            <a:r>
              <a:rPr lang="en-US" dirty="0" smtClean="0"/>
              <a:t>1 server &lt;&lt; 10000 servers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2: </a:t>
            </a:r>
            <a:r>
              <a:rPr lang="en-US" dirty="0" err="1" smtClean="0"/>
              <a:t>Fingerd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Finger service isn’t enabled locally on cluster, so use “finger </a:t>
            </a:r>
            <a:r>
              <a:rPr lang="en-US" i="1" dirty="0" smtClean="0"/>
              <a:t>user</a:t>
            </a:r>
            <a:r>
              <a:rPr lang="en-US" dirty="0" smtClean="0"/>
              <a:t>@whois.stanford.edu” instead</a:t>
            </a:r>
          </a:p>
          <a:p>
            <a:r>
              <a:rPr lang="en-US" dirty="0" smtClean="0"/>
              <a:t>You will need to understand:</a:t>
            </a:r>
          </a:p>
          <a:p>
            <a:pPr lvl="1"/>
            <a:r>
              <a:rPr lang="en-US" dirty="0" smtClean="0"/>
              <a:t>Writing servers (last week)</a:t>
            </a:r>
          </a:p>
          <a:p>
            <a:pPr lvl="1"/>
            <a:r>
              <a:rPr lang="en-US" dirty="0" smtClean="0"/>
              <a:t>New IPC </a:t>
            </a:r>
            <a:r>
              <a:rPr lang="en-US" dirty="0" err="1" smtClean="0"/>
              <a:t>syscalls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fork()</a:t>
            </a:r>
          </a:p>
          <a:p>
            <a:pPr lvl="2"/>
            <a:r>
              <a:rPr lang="en-US" dirty="0" smtClean="0"/>
              <a:t>exec*(…)</a:t>
            </a:r>
          </a:p>
          <a:p>
            <a:pPr lvl="2"/>
            <a:r>
              <a:rPr lang="en-US" dirty="0" smtClean="0"/>
              <a:t>pipe()</a:t>
            </a:r>
          </a:p>
          <a:p>
            <a:pPr lvl="2"/>
            <a:r>
              <a:rPr lang="en-US" dirty="0" smtClean="0"/>
              <a:t>dup2(</a:t>
            </a:r>
            <a:r>
              <a:rPr lang="en-US" dirty="0" err="1" smtClean="0"/>
              <a:t>src</a:t>
            </a:r>
            <a:r>
              <a:rPr lang="en-US" dirty="0" smtClean="0"/>
              <a:t>, target)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Makes a copy of the current process (inherits everything: memory space, file descriptors, signal handlers, …)</a:t>
            </a:r>
          </a:p>
          <a:p>
            <a:r>
              <a:rPr lang="en-US" dirty="0" smtClean="0"/>
              <a:t>The child will return with 0</a:t>
            </a:r>
          </a:p>
          <a:p>
            <a:r>
              <a:rPr lang="en-US" dirty="0" smtClean="0"/>
              <a:t>The parent will return with the </a:t>
            </a:r>
            <a:r>
              <a:rPr lang="en-US" dirty="0" err="1" smtClean="0"/>
              <a:t>pid</a:t>
            </a:r>
            <a:r>
              <a:rPr lang="en-US" dirty="0" smtClean="0"/>
              <a:t> of the child</a:t>
            </a:r>
          </a:p>
          <a:p>
            <a:r>
              <a:rPr lang="en-US" dirty="0" smtClean="0"/>
              <a:t>Parent must either:</a:t>
            </a:r>
          </a:p>
          <a:p>
            <a:pPr lvl="1"/>
            <a:r>
              <a:rPr lang="en-US" dirty="0" smtClean="0"/>
              <a:t>Explicitly wait on the child</a:t>
            </a:r>
          </a:p>
          <a:p>
            <a:pPr lvl="1"/>
            <a:r>
              <a:rPr lang="en-US" dirty="0" smtClean="0"/>
              <a:t>Install a signal handler that catches the SIGCHLD from child and waits in the signal handler</a:t>
            </a:r>
          </a:p>
          <a:p>
            <a:pPr lvl="1"/>
            <a:r>
              <a:rPr lang="en-US" dirty="0" smtClean="0"/>
              <a:t>Otherwise, zombie process created!</a:t>
            </a:r>
          </a:p>
          <a:p>
            <a:r>
              <a:rPr lang="en-US" dirty="0" smtClean="0"/>
              <a:t>Can use exec* to replace ourselves with another executable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295400"/>
            <a:ext cx="49625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191000" y="2590800"/>
            <a:ext cx="29530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Figure 2-1, </a:t>
            </a:r>
            <a:r>
              <a:rPr lang="en-US" sz="1000" i="1" dirty="0" smtClean="0"/>
              <a:t>The Design and Implementation of 4.4BSD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Forking Daytime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daytime2.c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pipe is like a one-way socket</a:t>
            </a:r>
          </a:p>
          <a:p>
            <a:r>
              <a:rPr lang="en-US" dirty="0" smtClean="0"/>
              <a:t>Useful for communicating from parent to child, or vice versa</a:t>
            </a:r>
          </a:p>
          <a:p>
            <a:r>
              <a:rPr lang="en-US" dirty="0" smtClean="0"/>
              <a:t>Bundles two file descriptors together:</a:t>
            </a:r>
          </a:p>
          <a:p>
            <a:pPr lvl="1"/>
            <a:r>
              <a:rPr lang="en-US" dirty="0" smtClean="0"/>
              <a:t>0</a:t>
            </a:r>
            <a:r>
              <a:rPr lang="en-US" baseline="30000" dirty="0" smtClean="0"/>
              <a:t>th</a:t>
            </a:r>
            <a:r>
              <a:rPr lang="en-US" dirty="0" smtClean="0"/>
              <a:t> can be written to (analogous to </a:t>
            </a:r>
            <a:r>
              <a:rPr lang="en-US" dirty="0" err="1" smtClean="0"/>
              <a:t>stdin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can be read from (analogous to </a:t>
            </a:r>
            <a:r>
              <a:rPr lang="en-US" dirty="0" err="1" smtClean="0"/>
              <a:t>stdout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Usual usage for parent to child </a:t>
            </a:r>
            <a:r>
              <a:rPr lang="en-US" dirty="0" err="1" smtClean="0"/>
              <a:t>comm</a:t>
            </a:r>
            <a:r>
              <a:rPr lang="en-US" dirty="0" smtClean="0"/>
              <a:t> (switch for child to parent 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Create pipe</a:t>
            </a:r>
          </a:p>
          <a:p>
            <a:pPr lvl="1"/>
            <a:r>
              <a:rPr lang="en-US" dirty="0" smtClean="0"/>
              <a:t>Fork</a:t>
            </a:r>
          </a:p>
          <a:p>
            <a:pPr lvl="1"/>
            <a:r>
              <a:rPr lang="en-US" dirty="0" smtClean="0"/>
              <a:t>Parent closes read side of pipe, writes to write side of pipe</a:t>
            </a:r>
          </a:p>
          <a:p>
            <a:pPr lvl="1"/>
            <a:r>
              <a:rPr lang="en-US" dirty="0" smtClean="0"/>
              <a:t>Child closes write side of pipe, reads from read side of pipe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Duplicating Descriptors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</a:t>
            </a:r>
            <a:r>
              <a:rPr lang="en-US" dirty="0" smtClean="0"/>
              <a:t> dup2(</a:t>
            </a:r>
            <a:r>
              <a:rPr lang="en-US" dirty="0" err="1" smtClean="0"/>
              <a:t>intold_desc</a:t>
            </a:r>
            <a:r>
              <a:rPr lang="en-US" dirty="0" smtClean="0"/>
              <a:t>, </a:t>
            </a:r>
            <a:r>
              <a:rPr lang="en-US" dirty="0" err="1" smtClean="0"/>
              <a:t>intnew_desc</a:t>
            </a:r>
            <a:r>
              <a:rPr lang="en-US" dirty="0" smtClean="0"/>
              <a:t>)</a:t>
            </a:r>
          </a:p>
          <a:p>
            <a:r>
              <a:rPr lang="en-US" dirty="0" smtClean="0"/>
              <a:t>After execution, </a:t>
            </a:r>
            <a:r>
              <a:rPr lang="en-US" dirty="0" err="1" smtClean="0"/>
              <a:t>new_desc</a:t>
            </a:r>
            <a:r>
              <a:rPr lang="en-US" dirty="0" smtClean="0"/>
              <a:t> is a copy of </a:t>
            </a:r>
            <a:r>
              <a:rPr lang="en-US" dirty="0" err="1" smtClean="0"/>
              <a:t>old_desc</a:t>
            </a:r>
            <a:endParaRPr lang="en-US" dirty="0" smtClean="0"/>
          </a:p>
          <a:p>
            <a:r>
              <a:rPr lang="en-US" dirty="0" smtClean="0"/>
              <a:t>Example: Sending </a:t>
            </a:r>
            <a:r>
              <a:rPr lang="en-US" dirty="0" err="1" smtClean="0"/>
              <a:t>stdout</a:t>
            </a:r>
            <a:r>
              <a:rPr lang="en-US" dirty="0" smtClean="0"/>
              <a:t> to </a:t>
            </a:r>
            <a:r>
              <a:rPr lang="en-US" dirty="0" err="1" smtClean="0"/>
              <a:t>stderr</a:t>
            </a:r>
            <a:endParaRPr lang="en-US" dirty="0" smtClean="0"/>
          </a:p>
          <a:p>
            <a:pPr lvl="1"/>
            <a:r>
              <a:rPr lang="en-US" dirty="0" smtClean="0"/>
              <a:t>2 is </a:t>
            </a:r>
            <a:r>
              <a:rPr lang="en-US" dirty="0" err="1" smtClean="0"/>
              <a:t>fd</a:t>
            </a:r>
            <a:r>
              <a:rPr lang="en-US" dirty="0" smtClean="0"/>
              <a:t> for </a:t>
            </a:r>
            <a:r>
              <a:rPr lang="en-US" dirty="0" err="1" smtClean="0"/>
              <a:t>stderr</a:t>
            </a:r>
            <a:r>
              <a:rPr lang="en-US" dirty="0" smtClean="0"/>
              <a:t> by default</a:t>
            </a:r>
          </a:p>
          <a:p>
            <a:pPr lvl="1"/>
            <a:r>
              <a:rPr lang="en-US" dirty="0" smtClean="0"/>
              <a:t>1 is </a:t>
            </a:r>
            <a:r>
              <a:rPr lang="en-US" dirty="0" err="1" smtClean="0"/>
              <a:t>fd</a:t>
            </a:r>
            <a:r>
              <a:rPr lang="en-US" dirty="0" smtClean="0"/>
              <a:t> for </a:t>
            </a:r>
            <a:r>
              <a:rPr lang="en-US" dirty="0" err="1" smtClean="0"/>
              <a:t>stdout</a:t>
            </a:r>
            <a:r>
              <a:rPr lang="en-US" dirty="0" smtClean="0"/>
              <a:t> by default</a:t>
            </a:r>
          </a:p>
          <a:p>
            <a:pPr lvl="1"/>
            <a:r>
              <a:rPr lang="en-US" dirty="0" smtClean="0"/>
              <a:t>dup2(2, 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Executing the equivalent of  </a:t>
            </a:r>
            <a:br>
              <a:rPr lang="en-US" dirty="0" smtClean="0"/>
            </a:br>
            <a:r>
              <a:rPr lang="en-US" dirty="0" smtClean="0"/>
              <a:t>"cat /</a:t>
            </a:r>
            <a:r>
              <a:rPr lang="en-US" dirty="0" err="1" smtClean="0"/>
              <a:t>usr</a:t>
            </a:r>
            <a:r>
              <a:rPr lang="en-US" dirty="0" smtClean="0"/>
              <a:t>/share/</a:t>
            </a:r>
            <a:r>
              <a:rPr lang="en-US" dirty="0" err="1" smtClean="0"/>
              <a:t>dict</a:t>
            </a:r>
            <a:r>
              <a:rPr lang="en-US" dirty="0" smtClean="0"/>
              <a:t>/words | </a:t>
            </a:r>
            <a:r>
              <a:rPr lang="en-US" dirty="0" err="1" smtClean="0"/>
              <a:t>wc</a:t>
            </a:r>
            <a:r>
              <a:rPr lang="en-US" dirty="0" smtClean="0"/>
              <a:t> -l"</a:t>
            </a:r>
          </a:p>
          <a:p>
            <a:r>
              <a:rPr lang="en-US" dirty="0" smtClean="0"/>
              <a:t>See </a:t>
            </a:r>
            <a:r>
              <a:rPr lang="en-US" dirty="0" err="1" smtClean="0"/>
              <a:t>numwords.c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IPC tutorial on assignment webpage</a:t>
            </a:r>
          </a:p>
          <a:p>
            <a:r>
              <a:rPr lang="en-US" dirty="0" smtClean="0"/>
              <a:t>Man pages</a:t>
            </a:r>
          </a:p>
          <a:p>
            <a:r>
              <a:rPr lang="en-US" dirty="0" smtClean="0"/>
              <a:t>Tutorials:</a:t>
            </a:r>
          </a:p>
          <a:p>
            <a:pPr lvl="1"/>
            <a:r>
              <a:rPr lang="en-US" dirty="0" err="1" smtClean="0"/>
              <a:t>Beej’s</a:t>
            </a:r>
            <a:r>
              <a:rPr lang="en-US" dirty="0" smtClean="0"/>
              <a:t> Guide to Network Programming:</a:t>
            </a:r>
            <a:br>
              <a:rPr lang="en-US" dirty="0" smtClean="0"/>
            </a:br>
            <a:r>
              <a:rPr lang="en-US" dirty="0" smtClean="0"/>
              <a:t>http://</a:t>
            </a:r>
            <a:r>
              <a:rPr lang="en-US" dirty="0" err="1" smtClean="0"/>
              <a:t>beej.us/guide/bgnet</a:t>
            </a:r>
            <a:r>
              <a:rPr lang="en-US" dirty="0" smtClean="0"/>
              <a:t>/</a:t>
            </a:r>
          </a:p>
          <a:p>
            <a:pPr lvl="1"/>
            <a:r>
              <a:rPr lang="en-US" dirty="0" err="1" smtClean="0"/>
              <a:t>Beej’s</a:t>
            </a:r>
            <a:r>
              <a:rPr lang="en-US" dirty="0" smtClean="0"/>
              <a:t> Guide to Unix IPC: </a:t>
            </a:r>
            <a:br>
              <a:rPr lang="en-US" dirty="0" smtClean="0"/>
            </a:br>
            <a:r>
              <a:rPr lang="en-US" dirty="0" smtClean="0"/>
              <a:t>http://</a:t>
            </a:r>
            <a:r>
              <a:rPr lang="en-US" dirty="0" err="1" smtClean="0"/>
              <a:t>beej.us/guide/bgipc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1061</Words>
  <Application>Microsoft Office PowerPoint</Application>
  <PresentationFormat>On-screen Show (4:3)</PresentationFormat>
  <Paragraphs>203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Delays and IPC</vt:lpstr>
      <vt:lpstr>Announcements</vt:lpstr>
      <vt:lpstr>Delays</vt:lpstr>
      <vt:lpstr>Propagation Delay</vt:lpstr>
      <vt:lpstr>Transmission Delay</vt:lpstr>
      <vt:lpstr>Total Delay</vt:lpstr>
      <vt:lpstr>Worst-Case Bisection Bandwidth</vt:lpstr>
      <vt:lpstr>Worst-Case Bisection Bandwidth</vt:lpstr>
      <vt:lpstr>Client-Server File Transfer</vt:lpstr>
      <vt:lpstr>Peer to Peer File Transfer</vt:lpstr>
      <vt:lpstr>Seeding</vt:lpstr>
      <vt:lpstr>Exponential Growth</vt:lpstr>
      <vt:lpstr>Exponential Growth</vt:lpstr>
      <vt:lpstr>Exponential Growth</vt:lpstr>
      <vt:lpstr>Peak Transfer</vt:lpstr>
      <vt:lpstr>Lab 2: Fingerd</vt:lpstr>
      <vt:lpstr>Forking</vt:lpstr>
      <vt:lpstr>Example: Forking Daytime Server</vt:lpstr>
      <vt:lpstr>Pipes</vt:lpstr>
      <vt:lpstr>Duplicating Descriptors</vt:lpstr>
      <vt:lpstr>Example</vt:lpstr>
      <vt:lpstr>Resources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Apps, Forwarding, and IPC</dc:title>
  <dc:creator>Benjamin Nham</dc:creator>
  <cp:lastModifiedBy>Benjamin Nham</cp:lastModifiedBy>
  <cp:revision>41</cp:revision>
  <dcterms:created xsi:type="dcterms:W3CDTF">2008-04-11T23:41:15Z</dcterms:created>
  <dcterms:modified xsi:type="dcterms:W3CDTF">2008-04-12T06:16:24Z</dcterms:modified>
</cp:coreProperties>
</file>