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24"/>
  </p:notes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63" r:id="rId9"/>
    <p:sldId id="264" r:id="rId10"/>
    <p:sldId id="267" r:id="rId11"/>
    <p:sldId id="268" r:id="rId12"/>
    <p:sldId id="272" r:id="rId13"/>
    <p:sldId id="269" r:id="rId14"/>
    <p:sldId id="271" r:id="rId15"/>
    <p:sldId id="273" r:id="rId16"/>
    <p:sldId id="275" r:id="rId17"/>
    <p:sldId id="276" r:id="rId18"/>
    <p:sldId id="277" r:id="rId19"/>
    <p:sldId id="278" r:id="rId20"/>
    <p:sldId id="279" r:id="rId21"/>
    <p:sldId id="281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snapVertSplitter="1" vertBarState="minimized">
    <p:restoredLeft sz="15620"/>
    <p:restoredTop sz="99810" autoAdjust="0"/>
  </p:normalViewPr>
  <p:slideViewPr>
    <p:cSldViewPr snapToGrid="0">
      <p:cViewPr varScale="1">
        <p:scale>
          <a:sx n="92" d="100"/>
          <a:sy n="92" d="100"/>
        </p:scale>
        <p:origin x="-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827CC-2B93-470E-8AE8-C27EC6FDB03F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098D9-29F7-4FEE-97B6-810F75C010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098D9-29F7-4FEE-97B6-810F75C0105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6C495C-381C-417C-A41A-BC53B64EF4B4}" type="slidenum">
              <a:rPr lang="en-US" smtClean="0">
                <a:latin typeface="Arial" pitchFamily="34" charset="0"/>
              </a:rPr>
              <a:pPr>
                <a:defRPr/>
              </a:pPr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098D9-29F7-4FEE-97B6-810F75C010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5034F-FFD3-40EE-96C9-3D097FFA474A}" type="datetimeFigureOut">
              <a:rPr lang="en-US" smtClean="0"/>
              <a:pPr/>
              <a:t>4/18/08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F8FA4-46D7-4B39-A760-306A83AA3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IP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CS144 Review Session 3</a:t>
            </a:r>
          </a:p>
          <a:p>
            <a:r>
              <a:rPr lang="en-US" dirty="0" smtClean="0"/>
              <a:t>April 18, 2008</a:t>
            </a:r>
          </a:p>
          <a:p>
            <a:r>
              <a:rPr lang="en-US" dirty="0" smtClean="0"/>
              <a:t>Ben Nham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Layering Review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8970" y="1508760"/>
          <a:ext cx="8381996" cy="47015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2666"/>
                <a:gridCol w="804333"/>
                <a:gridCol w="2209800"/>
                <a:gridCol w="1168399"/>
                <a:gridCol w="1168399"/>
                <a:gridCol w="1168399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Application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↓</a:t>
                      </a:r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Transport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TCP/UDP Header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Network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TCP/UDP 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Link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TCP/UDP 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Ethernet Header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Connectionless datagram service</a:t>
            </a:r>
          </a:p>
          <a:p>
            <a:pPr lvl="1"/>
            <a:r>
              <a:rPr lang="en-US" dirty="0" smtClean="0"/>
              <a:t>No per-flow state in routers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ackets may appear out of sequence (successive packets are individually routed)</a:t>
            </a:r>
          </a:p>
          <a:p>
            <a:r>
              <a:rPr lang="en-US" dirty="0" smtClean="0"/>
              <a:t>Unreliable: packets may be dropped</a:t>
            </a:r>
          </a:p>
          <a:p>
            <a:r>
              <a:rPr lang="en-US" dirty="0" smtClean="0"/>
              <a:t>Best-effort: …but only if necessary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990600" y="1454150"/>
            <a:ext cx="5262562" cy="1517650"/>
            <a:chOff x="1236663" y="4160838"/>
            <a:chExt cx="5262562" cy="1517650"/>
          </a:xfrm>
        </p:grpSpPr>
        <p:sp>
          <p:nvSpPr>
            <p:cNvPr id="42" name="AutoShape 4"/>
            <p:cNvSpPr>
              <a:spLocks noChangeArrowheads="1"/>
            </p:cNvSpPr>
            <p:nvPr/>
          </p:nvSpPr>
          <p:spPr bwMode="auto">
            <a:xfrm>
              <a:off x="3206750" y="4554538"/>
              <a:ext cx="1546225" cy="849312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" name="Group 5"/>
            <p:cNvGrpSpPr>
              <a:grpSpLocks/>
            </p:cNvGrpSpPr>
            <p:nvPr/>
          </p:nvGrpSpPr>
          <p:grpSpPr bwMode="auto">
            <a:xfrm>
              <a:off x="1482725" y="4298950"/>
              <a:ext cx="381000" cy="381000"/>
              <a:chOff x="1296" y="1104"/>
              <a:chExt cx="240" cy="240"/>
            </a:xfrm>
          </p:grpSpPr>
          <p:sp>
            <p:nvSpPr>
              <p:cNvPr id="77" name="Oval 6"/>
              <p:cNvSpPr>
                <a:spLocks noChangeArrowheads="1"/>
              </p:cNvSpPr>
              <p:nvPr/>
            </p:nvSpPr>
            <p:spPr bwMode="auto">
              <a:xfrm>
                <a:off x="1296" y="1104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Text Box 7"/>
              <p:cNvSpPr txBox="1">
                <a:spLocks noChangeArrowheads="1"/>
              </p:cNvSpPr>
              <p:nvPr/>
            </p:nvSpPr>
            <p:spPr bwMode="auto">
              <a:xfrm>
                <a:off x="1314" y="1115"/>
                <a:ext cx="21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A</a:t>
                </a:r>
              </a:p>
            </p:txBody>
          </p:sp>
        </p:grpSp>
        <p:sp>
          <p:nvSpPr>
            <p:cNvPr id="44" name="Oval 8"/>
            <p:cNvSpPr>
              <a:spLocks noChangeArrowheads="1"/>
            </p:cNvSpPr>
            <p:nvPr/>
          </p:nvSpPr>
          <p:spPr bwMode="auto">
            <a:xfrm>
              <a:off x="2927350" y="4767263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Text Box 9"/>
            <p:cNvSpPr txBox="1">
              <a:spLocks noChangeArrowheads="1"/>
            </p:cNvSpPr>
            <p:nvPr/>
          </p:nvSpPr>
          <p:spPr bwMode="auto">
            <a:xfrm>
              <a:off x="2933700" y="4810125"/>
              <a:ext cx="3746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R1</a:t>
              </a:r>
            </a:p>
          </p:txBody>
        </p:sp>
        <p:sp>
          <p:nvSpPr>
            <p:cNvPr id="46" name="Oval 10"/>
            <p:cNvSpPr>
              <a:spLocks noChangeArrowheads="1"/>
            </p:cNvSpPr>
            <p:nvPr/>
          </p:nvSpPr>
          <p:spPr bwMode="auto">
            <a:xfrm>
              <a:off x="3790950" y="44196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11"/>
            <p:cNvSpPr txBox="1">
              <a:spLocks noChangeArrowheads="1"/>
            </p:cNvSpPr>
            <p:nvPr/>
          </p:nvSpPr>
          <p:spPr bwMode="auto">
            <a:xfrm>
              <a:off x="3790950" y="4462463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R2</a:t>
              </a:r>
            </a:p>
          </p:txBody>
        </p:sp>
        <p:sp>
          <p:nvSpPr>
            <p:cNvPr id="48" name="Oval 12"/>
            <p:cNvSpPr>
              <a:spLocks noChangeArrowheads="1"/>
            </p:cNvSpPr>
            <p:nvPr/>
          </p:nvSpPr>
          <p:spPr bwMode="auto">
            <a:xfrm>
              <a:off x="3790950" y="5164138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3790950" y="5207000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R4</a:t>
              </a:r>
            </a:p>
          </p:txBody>
        </p:sp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4654550" y="4783138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Text Box 15"/>
            <p:cNvSpPr txBox="1">
              <a:spLocks noChangeArrowheads="1"/>
            </p:cNvSpPr>
            <p:nvPr/>
          </p:nvSpPr>
          <p:spPr bwMode="auto">
            <a:xfrm>
              <a:off x="4654550" y="4826000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R3</a:t>
              </a:r>
            </a:p>
          </p:txBody>
        </p:sp>
        <p:grpSp>
          <p:nvGrpSpPr>
            <p:cNvPr id="52" name="Group 16"/>
            <p:cNvGrpSpPr>
              <a:grpSpLocks/>
            </p:cNvGrpSpPr>
            <p:nvPr/>
          </p:nvGrpSpPr>
          <p:grpSpPr bwMode="auto">
            <a:xfrm>
              <a:off x="6118225" y="4316413"/>
              <a:ext cx="381000" cy="381000"/>
              <a:chOff x="1296" y="1104"/>
              <a:chExt cx="240" cy="240"/>
            </a:xfrm>
          </p:grpSpPr>
          <p:sp>
            <p:nvSpPr>
              <p:cNvPr id="75" name="Oval 17"/>
              <p:cNvSpPr>
                <a:spLocks noChangeArrowheads="1"/>
              </p:cNvSpPr>
              <p:nvPr/>
            </p:nvSpPr>
            <p:spPr bwMode="auto">
              <a:xfrm>
                <a:off x="1296" y="1104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Text Box 18"/>
              <p:cNvSpPr txBox="1">
                <a:spLocks noChangeArrowheads="1"/>
              </p:cNvSpPr>
              <p:nvPr/>
            </p:nvSpPr>
            <p:spPr bwMode="auto">
              <a:xfrm>
                <a:off x="1314" y="1115"/>
                <a:ext cx="19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B</a:t>
                </a:r>
              </a:p>
            </p:txBody>
          </p:sp>
        </p:grpSp>
        <p:sp>
          <p:nvSpPr>
            <p:cNvPr id="53" name="Line 19"/>
            <p:cNvSpPr>
              <a:spLocks noChangeShapeType="1"/>
            </p:cNvSpPr>
            <p:nvPr/>
          </p:nvSpPr>
          <p:spPr bwMode="auto">
            <a:xfrm>
              <a:off x="1844675" y="4554538"/>
              <a:ext cx="1074738" cy="400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0"/>
            <p:cNvSpPr>
              <a:spLocks noChangeShapeType="1"/>
            </p:cNvSpPr>
            <p:nvPr/>
          </p:nvSpPr>
          <p:spPr bwMode="auto">
            <a:xfrm flipV="1">
              <a:off x="5043488" y="4554538"/>
              <a:ext cx="1074737" cy="400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1"/>
            <p:cNvSpPr>
              <a:spLocks noChangeShapeType="1"/>
            </p:cNvSpPr>
            <p:nvPr/>
          </p:nvSpPr>
          <p:spPr bwMode="auto">
            <a:xfrm>
              <a:off x="2063750" y="4554538"/>
              <a:ext cx="677863" cy="263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2"/>
            <p:cNvSpPr>
              <a:spLocks noChangeShapeType="1"/>
            </p:cNvSpPr>
            <p:nvPr/>
          </p:nvSpPr>
          <p:spPr bwMode="auto">
            <a:xfrm flipV="1">
              <a:off x="3375025" y="4645025"/>
              <a:ext cx="320675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4267200" y="4641850"/>
              <a:ext cx="331788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 flipV="1">
              <a:off x="5187950" y="4556125"/>
              <a:ext cx="73660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1949450" y="4678363"/>
              <a:ext cx="677863" cy="263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3384550" y="5170488"/>
              <a:ext cx="263525" cy="138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29"/>
            <p:cNvSpPr>
              <a:spLocks noChangeShapeType="1"/>
            </p:cNvSpPr>
            <p:nvPr/>
          </p:nvSpPr>
          <p:spPr bwMode="auto">
            <a:xfrm flipV="1">
              <a:off x="4270375" y="5168900"/>
              <a:ext cx="320675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0"/>
            <p:cNvSpPr>
              <a:spLocks noChangeShapeType="1"/>
            </p:cNvSpPr>
            <p:nvPr/>
          </p:nvSpPr>
          <p:spPr bwMode="auto">
            <a:xfrm flipV="1">
              <a:off x="5235575" y="4708525"/>
              <a:ext cx="73660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2667000" y="4191000"/>
              <a:ext cx="2514600" cy="1487488"/>
            </a:xfrm>
            <a:custGeom>
              <a:avLst/>
              <a:gdLst/>
              <a:ahLst/>
              <a:cxnLst>
                <a:cxn ang="0">
                  <a:pos x="342" y="787"/>
                </a:cxn>
                <a:cxn ang="0">
                  <a:pos x="396" y="889"/>
                </a:cxn>
                <a:cxn ang="0">
                  <a:pos x="486" y="895"/>
                </a:cxn>
                <a:cxn ang="0">
                  <a:pos x="648" y="937"/>
                </a:cxn>
                <a:cxn ang="0">
                  <a:pos x="1056" y="931"/>
                </a:cxn>
                <a:cxn ang="0">
                  <a:pos x="1128" y="901"/>
                </a:cxn>
                <a:cxn ang="0">
                  <a:pos x="1278" y="871"/>
                </a:cxn>
                <a:cxn ang="0">
                  <a:pos x="1494" y="757"/>
                </a:cxn>
                <a:cxn ang="0">
                  <a:pos x="1542" y="691"/>
                </a:cxn>
                <a:cxn ang="0">
                  <a:pos x="1584" y="547"/>
                </a:cxn>
                <a:cxn ang="0">
                  <a:pos x="1548" y="373"/>
                </a:cxn>
                <a:cxn ang="0">
                  <a:pos x="1548" y="235"/>
                </a:cxn>
                <a:cxn ang="0">
                  <a:pos x="1530" y="229"/>
                </a:cxn>
                <a:cxn ang="0">
                  <a:pos x="1482" y="205"/>
                </a:cxn>
                <a:cxn ang="0">
                  <a:pos x="1374" y="163"/>
                </a:cxn>
                <a:cxn ang="0">
                  <a:pos x="1296" y="97"/>
                </a:cxn>
                <a:cxn ang="0">
                  <a:pos x="1152" y="1"/>
                </a:cxn>
                <a:cxn ang="0">
                  <a:pos x="1074" y="25"/>
                </a:cxn>
                <a:cxn ang="0">
                  <a:pos x="876" y="1"/>
                </a:cxn>
                <a:cxn ang="0">
                  <a:pos x="702" y="7"/>
                </a:cxn>
                <a:cxn ang="0">
                  <a:pos x="666" y="31"/>
                </a:cxn>
                <a:cxn ang="0">
                  <a:pos x="522" y="49"/>
                </a:cxn>
                <a:cxn ang="0">
                  <a:pos x="348" y="61"/>
                </a:cxn>
                <a:cxn ang="0">
                  <a:pos x="306" y="67"/>
                </a:cxn>
                <a:cxn ang="0">
                  <a:pos x="264" y="127"/>
                </a:cxn>
                <a:cxn ang="0">
                  <a:pos x="228" y="145"/>
                </a:cxn>
                <a:cxn ang="0">
                  <a:pos x="162" y="163"/>
                </a:cxn>
                <a:cxn ang="0">
                  <a:pos x="114" y="187"/>
                </a:cxn>
                <a:cxn ang="0">
                  <a:pos x="90" y="481"/>
                </a:cxn>
                <a:cxn ang="0">
                  <a:pos x="78" y="553"/>
                </a:cxn>
                <a:cxn ang="0">
                  <a:pos x="12" y="601"/>
                </a:cxn>
                <a:cxn ang="0">
                  <a:pos x="0" y="649"/>
                </a:cxn>
                <a:cxn ang="0">
                  <a:pos x="210" y="763"/>
                </a:cxn>
                <a:cxn ang="0">
                  <a:pos x="288" y="799"/>
                </a:cxn>
                <a:cxn ang="0">
                  <a:pos x="324" y="811"/>
                </a:cxn>
                <a:cxn ang="0">
                  <a:pos x="342" y="787"/>
                </a:cxn>
              </a:cxnLst>
              <a:rect l="0" t="0" r="r" b="b"/>
              <a:pathLst>
                <a:path w="1584" h="937">
                  <a:moveTo>
                    <a:pt x="342" y="787"/>
                  </a:moveTo>
                  <a:cubicBezTo>
                    <a:pt x="349" y="815"/>
                    <a:pt x="357" y="885"/>
                    <a:pt x="396" y="889"/>
                  </a:cubicBezTo>
                  <a:cubicBezTo>
                    <a:pt x="426" y="892"/>
                    <a:pt x="456" y="893"/>
                    <a:pt x="486" y="895"/>
                  </a:cubicBezTo>
                  <a:cubicBezTo>
                    <a:pt x="529" y="924"/>
                    <a:pt x="598" y="931"/>
                    <a:pt x="648" y="937"/>
                  </a:cubicBezTo>
                  <a:cubicBezTo>
                    <a:pt x="784" y="935"/>
                    <a:pt x="920" y="935"/>
                    <a:pt x="1056" y="931"/>
                  </a:cubicBezTo>
                  <a:cubicBezTo>
                    <a:pt x="1082" y="930"/>
                    <a:pt x="1128" y="901"/>
                    <a:pt x="1128" y="901"/>
                  </a:cubicBezTo>
                  <a:cubicBezTo>
                    <a:pt x="1183" y="908"/>
                    <a:pt x="1241" y="920"/>
                    <a:pt x="1278" y="871"/>
                  </a:cubicBezTo>
                  <a:cubicBezTo>
                    <a:pt x="1306" y="786"/>
                    <a:pt x="1426" y="791"/>
                    <a:pt x="1494" y="757"/>
                  </a:cubicBezTo>
                  <a:cubicBezTo>
                    <a:pt x="1509" y="734"/>
                    <a:pt x="1527" y="714"/>
                    <a:pt x="1542" y="691"/>
                  </a:cubicBezTo>
                  <a:cubicBezTo>
                    <a:pt x="1554" y="642"/>
                    <a:pt x="1568" y="595"/>
                    <a:pt x="1584" y="547"/>
                  </a:cubicBezTo>
                  <a:cubicBezTo>
                    <a:pt x="1577" y="442"/>
                    <a:pt x="1574" y="450"/>
                    <a:pt x="1548" y="373"/>
                  </a:cubicBezTo>
                  <a:cubicBezTo>
                    <a:pt x="1551" y="327"/>
                    <a:pt x="1574" y="273"/>
                    <a:pt x="1548" y="235"/>
                  </a:cubicBezTo>
                  <a:cubicBezTo>
                    <a:pt x="1544" y="230"/>
                    <a:pt x="1536" y="232"/>
                    <a:pt x="1530" y="229"/>
                  </a:cubicBezTo>
                  <a:cubicBezTo>
                    <a:pt x="1514" y="222"/>
                    <a:pt x="1498" y="213"/>
                    <a:pt x="1482" y="205"/>
                  </a:cubicBezTo>
                  <a:cubicBezTo>
                    <a:pt x="1448" y="188"/>
                    <a:pt x="1408" y="180"/>
                    <a:pt x="1374" y="163"/>
                  </a:cubicBezTo>
                  <a:cubicBezTo>
                    <a:pt x="1342" y="147"/>
                    <a:pt x="1325" y="116"/>
                    <a:pt x="1296" y="97"/>
                  </a:cubicBezTo>
                  <a:cubicBezTo>
                    <a:pt x="1248" y="65"/>
                    <a:pt x="1205" y="27"/>
                    <a:pt x="1152" y="1"/>
                  </a:cubicBezTo>
                  <a:cubicBezTo>
                    <a:pt x="1120" y="6"/>
                    <a:pt x="1104" y="18"/>
                    <a:pt x="1074" y="25"/>
                  </a:cubicBezTo>
                  <a:cubicBezTo>
                    <a:pt x="1006" y="20"/>
                    <a:pt x="944" y="9"/>
                    <a:pt x="876" y="1"/>
                  </a:cubicBezTo>
                  <a:cubicBezTo>
                    <a:pt x="818" y="3"/>
                    <a:pt x="760" y="0"/>
                    <a:pt x="702" y="7"/>
                  </a:cubicBezTo>
                  <a:cubicBezTo>
                    <a:pt x="688" y="9"/>
                    <a:pt x="680" y="27"/>
                    <a:pt x="666" y="31"/>
                  </a:cubicBezTo>
                  <a:cubicBezTo>
                    <a:pt x="612" y="46"/>
                    <a:pt x="591" y="45"/>
                    <a:pt x="522" y="49"/>
                  </a:cubicBezTo>
                  <a:cubicBezTo>
                    <a:pt x="464" y="53"/>
                    <a:pt x="348" y="61"/>
                    <a:pt x="348" y="61"/>
                  </a:cubicBezTo>
                  <a:cubicBezTo>
                    <a:pt x="334" y="63"/>
                    <a:pt x="319" y="62"/>
                    <a:pt x="306" y="67"/>
                  </a:cubicBezTo>
                  <a:cubicBezTo>
                    <a:pt x="281" y="77"/>
                    <a:pt x="283" y="112"/>
                    <a:pt x="264" y="127"/>
                  </a:cubicBezTo>
                  <a:cubicBezTo>
                    <a:pt x="254" y="135"/>
                    <a:pt x="240" y="140"/>
                    <a:pt x="228" y="145"/>
                  </a:cubicBezTo>
                  <a:cubicBezTo>
                    <a:pt x="208" y="154"/>
                    <a:pt x="183" y="154"/>
                    <a:pt x="162" y="163"/>
                  </a:cubicBezTo>
                  <a:cubicBezTo>
                    <a:pt x="145" y="170"/>
                    <a:pt x="114" y="187"/>
                    <a:pt x="114" y="187"/>
                  </a:cubicBezTo>
                  <a:cubicBezTo>
                    <a:pt x="42" y="284"/>
                    <a:pt x="101" y="195"/>
                    <a:pt x="90" y="481"/>
                  </a:cubicBezTo>
                  <a:cubicBezTo>
                    <a:pt x="89" y="505"/>
                    <a:pt x="94" y="534"/>
                    <a:pt x="78" y="553"/>
                  </a:cubicBezTo>
                  <a:cubicBezTo>
                    <a:pt x="60" y="574"/>
                    <a:pt x="32" y="581"/>
                    <a:pt x="12" y="601"/>
                  </a:cubicBezTo>
                  <a:cubicBezTo>
                    <a:pt x="7" y="615"/>
                    <a:pt x="0" y="635"/>
                    <a:pt x="0" y="649"/>
                  </a:cubicBezTo>
                  <a:cubicBezTo>
                    <a:pt x="0" y="767"/>
                    <a:pt x="130" y="741"/>
                    <a:pt x="210" y="763"/>
                  </a:cubicBezTo>
                  <a:cubicBezTo>
                    <a:pt x="241" y="772"/>
                    <a:pt x="259" y="786"/>
                    <a:pt x="288" y="799"/>
                  </a:cubicBezTo>
                  <a:cubicBezTo>
                    <a:pt x="300" y="804"/>
                    <a:pt x="316" y="821"/>
                    <a:pt x="324" y="811"/>
                  </a:cubicBezTo>
                  <a:cubicBezTo>
                    <a:pt x="330" y="803"/>
                    <a:pt x="336" y="795"/>
                    <a:pt x="342" y="787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Text Box 32"/>
            <p:cNvSpPr txBox="1">
              <a:spLocks noChangeArrowheads="1"/>
            </p:cNvSpPr>
            <p:nvPr/>
          </p:nvSpPr>
          <p:spPr bwMode="auto">
            <a:xfrm>
              <a:off x="1236663" y="4783138"/>
              <a:ext cx="566737" cy="228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sz="1200"/>
                <a:t>D</a:t>
              </a:r>
            </a:p>
          </p:txBody>
        </p:sp>
        <p:sp>
          <p:nvSpPr>
            <p:cNvPr id="67" name="Text Box 33"/>
            <p:cNvSpPr txBox="1">
              <a:spLocks noChangeArrowheads="1"/>
            </p:cNvSpPr>
            <p:nvPr/>
          </p:nvSpPr>
          <p:spPr bwMode="auto">
            <a:xfrm>
              <a:off x="1808163" y="4783138"/>
              <a:ext cx="304800" cy="228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sz="1200"/>
                <a:t>H</a:t>
              </a:r>
            </a:p>
          </p:txBody>
        </p:sp>
        <p:grpSp>
          <p:nvGrpSpPr>
            <p:cNvPr id="68" name="Group 34"/>
            <p:cNvGrpSpPr>
              <a:grpSpLocks/>
            </p:cNvGrpSpPr>
            <p:nvPr/>
          </p:nvGrpSpPr>
          <p:grpSpPr bwMode="auto">
            <a:xfrm>
              <a:off x="5181606" y="4160838"/>
              <a:ext cx="876301" cy="228600"/>
              <a:chOff x="3276" y="2671"/>
              <a:chExt cx="552" cy="144"/>
            </a:xfrm>
          </p:grpSpPr>
          <p:sp>
            <p:nvSpPr>
              <p:cNvPr id="73" name="Text Box 35"/>
              <p:cNvSpPr txBox="1">
                <a:spLocks noChangeArrowheads="1"/>
              </p:cNvSpPr>
              <p:nvPr/>
            </p:nvSpPr>
            <p:spPr bwMode="auto">
              <a:xfrm>
                <a:off x="3276" y="2671"/>
                <a:ext cx="357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/>
                <a:r>
                  <a:rPr lang="en-US" sz="1200"/>
                  <a:t>D</a:t>
                </a:r>
              </a:p>
            </p:txBody>
          </p:sp>
          <p:sp>
            <p:nvSpPr>
              <p:cNvPr id="74" name="Text Box 36"/>
              <p:cNvSpPr txBox="1">
                <a:spLocks noChangeArrowheads="1"/>
              </p:cNvSpPr>
              <p:nvPr/>
            </p:nvSpPr>
            <p:spPr bwMode="auto">
              <a:xfrm>
                <a:off x="3636" y="2671"/>
                <a:ext cx="192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/>
                <a:r>
                  <a:rPr lang="en-US" sz="1200"/>
                  <a:t>H</a:t>
                </a:r>
              </a:p>
            </p:txBody>
          </p:sp>
        </p:grpSp>
      </p:grpSp>
      <p:sp>
        <p:nvSpPr>
          <p:cNvPr id="80" name="TextBox 79"/>
          <p:cNvSpPr txBox="1"/>
          <p:nvPr/>
        </p:nvSpPr>
        <p:spPr>
          <a:xfrm>
            <a:off x="6521020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4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66800" y="2362200"/>
            <a:ext cx="82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6324600" y="1600200"/>
            <a:ext cx="126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Destination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5867400" y="2209800"/>
            <a:ext cx="1426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Architecture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Links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Topology</a:t>
            </a:r>
            <a:endParaRPr lang="en-US" dirty="0"/>
          </a:p>
        </p:txBody>
      </p:sp>
      <p:sp>
        <p:nvSpPr>
          <p:cNvPr id="93" name="AutoShape 38"/>
          <p:cNvSpPr>
            <a:spLocks/>
          </p:cNvSpPr>
          <p:nvPr/>
        </p:nvSpPr>
        <p:spPr bwMode="auto">
          <a:xfrm>
            <a:off x="7239000" y="2298700"/>
            <a:ext cx="76200" cy="768350"/>
          </a:xfrm>
          <a:prstGeom prst="rightBrace">
            <a:avLst>
              <a:gd name="adj1" fmla="val 7552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7315200" y="2495550"/>
            <a:ext cx="130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Transparent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IP Packets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Gives endpoints unique names</a:t>
            </a:r>
          </a:p>
          <a:p>
            <a:pPr lvl="1"/>
            <a:r>
              <a:rPr lang="en-US" dirty="0" smtClean="0"/>
              <a:t>Sets of addresses represented by subnets</a:t>
            </a:r>
          </a:p>
          <a:p>
            <a:r>
              <a:rPr lang="en-US" dirty="0" smtClean="0"/>
              <a:t>Forwarding</a:t>
            </a:r>
          </a:p>
          <a:p>
            <a:pPr lvl="1">
              <a:defRPr/>
            </a:pPr>
            <a:r>
              <a:rPr lang="en-US" dirty="0"/>
              <a:t>Determine the correct egress port for an incoming packet based on a </a:t>
            </a:r>
            <a:r>
              <a:rPr lang="en-US" dirty="0" smtClean="0"/>
              <a:t>routing table</a:t>
            </a:r>
            <a:endParaRPr lang="en-US" dirty="0"/>
          </a:p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Algorithms to build routing tables in router</a:t>
            </a:r>
          </a:p>
          <a:p>
            <a:pPr lvl="1"/>
            <a:r>
              <a:rPr lang="en-US" dirty="0" smtClean="0"/>
              <a:t>Purpose: choose best path to take from source to </a:t>
            </a:r>
            <a:r>
              <a:rPr lang="en-US" dirty="0" err="1" smtClean="0"/>
              <a:t>dest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network interface on a host has a globally unique IP address*</a:t>
            </a:r>
          </a:p>
          <a:p>
            <a:r>
              <a:rPr lang="en-US" dirty="0" smtClean="0"/>
              <a:t>32-bit number, usually split into 4 octets:</a:t>
            </a:r>
          </a:p>
          <a:p>
            <a:pPr lvl="1"/>
            <a:r>
              <a:rPr lang="en-US" dirty="0" smtClean="0"/>
              <a:t>128.12.92.1</a:t>
            </a:r>
            <a:endParaRPr lang="en-US" dirty="0"/>
          </a:p>
          <a:p>
            <a:r>
              <a:rPr lang="en-US" dirty="0" smtClean="0"/>
              <a:t>Grouping IP addresses together is advantageous</a:t>
            </a:r>
          </a:p>
          <a:p>
            <a:pPr lvl="1"/>
            <a:r>
              <a:rPr lang="en-US" dirty="0" smtClean="0"/>
              <a:t>Provides hierarchy</a:t>
            </a:r>
          </a:p>
          <a:p>
            <a:pPr lvl="1"/>
            <a:r>
              <a:rPr lang="en-US" dirty="0" smtClean="0"/>
              <a:t>Consolidates routing table entries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5657" y="6488668"/>
            <a:ext cx="529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*Ignoring NAT and a few other details we get into later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0" y="3340100"/>
          <a:ext cx="5458779" cy="421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1593"/>
                <a:gridCol w="1311593"/>
                <a:gridCol w="1311593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itchFamily="49" charset="0"/>
                        </a:rPr>
                        <a:t>10000000</a:t>
                      </a:r>
                      <a:endParaRPr lang="en-US" dirty="0"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itchFamily="49" charset="0"/>
                        </a:rPr>
                        <a:t>00001100</a:t>
                      </a:r>
                      <a:endParaRPr lang="en-US" dirty="0"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itchFamily="49" charset="0"/>
                        </a:rPr>
                        <a:t>01011100</a:t>
                      </a:r>
                      <a:endParaRPr lang="en-US" dirty="0"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itchFamily="49" charset="0"/>
                        </a:rPr>
                        <a:t>00000001</a:t>
                      </a:r>
                      <a:endParaRPr lang="en-US" dirty="0">
                        <a:latin typeface="Consolas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Classful</a:t>
            </a:r>
            <a:r>
              <a:rPr lang="en-US" dirty="0" smtClean="0"/>
              <a:t> Addressing (Deprecated)</a:t>
            </a:r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673614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Class A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57200" y="2419739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Class B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457200" y="3175389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Class C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457200" y="3937389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Class D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457200" y="4699389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Class E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485900" y="1419225"/>
            <a:ext cx="1428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905000" y="1419225"/>
            <a:ext cx="304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7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409700" y="1673225"/>
            <a:ext cx="1035050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447800" y="1682750"/>
            <a:ext cx="2000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/>
              <a:t>0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619250" y="1682750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/>
              <a:t>Net ID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47925" y="1673225"/>
            <a:ext cx="3114675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514725" y="1673225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 dirty="0"/>
              <a:t>Host-ID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447800" y="2428875"/>
            <a:ext cx="3905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0" anchor="ctr"/>
          <a:lstStyle/>
          <a:p>
            <a:r>
              <a:rPr lang="en-US" sz="1400"/>
              <a:t> 10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209800" y="2438400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 dirty="0"/>
              <a:t>Net ID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486150" y="2419350"/>
            <a:ext cx="2076450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4124325" y="2419350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/>
              <a:t>Host-ID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657600" y="1403350"/>
            <a:ext cx="6191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24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485900" y="2165350"/>
            <a:ext cx="276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2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2447925" y="2165350"/>
            <a:ext cx="4476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14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4257675" y="2139950"/>
            <a:ext cx="6191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16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1409700" y="2419350"/>
            <a:ext cx="2076450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1485900" y="3184525"/>
            <a:ext cx="3905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0" anchor="ctr"/>
          <a:lstStyle/>
          <a:p>
            <a:r>
              <a:rPr lang="en-US" sz="1400" dirty="0"/>
              <a:t>110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2209800" y="3184525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 dirty="0"/>
              <a:t>Net ID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4524375" y="3175000"/>
            <a:ext cx="1038225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4524375" y="3175000"/>
            <a:ext cx="9239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 dirty="0"/>
              <a:t>Host-ID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1485900" y="2921000"/>
            <a:ext cx="276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3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2447925" y="2921000"/>
            <a:ext cx="4476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21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4692841" y="2905125"/>
            <a:ext cx="6191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1409700" y="3175000"/>
            <a:ext cx="3114675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1485900" y="3946525"/>
            <a:ext cx="5143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0" anchor="ctr"/>
          <a:lstStyle/>
          <a:p>
            <a:r>
              <a:rPr lang="en-US" sz="1400"/>
              <a:t>1110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2609850" y="3946525"/>
            <a:ext cx="22193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/>
              <a:t>Multicast Group ID</a:t>
            </a:r>
          </a:p>
        </p:txBody>
      </p:sp>
      <p:sp>
        <p:nvSpPr>
          <p:cNvPr id="37" name="Text Box 37"/>
          <p:cNvSpPr txBox="1">
            <a:spLocks noChangeArrowheads="1"/>
          </p:cNvSpPr>
          <p:nvPr/>
        </p:nvSpPr>
        <p:spPr bwMode="auto">
          <a:xfrm>
            <a:off x="1914525" y="3937000"/>
            <a:ext cx="3648075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1533525" y="3683000"/>
            <a:ext cx="276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4</a:t>
            </a: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3505200" y="3683000"/>
            <a:ext cx="4476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 dirty="0"/>
              <a:t>28</a:t>
            </a:r>
          </a:p>
        </p:txBody>
      </p:sp>
      <p:sp>
        <p:nvSpPr>
          <p:cNvPr id="41" name="Text Box 41"/>
          <p:cNvSpPr txBox="1">
            <a:spLocks noChangeArrowheads="1"/>
          </p:cNvSpPr>
          <p:nvPr/>
        </p:nvSpPr>
        <p:spPr bwMode="auto">
          <a:xfrm>
            <a:off x="1409700" y="3937000"/>
            <a:ext cx="504825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43" name="Text Box 43"/>
          <p:cNvSpPr txBox="1">
            <a:spLocks noChangeArrowheads="1"/>
          </p:cNvSpPr>
          <p:nvPr/>
        </p:nvSpPr>
        <p:spPr bwMode="auto">
          <a:xfrm>
            <a:off x="1485900" y="4708525"/>
            <a:ext cx="657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0" anchor="ctr"/>
          <a:lstStyle/>
          <a:p>
            <a:r>
              <a:rPr lang="en-US" sz="1400"/>
              <a:t>11110</a:t>
            </a:r>
          </a:p>
        </p:txBody>
      </p:sp>
      <p:sp>
        <p:nvSpPr>
          <p:cNvPr id="44" name="Text Box 44"/>
          <p:cNvSpPr txBox="1">
            <a:spLocks noChangeArrowheads="1"/>
          </p:cNvSpPr>
          <p:nvPr/>
        </p:nvSpPr>
        <p:spPr bwMode="auto">
          <a:xfrm>
            <a:off x="2609850" y="4708525"/>
            <a:ext cx="22193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400"/>
              <a:t>Reserved</a:t>
            </a:r>
          </a:p>
        </p:txBody>
      </p:sp>
      <p:sp>
        <p:nvSpPr>
          <p:cNvPr id="45" name="Text Box 45"/>
          <p:cNvSpPr txBox="1">
            <a:spLocks noChangeArrowheads="1"/>
          </p:cNvSpPr>
          <p:nvPr/>
        </p:nvSpPr>
        <p:spPr bwMode="auto">
          <a:xfrm>
            <a:off x="2000250" y="4699000"/>
            <a:ext cx="3562350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47" name="Text Box 47"/>
          <p:cNvSpPr txBox="1">
            <a:spLocks noChangeArrowheads="1"/>
          </p:cNvSpPr>
          <p:nvPr/>
        </p:nvSpPr>
        <p:spPr bwMode="auto">
          <a:xfrm>
            <a:off x="1562100" y="4445000"/>
            <a:ext cx="2762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5</a:t>
            </a:r>
          </a:p>
        </p:txBody>
      </p:sp>
      <p:sp>
        <p:nvSpPr>
          <p:cNvPr id="48" name="Text Box 48"/>
          <p:cNvSpPr txBox="1">
            <a:spLocks noChangeArrowheads="1"/>
          </p:cNvSpPr>
          <p:nvPr/>
        </p:nvSpPr>
        <p:spPr bwMode="auto">
          <a:xfrm>
            <a:off x="3514725" y="4445000"/>
            <a:ext cx="4476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1200"/>
              <a:t>27</a:t>
            </a:r>
          </a:p>
        </p:txBody>
      </p:sp>
      <p:sp>
        <p:nvSpPr>
          <p:cNvPr id="49" name="Text Box 49"/>
          <p:cNvSpPr txBox="1">
            <a:spLocks noChangeArrowheads="1"/>
          </p:cNvSpPr>
          <p:nvPr/>
        </p:nvSpPr>
        <p:spPr bwMode="auto">
          <a:xfrm>
            <a:off x="1409700" y="4699000"/>
            <a:ext cx="590550" cy="30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endParaRPr lang="en-US" sz="1600"/>
          </a:p>
        </p:txBody>
      </p:sp>
      <p:sp>
        <p:nvSpPr>
          <p:cNvPr id="53" name="Line 54"/>
          <p:cNvSpPr>
            <a:spLocks noChangeShapeType="1"/>
          </p:cNvSpPr>
          <p:nvPr/>
        </p:nvSpPr>
        <p:spPr bwMode="auto">
          <a:xfrm>
            <a:off x="1676400" y="1673225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" name="Line 55"/>
          <p:cNvSpPr>
            <a:spLocks noChangeShapeType="1"/>
          </p:cNvSpPr>
          <p:nvPr/>
        </p:nvSpPr>
        <p:spPr bwMode="auto">
          <a:xfrm>
            <a:off x="1762125" y="241935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" name="Line 56"/>
          <p:cNvSpPr>
            <a:spLocks noChangeShapeType="1"/>
          </p:cNvSpPr>
          <p:nvPr/>
        </p:nvSpPr>
        <p:spPr bwMode="auto">
          <a:xfrm>
            <a:off x="1847850" y="3165475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Text Box 57"/>
          <p:cNvSpPr txBox="1">
            <a:spLocks noChangeArrowheads="1"/>
          </p:cNvSpPr>
          <p:nvPr/>
        </p:nvSpPr>
        <p:spPr bwMode="auto">
          <a:xfrm>
            <a:off x="1187450" y="5562600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1400"/>
          </a:p>
        </p:txBody>
      </p:sp>
      <p:sp>
        <p:nvSpPr>
          <p:cNvPr id="57" name="Line 58"/>
          <p:cNvSpPr>
            <a:spLocks noChangeShapeType="1"/>
          </p:cNvSpPr>
          <p:nvPr/>
        </p:nvSpPr>
        <p:spPr bwMode="auto">
          <a:xfrm>
            <a:off x="1203325" y="5821363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58" name="Line 59"/>
          <p:cNvSpPr>
            <a:spLocks noChangeShapeType="1"/>
          </p:cNvSpPr>
          <p:nvPr/>
        </p:nvSpPr>
        <p:spPr bwMode="auto">
          <a:xfrm>
            <a:off x="12033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59" name="Line 60"/>
          <p:cNvSpPr>
            <a:spLocks noChangeShapeType="1"/>
          </p:cNvSpPr>
          <p:nvPr/>
        </p:nvSpPr>
        <p:spPr bwMode="auto">
          <a:xfrm>
            <a:off x="40989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60" name="Line 61"/>
          <p:cNvSpPr>
            <a:spLocks noChangeShapeType="1"/>
          </p:cNvSpPr>
          <p:nvPr/>
        </p:nvSpPr>
        <p:spPr bwMode="auto">
          <a:xfrm>
            <a:off x="56991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61" name="Line 62"/>
          <p:cNvSpPr>
            <a:spLocks noChangeShapeType="1"/>
          </p:cNvSpPr>
          <p:nvPr/>
        </p:nvSpPr>
        <p:spPr bwMode="auto">
          <a:xfrm>
            <a:off x="65373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62" name="Line 63"/>
          <p:cNvSpPr>
            <a:spLocks noChangeShapeType="1"/>
          </p:cNvSpPr>
          <p:nvPr/>
        </p:nvSpPr>
        <p:spPr bwMode="auto">
          <a:xfrm>
            <a:off x="74517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63" name="Text Box 64"/>
          <p:cNvSpPr txBox="1">
            <a:spLocks noChangeArrowheads="1"/>
          </p:cNvSpPr>
          <p:nvPr/>
        </p:nvSpPr>
        <p:spPr bwMode="auto">
          <a:xfrm>
            <a:off x="2057400" y="5445125"/>
            <a:ext cx="119827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A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smtClean="0"/>
              <a:t>127 Networks</a:t>
            </a:r>
            <a:endParaRPr lang="en-US" sz="1400" dirty="0"/>
          </a:p>
        </p:txBody>
      </p:sp>
      <p:sp>
        <p:nvSpPr>
          <p:cNvPr id="64" name="Text Box 65"/>
          <p:cNvSpPr txBox="1">
            <a:spLocks noChangeArrowheads="1"/>
          </p:cNvSpPr>
          <p:nvPr/>
        </p:nvSpPr>
        <p:spPr bwMode="auto">
          <a:xfrm>
            <a:off x="4297741" y="5445125"/>
            <a:ext cx="11886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B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smtClean="0"/>
              <a:t>16k Networks</a:t>
            </a:r>
            <a:endParaRPr lang="en-US" sz="1400" dirty="0"/>
          </a:p>
        </p:txBody>
      </p:sp>
      <p:sp>
        <p:nvSpPr>
          <p:cNvPr id="65" name="Text Box 66"/>
          <p:cNvSpPr txBox="1">
            <a:spLocks noChangeArrowheads="1"/>
          </p:cNvSpPr>
          <p:nvPr/>
        </p:nvSpPr>
        <p:spPr bwMode="auto">
          <a:xfrm>
            <a:off x="5894674" y="5433536"/>
            <a:ext cx="42992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C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smtClean="0"/>
              <a:t>2M</a:t>
            </a:r>
            <a:endParaRPr lang="en-US" sz="1400" dirty="0"/>
          </a:p>
        </p:txBody>
      </p:sp>
      <p:sp>
        <p:nvSpPr>
          <p:cNvPr id="66" name="Text Box 67"/>
          <p:cNvSpPr txBox="1">
            <a:spLocks noChangeArrowheads="1"/>
          </p:cNvSpPr>
          <p:nvPr/>
        </p:nvSpPr>
        <p:spPr bwMode="auto">
          <a:xfrm>
            <a:off x="6613525" y="5445125"/>
            <a:ext cx="2984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D</a:t>
            </a:r>
          </a:p>
        </p:txBody>
      </p:sp>
      <p:sp>
        <p:nvSpPr>
          <p:cNvPr id="67" name="Line 68"/>
          <p:cNvSpPr>
            <a:spLocks noChangeShapeType="1"/>
          </p:cNvSpPr>
          <p:nvPr/>
        </p:nvSpPr>
        <p:spPr bwMode="auto">
          <a:xfrm>
            <a:off x="6994525" y="57451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72" name="TextBox 71"/>
          <p:cNvSpPr txBox="1"/>
          <p:nvPr/>
        </p:nvSpPr>
        <p:spPr>
          <a:xfrm>
            <a:off x="5867400" y="1688336"/>
            <a:ext cx="2085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0.0.0.0 – 127.255.255.255</a:t>
            </a:r>
            <a:endParaRPr lang="en-US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5867400" y="2406919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128.0.0.0 – 191.255.255.255</a:t>
            </a:r>
            <a:endParaRPr lang="en-US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867400" y="3168268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192.0.0.0 – 223.255.255.255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884830" y="394840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224.0.0.0 – 239.255.255.255</a:t>
            </a:r>
            <a:endParaRPr lang="en-US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5867400" y="4721423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240.0.0.0 – 247.255.255.255</a:t>
            </a:r>
            <a:endParaRPr lang="en-US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458197" y="5660834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0.0.0.0</a:t>
            </a:r>
            <a:endParaRPr lang="en-US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7532783" y="565804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255.255.255.255</a:t>
            </a:r>
            <a:endParaRPr lang="en-US" sz="1400" dirty="0"/>
          </a:p>
        </p:txBody>
      </p:sp>
      <p:sp>
        <p:nvSpPr>
          <p:cNvPr id="146" name="Text Box 67"/>
          <p:cNvSpPr txBox="1">
            <a:spLocks noChangeArrowheads="1"/>
          </p:cNvSpPr>
          <p:nvPr/>
        </p:nvSpPr>
        <p:spPr bwMode="auto">
          <a:xfrm>
            <a:off x="7086600" y="5443251"/>
            <a:ext cx="2728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E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521020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4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CIDR – Classless Inter-Domain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Lets us use variable-length prefixes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chemeClr val="tx2"/>
                </a:solidFill>
              </a:rPr>
              <a:t>171.64.0.0</a:t>
            </a:r>
            <a:r>
              <a:rPr lang="en-US" dirty="0" smtClean="0"/>
              <a:t>/</a:t>
            </a:r>
            <a:r>
              <a:rPr lang="en-US" dirty="0" smtClean="0">
                <a:solidFill>
                  <a:schemeClr val="accent2"/>
                </a:solidFill>
              </a:rPr>
              <a:t>14</a:t>
            </a:r>
            <a:r>
              <a:rPr lang="en-US" dirty="0" smtClean="0"/>
              <a:t> has room for 256k hosts (2</a:t>
            </a:r>
            <a:r>
              <a:rPr lang="en-US" baseline="30000" dirty="0" smtClean="0"/>
              <a:t>(32-14)</a:t>
            </a:r>
            <a:r>
              <a:rPr lang="en-US" dirty="0" smtClean="0"/>
              <a:t>)</a:t>
            </a:r>
          </a:p>
          <a:p>
            <a:pPr lvl="2">
              <a:buClr>
                <a:schemeClr val="tx1"/>
              </a:buClr>
            </a:pPr>
            <a:r>
              <a:rPr lang="en-US" dirty="0" smtClean="0">
                <a:solidFill>
                  <a:schemeClr val="tx2"/>
                </a:solidFill>
              </a:rPr>
              <a:t>IP address</a:t>
            </a:r>
            <a:r>
              <a:rPr lang="en-US" dirty="0" smtClean="0"/>
              <a:t>: 171.64.0.0</a:t>
            </a:r>
          </a:p>
          <a:p>
            <a:pPr lvl="2">
              <a:buClr>
                <a:schemeClr val="tx1"/>
              </a:buClr>
            </a:pPr>
            <a:r>
              <a:rPr lang="en-US" dirty="0" err="1" smtClean="0">
                <a:solidFill>
                  <a:schemeClr val="accent2"/>
                </a:solidFill>
              </a:rPr>
              <a:t>Netmask</a:t>
            </a:r>
            <a:r>
              <a:rPr lang="en-US" dirty="0" smtClean="0"/>
              <a:t>: 255.252.0.0</a:t>
            </a:r>
          </a:p>
          <a:p>
            <a:pPr lvl="1"/>
            <a:r>
              <a:rPr lang="en-US" dirty="0" smtClean="0"/>
              <a:t>Maps to range: 171.64.0.0 – 171.67.255.255</a:t>
            </a:r>
          </a:p>
          <a:p>
            <a:r>
              <a:rPr lang="en-US" dirty="0" smtClean="0"/>
              <a:t>Try some lookups yourself</a:t>
            </a:r>
          </a:p>
          <a:p>
            <a:pPr lvl="1"/>
            <a:r>
              <a:rPr lang="en-US" dirty="0" err="1" smtClean="0"/>
              <a:t>whois</a:t>
            </a:r>
            <a:r>
              <a:rPr lang="en-US" dirty="0" smtClean="0"/>
              <a:t> -h whois.arin.net 171.64.0.1</a:t>
            </a:r>
          </a:p>
          <a:p>
            <a:pPr lvl="1"/>
            <a:r>
              <a:rPr lang="en-US" dirty="0" err="1" smtClean="0"/>
              <a:t>whois</a:t>
            </a:r>
            <a:r>
              <a:rPr lang="en-US" dirty="0" smtClean="0"/>
              <a:t> -h whois.arin.net 171.68.0.1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343400" y="4049617"/>
          <a:ext cx="4191000" cy="3581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47750"/>
                <a:gridCol w="1047750"/>
                <a:gridCol w="1047750"/>
                <a:gridCol w="104775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accent2"/>
                          </a:solidFill>
                          <a:latin typeface="Consolas" pitchFamily="49" charset="0"/>
                        </a:rPr>
                        <a:t>11111111</a:t>
                      </a:r>
                      <a:endParaRPr lang="en-US" sz="1500" dirty="0">
                        <a:solidFill>
                          <a:schemeClr val="accent2"/>
                        </a:solidFill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accent2"/>
                          </a:solidFill>
                          <a:latin typeface="Consolas" pitchFamily="49" charset="0"/>
                        </a:rPr>
                        <a:t>111111</a:t>
                      </a:r>
                      <a:r>
                        <a:rPr lang="en-US" sz="1500" dirty="0" smtClean="0">
                          <a:latin typeface="Consolas" pitchFamily="49" charset="0"/>
                        </a:rPr>
                        <a:t>00</a:t>
                      </a:r>
                      <a:endParaRPr lang="en-US" sz="1500" dirty="0"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Consolas" pitchFamily="49" charset="0"/>
                        </a:rPr>
                        <a:t>00000000</a:t>
                      </a:r>
                      <a:endParaRPr lang="en-US" sz="1500" dirty="0">
                        <a:latin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Consolas" pitchFamily="49" charset="0"/>
                        </a:rPr>
                        <a:t>00000000</a:t>
                      </a:r>
                      <a:endParaRPr lang="en-US" sz="1500" dirty="0">
                        <a:latin typeface="Consolas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Line 58"/>
          <p:cNvSpPr>
            <a:spLocks noChangeShapeType="1"/>
          </p:cNvSpPr>
          <p:nvPr/>
        </p:nvSpPr>
        <p:spPr bwMode="auto">
          <a:xfrm>
            <a:off x="990600" y="2672152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5" name="Line 59"/>
          <p:cNvSpPr>
            <a:spLocks noChangeShapeType="1"/>
          </p:cNvSpPr>
          <p:nvPr/>
        </p:nvSpPr>
        <p:spPr bwMode="auto">
          <a:xfrm>
            <a:off x="990600" y="259595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9" name="Line 63"/>
          <p:cNvSpPr>
            <a:spLocks noChangeShapeType="1"/>
          </p:cNvSpPr>
          <p:nvPr/>
        </p:nvSpPr>
        <p:spPr bwMode="auto">
          <a:xfrm>
            <a:off x="7239000" y="259595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1" name="TextBox 20"/>
          <p:cNvSpPr txBox="1"/>
          <p:nvPr/>
        </p:nvSpPr>
        <p:spPr>
          <a:xfrm>
            <a:off x="304800" y="2525617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0.0.0.0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282149" y="2525617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255.255.255.255</a:t>
            </a:r>
            <a:endParaRPr lang="en-US" sz="1400" dirty="0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1143000" y="24384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276600" y="25908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>
            <a:off x="5638800" y="2435225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6400800" y="25146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962400" y="2283023"/>
            <a:ext cx="9380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171.64/14</a:t>
            </a:r>
            <a:endParaRPr lang="en-US" sz="1400" dirty="0"/>
          </a:p>
        </p:txBody>
      </p:sp>
      <p:grpSp>
        <p:nvGrpSpPr>
          <p:cNvPr id="42" name="Group 23"/>
          <p:cNvGrpSpPr>
            <a:grpSpLocks/>
          </p:cNvGrpSpPr>
          <p:nvPr/>
        </p:nvGrpSpPr>
        <p:grpSpPr bwMode="auto">
          <a:xfrm>
            <a:off x="6291279" y="1611321"/>
            <a:ext cx="958853" cy="903289"/>
            <a:chOff x="3771" y="2697"/>
            <a:chExt cx="604" cy="569"/>
          </a:xfrm>
        </p:grpSpPr>
        <p:sp>
          <p:nvSpPr>
            <p:cNvPr id="43" name="Text Box 24"/>
            <p:cNvSpPr txBox="1">
              <a:spLocks noChangeArrowheads="1"/>
            </p:cNvSpPr>
            <p:nvPr/>
          </p:nvSpPr>
          <p:spPr bwMode="auto">
            <a:xfrm>
              <a:off x="3771" y="2697"/>
              <a:ext cx="6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171.68.0.0</a:t>
              </a:r>
              <a:endParaRPr lang="en-US" sz="1400" dirty="0"/>
            </a:p>
          </p:txBody>
        </p:sp>
        <p:sp>
          <p:nvSpPr>
            <p:cNvPr id="44" name="Line 25"/>
            <p:cNvSpPr>
              <a:spLocks noChangeShapeType="1"/>
            </p:cNvSpPr>
            <p:nvPr/>
          </p:nvSpPr>
          <p:spPr bwMode="auto">
            <a:xfrm>
              <a:off x="3840" y="288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1823474" y="2130623"/>
            <a:ext cx="5277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 smtClean="0"/>
              <a:t>65/8</a:t>
            </a:r>
            <a:endParaRPr lang="en-US" sz="1400" dirty="0"/>
          </a:p>
        </p:txBody>
      </p:sp>
      <p:sp>
        <p:nvSpPr>
          <p:cNvPr id="46" name="Line 25"/>
          <p:cNvSpPr>
            <a:spLocks noChangeShapeType="1"/>
          </p:cNvSpPr>
          <p:nvPr/>
        </p:nvSpPr>
        <p:spPr bwMode="auto">
          <a:xfrm>
            <a:off x="3276600" y="1981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166475" y="1688068"/>
            <a:ext cx="9589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 smtClean="0"/>
              <a:t>171.64.0.0</a:t>
            </a:r>
            <a:endParaRPr lang="en-US" sz="1400" dirty="0"/>
          </a:p>
        </p:txBody>
      </p:sp>
      <p:sp>
        <p:nvSpPr>
          <p:cNvPr id="48" name="Line 25"/>
          <p:cNvSpPr>
            <a:spLocks noChangeShapeType="1"/>
          </p:cNvSpPr>
          <p:nvPr/>
        </p:nvSpPr>
        <p:spPr bwMode="auto">
          <a:xfrm>
            <a:off x="5562600" y="1600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48331" y="1295400"/>
            <a:ext cx="13244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400" dirty="0" smtClean="0"/>
              <a:t>171.67.255.255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>
            <a:normAutofit/>
          </a:bodyPr>
          <a:lstStyle/>
          <a:p>
            <a:r>
              <a:rPr lang="en-US" dirty="0" smtClean="0"/>
              <a:t>Suppose R1 gets A’s packet</a:t>
            </a:r>
          </a:p>
          <a:p>
            <a:pPr lvl="1"/>
            <a:r>
              <a:rPr lang="en-US" dirty="0" smtClean="0"/>
              <a:t>Does it go out the top or bottom interface?</a:t>
            </a:r>
          </a:p>
          <a:p>
            <a:r>
              <a:rPr lang="en-US" dirty="0" smtClean="0"/>
              <a:t>Resolve by inspecting a routing table</a:t>
            </a:r>
          </a:p>
        </p:txBody>
      </p:sp>
      <p:grpSp>
        <p:nvGrpSpPr>
          <p:cNvPr id="4" name="Group 40"/>
          <p:cNvGrpSpPr/>
          <p:nvPr/>
        </p:nvGrpSpPr>
        <p:grpSpPr>
          <a:xfrm>
            <a:off x="1555784" y="1454150"/>
            <a:ext cx="5262562" cy="1517650"/>
            <a:chOff x="1236663" y="4160838"/>
            <a:chExt cx="5262562" cy="1517650"/>
          </a:xfrm>
        </p:grpSpPr>
        <p:sp>
          <p:nvSpPr>
            <p:cNvPr id="42" name="AutoShape 4"/>
            <p:cNvSpPr>
              <a:spLocks noChangeArrowheads="1"/>
            </p:cNvSpPr>
            <p:nvPr/>
          </p:nvSpPr>
          <p:spPr bwMode="auto">
            <a:xfrm>
              <a:off x="3206750" y="4554538"/>
              <a:ext cx="1546225" cy="849312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1482725" y="4298950"/>
              <a:ext cx="381000" cy="381000"/>
              <a:chOff x="1296" y="1104"/>
              <a:chExt cx="240" cy="240"/>
            </a:xfrm>
          </p:grpSpPr>
          <p:sp>
            <p:nvSpPr>
              <p:cNvPr id="77" name="Oval 6"/>
              <p:cNvSpPr>
                <a:spLocks noChangeArrowheads="1"/>
              </p:cNvSpPr>
              <p:nvPr/>
            </p:nvSpPr>
            <p:spPr bwMode="auto">
              <a:xfrm>
                <a:off x="1296" y="1104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Text Box 7"/>
              <p:cNvSpPr txBox="1">
                <a:spLocks noChangeArrowheads="1"/>
              </p:cNvSpPr>
              <p:nvPr/>
            </p:nvSpPr>
            <p:spPr bwMode="auto">
              <a:xfrm>
                <a:off x="1314" y="1115"/>
                <a:ext cx="21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A</a:t>
                </a:r>
              </a:p>
            </p:txBody>
          </p:sp>
        </p:grpSp>
        <p:sp>
          <p:nvSpPr>
            <p:cNvPr id="44" name="Oval 8"/>
            <p:cNvSpPr>
              <a:spLocks noChangeArrowheads="1"/>
            </p:cNvSpPr>
            <p:nvPr/>
          </p:nvSpPr>
          <p:spPr bwMode="auto">
            <a:xfrm>
              <a:off x="2927350" y="4767263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Text Box 9"/>
            <p:cNvSpPr txBox="1">
              <a:spLocks noChangeArrowheads="1"/>
            </p:cNvSpPr>
            <p:nvPr/>
          </p:nvSpPr>
          <p:spPr bwMode="auto">
            <a:xfrm>
              <a:off x="2933700" y="4810125"/>
              <a:ext cx="3746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R1</a:t>
              </a:r>
            </a:p>
          </p:txBody>
        </p:sp>
        <p:sp>
          <p:nvSpPr>
            <p:cNvPr id="46" name="Oval 10"/>
            <p:cNvSpPr>
              <a:spLocks noChangeArrowheads="1"/>
            </p:cNvSpPr>
            <p:nvPr/>
          </p:nvSpPr>
          <p:spPr bwMode="auto">
            <a:xfrm>
              <a:off x="3790950" y="44196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11"/>
            <p:cNvSpPr txBox="1">
              <a:spLocks noChangeArrowheads="1"/>
            </p:cNvSpPr>
            <p:nvPr/>
          </p:nvSpPr>
          <p:spPr bwMode="auto">
            <a:xfrm>
              <a:off x="3790950" y="4462463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R2</a:t>
              </a:r>
            </a:p>
          </p:txBody>
        </p:sp>
        <p:sp>
          <p:nvSpPr>
            <p:cNvPr id="48" name="Oval 12"/>
            <p:cNvSpPr>
              <a:spLocks noChangeArrowheads="1"/>
            </p:cNvSpPr>
            <p:nvPr/>
          </p:nvSpPr>
          <p:spPr bwMode="auto">
            <a:xfrm>
              <a:off x="3790950" y="5164138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3790950" y="5207000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R4</a:t>
              </a:r>
            </a:p>
          </p:txBody>
        </p:sp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4654550" y="4783138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Text Box 15"/>
            <p:cNvSpPr txBox="1">
              <a:spLocks noChangeArrowheads="1"/>
            </p:cNvSpPr>
            <p:nvPr/>
          </p:nvSpPr>
          <p:spPr bwMode="auto">
            <a:xfrm>
              <a:off x="4654550" y="4826000"/>
              <a:ext cx="4032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R3</a:t>
              </a:r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6118225" y="4316413"/>
              <a:ext cx="381000" cy="381000"/>
              <a:chOff x="1296" y="1104"/>
              <a:chExt cx="240" cy="240"/>
            </a:xfrm>
          </p:grpSpPr>
          <p:sp>
            <p:nvSpPr>
              <p:cNvPr id="75" name="Oval 17"/>
              <p:cNvSpPr>
                <a:spLocks noChangeArrowheads="1"/>
              </p:cNvSpPr>
              <p:nvPr/>
            </p:nvSpPr>
            <p:spPr bwMode="auto">
              <a:xfrm>
                <a:off x="1296" y="1104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Text Box 18"/>
              <p:cNvSpPr txBox="1">
                <a:spLocks noChangeArrowheads="1"/>
              </p:cNvSpPr>
              <p:nvPr/>
            </p:nvSpPr>
            <p:spPr bwMode="auto">
              <a:xfrm>
                <a:off x="1314" y="1115"/>
                <a:ext cx="19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B</a:t>
                </a:r>
              </a:p>
            </p:txBody>
          </p:sp>
        </p:grpSp>
        <p:sp>
          <p:nvSpPr>
            <p:cNvPr id="53" name="Line 19"/>
            <p:cNvSpPr>
              <a:spLocks noChangeShapeType="1"/>
            </p:cNvSpPr>
            <p:nvPr/>
          </p:nvSpPr>
          <p:spPr bwMode="auto">
            <a:xfrm>
              <a:off x="1844675" y="4554538"/>
              <a:ext cx="1074738" cy="400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0"/>
            <p:cNvSpPr>
              <a:spLocks noChangeShapeType="1"/>
            </p:cNvSpPr>
            <p:nvPr/>
          </p:nvSpPr>
          <p:spPr bwMode="auto">
            <a:xfrm flipV="1">
              <a:off x="5043488" y="4554538"/>
              <a:ext cx="1074737" cy="400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1"/>
            <p:cNvSpPr>
              <a:spLocks noChangeShapeType="1"/>
            </p:cNvSpPr>
            <p:nvPr/>
          </p:nvSpPr>
          <p:spPr bwMode="auto">
            <a:xfrm>
              <a:off x="2063750" y="4554538"/>
              <a:ext cx="677863" cy="263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2"/>
            <p:cNvSpPr>
              <a:spLocks noChangeShapeType="1"/>
            </p:cNvSpPr>
            <p:nvPr/>
          </p:nvSpPr>
          <p:spPr bwMode="auto">
            <a:xfrm flipV="1">
              <a:off x="3375025" y="4645025"/>
              <a:ext cx="320675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4267200" y="4641850"/>
              <a:ext cx="331788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 flipV="1">
              <a:off x="5187950" y="4556125"/>
              <a:ext cx="73660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1949450" y="4678363"/>
              <a:ext cx="677863" cy="263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3384550" y="5170488"/>
              <a:ext cx="263525" cy="138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29"/>
            <p:cNvSpPr>
              <a:spLocks noChangeShapeType="1"/>
            </p:cNvSpPr>
            <p:nvPr/>
          </p:nvSpPr>
          <p:spPr bwMode="auto">
            <a:xfrm flipV="1">
              <a:off x="4270375" y="5168900"/>
              <a:ext cx="320675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0"/>
            <p:cNvSpPr>
              <a:spLocks noChangeShapeType="1"/>
            </p:cNvSpPr>
            <p:nvPr/>
          </p:nvSpPr>
          <p:spPr bwMode="auto">
            <a:xfrm flipV="1">
              <a:off x="5235575" y="4708525"/>
              <a:ext cx="73660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2667000" y="4191000"/>
              <a:ext cx="2514600" cy="1487488"/>
            </a:xfrm>
            <a:custGeom>
              <a:avLst/>
              <a:gdLst/>
              <a:ahLst/>
              <a:cxnLst>
                <a:cxn ang="0">
                  <a:pos x="342" y="787"/>
                </a:cxn>
                <a:cxn ang="0">
                  <a:pos x="396" y="889"/>
                </a:cxn>
                <a:cxn ang="0">
                  <a:pos x="486" y="895"/>
                </a:cxn>
                <a:cxn ang="0">
                  <a:pos x="648" y="937"/>
                </a:cxn>
                <a:cxn ang="0">
                  <a:pos x="1056" y="931"/>
                </a:cxn>
                <a:cxn ang="0">
                  <a:pos x="1128" y="901"/>
                </a:cxn>
                <a:cxn ang="0">
                  <a:pos x="1278" y="871"/>
                </a:cxn>
                <a:cxn ang="0">
                  <a:pos x="1494" y="757"/>
                </a:cxn>
                <a:cxn ang="0">
                  <a:pos x="1542" y="691"/>
                </a:cxn>
                <a:cxn ang="0">
                  <a:pos x="1584" y="547"/>
                </a:cxn>
                <a:cxn ang="0">
                  <a:pos x="1548" y="373"/>
                </a:cxn>
                <a:cxn ang="0">
                  <a:pos x="1548" y="235"/>
                </a:cxn>
                <a:cxn ang="0">
                  <a:pos x="1530" y="229"/>
                </a:cxn>
                <a:cxn ang="0">
                  <a:pos x="1482" y="205"/>
                </a:cxn>
                <a:cxn ang="0">
                  <a:pos x="1374" y="163"/>
                </a:cxn>
                <a:cxn ang="0">
                  <a:pos x="1296" y="97"/>
                </a:cxn>
                <a:cxn ang="0">
                  <a:pos x="1152" y="1"/>
                </a:cxn>
                <a:cxn ang="0">
                  <a:pos x="1074" y="25"/>
                </a:cxn>
                <a:cxn ang="0">
                  <a:pos x="876" y="1"/>
                </a:cxn>
                <a:cxn ang="0">
                  <a:pos x="702" y="7"/>
                </a:cxn>
                <a:cxn ang="0">
                  <a:pos x="666" y="31"/>
                </a:cxn>
                <a:cxn ang="0">
                  <a:pos x="522" y="49"/>
                </a:cxn>
                <a:cxn ang="0">
                  <a:pos x="348" y="61"/>
                </a:cxn>
                <a:cxn ang="0">
                  <a:pos x="306" y="67"/>
                </a:cxn>
                <a:cxn ang="0">
                  <a:pos x="264" y="127"/>
                </a:cxn>
                <a:cxn ang="0">
                  <a:pos x="228" y="145"/>
                </a:cxn>
                <a:cxn ang="0">
                  <a:pos x="162" y="163"/>
                </a:cxn>
                <a:cxn ang="0">
                  <a:pos x="114" y="187"/>
                </a:cxn>
                <a:cxn ang="0">
                  <a:pos x="90" y="481"/>
                </a:cxn>
                <a:cxn ang="0">
                  <a:pos x="78" y="553"/>
                </a:cxn>
                <a:cxn ang="0">
                  <a:pos x="12" y="601"/>
                </a:cxn>
                <a:cxn ang="0">
                  <a:pos x="0" y="649"/>
                </a:cxn>
                <a:cxn ang="0">
                  <a:pos x="210" y="763"/>
                </a:cxn>
                <a:cxn ang="0">
                  <a:pos x="288" y="799"/>
                </a:cxn>
                <a:cxn ang="0">
                  <a:pos x="324" y="811"/>
                </a:cxn>
                <a:cxn ang="0">
                  <a:pos x="342" y="787"/>
                </a:cxn>
              </a:cxnLst>
              <a:rect l="0" t="0" r="r" b="b"/>
              <a:pathLst>
                <a:path w="1584" h="937">
                  <a:moveTo>
                    <a:pt x="342" y="787"/>
                  </a:moveTo>
                  <a:cubicBezTo>
                    <a:pt x="349" y="815"/>
                    <a:pt x="357" y="885"/>
                    <a:pt x="396" y="889"/>
                  </a:cubicBezTo>
                  <a:cubicBezTo>
                    <a:pt x="426" y="892"/>
                    <a:pt x="456" y="893"/>
                    <a:pt x="486" y="895"/>
                  </a:cubicBezTo>
                  <a:cubicBezTo>
                    <a:pt x="529" y="924"/>
                    <a:pt x="598" y="931"/>
                    <a:pt x="648" y="937"/>
                  </a:cubicBezTo>
                  <a:cubicBezTo>
                    <a:pt x="784" y="935"/>
                    <a:pt x="920" y="935"/>
                    <a:pt x="1056" y="931"/>
                  </a:cubicBezTo>
                  <a:cubicBezTo>
                    <a:pt x="1082" y="930"/>
                    <a:pt x="1128" y="901"/>
                    <a:pt x="1128" y="901"/>
                  </a:cubicBezTo>
                  <a:cubicBezTo>
                    <a:pt x="1183" y="908"/>
                    <a:pt x="1241" y="920"/>
                    <a:pt x="1278" y="871"/>
                  </a:cubicBezTo>
                  <a:cubicBezTo>
                    <a:pt x="1306" y="786"/>
                    <a:pt x="1426" y="791"/>
                    <a:pt x="1494" y="757"/>
                  </a:cubicBezTo>
                  <a:cubicBezTo>
                    <a:pt x="1509" y="734"/>
                    <a:pt x="1527" y="714"/>
                    <a:pt x="1542" y="691"/>
                  </a:cubicBezTo>
                  <a:cubicBezTo>
                    <a:pt x="1554" y="642"/>
                    <a:pt x="1568" y="595"/>
                    <a:pt x="1584" y="547"/>
                  </a:cubicBezTo>
                  <a:cubicBezTo>
                    <a:pt x="1577" y="442"/>
                    <a:pt x="1574" y="450"/>
                    <a:pt x="1548" y="373"/>
                  </a:cubicBezTo>
                  <a:cubicBezTo>
                    <a:pt x="1551" y="327"/>
                    <a:pt x="1574" y="273"/>
                    <a:pt x="1548" y="235"/>
                  </a:cubicBezTo>
                  <a:cubicBezTo>
                    <a:pt x="1544" y="230"/>
                    <a:pt x="1536" y="232"/>
                    <a:pt x="1530" y="229"/>
                  </a:cubicBezTo>
                  <a:cubicBezTo>
                    <a:pt x="1514" y="222"/>
                    <a:pt x="1498" y="213"/>
                    <a:pt x="1482" y="205"/>
                  </a:cubicBezTo>
                  <a:cubicBezTo>
                    <a:pt x="1448" y="188"/>
                    <a:pt x="1408" y="180"/>
                    <a:pt x="1374" y="163"/>
                  </a:cubicBezTo>
                  <a:cubicBezTo>
                    <a:pt x="1342" y="147"/>
                    <a:pt x="1325" y="116"/>
                    <a:pt x="1296" y="97"/>
                  </a:cubicBezTo>
                  <a:cubicBezTo>
                    <a:pt x="1248" y="65"/>
                    <a:pt x="1205" y="27"/>
                    <a:pt x="1152" y="1"/>
                  </a:cubicBezTo>
                  <a:cubicBezTo>
                    <a:pt x="1120" y="6"/>
                    <a:pt x="1104" y="18"/>
                    <a:pt x="1074" y="25"/>
                  </a:cubicBezTo>
                  <a:cubicBezTo>
                    <a:pt x="1006" y="20"/>
                    <a:pt x="944" y="9"/>
                    <a:pt x="876" y="1"/>
                  </a:cubicBezTo>
                  <a:cubicBezTo>
                    <a:pt x="818" y="3"/>
                    <a:pt x="760" y="0"/>
                    <a:pt x="702" y="7"/>
                  </a:cubicBezTo>
                  <a:cubicBezTo>
                    <a:pt x="688" y="9"/>
                    <a:pt x="680" y="27"/>
                    <a:pt x="666" y="31"/>
                  </a:cubicBezTo>
                  <a:cubicBezTo>
                    <a:pt x="612" y="46"/>
                    <a:pt x="591" y="45"/>
                    <a:pt x="522" y="49"/>
                  </a:cubicBezTo>
                  <a:cubicBezTo>
                    <a:pt x="464" y="53"/>
                    <a:pt x="348" y="61"/>
                    <a:pt x="348" y="61"/>
                  </a:cubicBezTo>
                  <a:cubicBezTo>
                    <a:pt x="334" y="63"/>
                    <a:pt x="319" y="62"/>
                    <a:pt x="306" y="67"/>
                  </a:cubicBezTo>
                  <a:cubicBezTo>
                    <a:pt x="281" y="77"/>
                    <a:pt x="283" y="112"/>
                    <a:pt x="264" y="127"/>
                  </a:cubicBezTo>
                  <a:cubicBezTo>
                    <a:pt x="254" y="135"/>
                    <a:pt x="240" y="140"/>
                    <a:pt x="228" y="145"/>
                  </a:cubicBezTo>
                  <a:cubicBezTo>
                    <a:pt x="208" y="154"/>
                    <a:pt x="183" y="154"/>
                    <a:pt x="162" y="163"/>
                  </a:cubicBezTo>
                  <a:cubicBezTo>
                    <a:pt x="145" y="170"/>
                    <a:pt x="114" y="187"/>
                    <a:pt x="114" y="187"/>
                  </a:cubicBezTo>
                  <a:cubicBezTo>
                    <a:pt x="42" y="284"/>
                    <a:pt x="101" y="195"/>
                    <a:pt x="90" y="481"/>
                  </a:cubicBezTo>
                  <a:cubicBezTo>
                    <a:pt x="89" y="505"/>
                    <a:pt x="94" y="534"/>
                    <a:pt x="78" y="553"/>
                  </a:cubicBezTo>
                  <a:cubicBezTo>
                    <a:pt x="60" y="574"/>
                    <a:pt x="32" y="581"/>
                    <a:pt x="12" y="601"/>
                  </a:cubicBezTo>
                  <a:cubicBezTo>
                    <a:pt x="7" y="615"/>
                    <a:pt x="0" y="635"/>
                    <a:pt x="0" y="649"/>
                  </a:cubicBezTo>
                  <a:cubicBezTo>
                    <a:pt x="0" y="767"/>
                    <a:pt x="130" y="741"/>
                    <a:pt x="210" y="763"/>
                  </a:cubicBezTo>
                  <a:cubicBezTo>
                    <a:pt x="241" y="772"/>
                    <a:pt x="259" y="786"/>
                    <a:pt x="288" y="799"/>
                  </a:cubicBezTo>
                  <a:cubicBezTo>
                    <a:pt x="300" y="804"/>
                    <a:pt x="316" y="821"/>
                    <a:pt x="324" y="811"/>
                  </a:cubicBezTo>
                  <a:cubicBezTo>
                    <a:pt x="330" y="803"/>
                    <a:pt x="336" y="795"/>
                    <a:pt x="342" y="787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Text Box 32"/>
            <p:cNvSpPr txBox="1">
              <a:spLocks noChangeArrowheads="1"/>
            </p:cNvSpPr>
            <p:nvPr/>
          </p:nvSpPr>
          <p:spPr bwMode="auto">
            <a:xfrm>
              <a:off x="1236663" y="4783138"/>
              <a:ext cx="566737" cy="228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sz="1200"/>
                <a:t>D</a:t>
              </a:r>
            </a:p>
          </p:txBody>
        </p:sp>
        <p:sp>
          <p:nvSpPr>
            <p:cNvPr id="67" name="Text Box 33"/>
            <p:cNvSpPr txBox="1">
              <a:spLocks noChangeArrowheads="1"/>
            </p:cNvSpPr>
            <p:nvPr/>
          </p:nvSpPr>
          <p:spPr bwMode="auto">
            <a:xfrm>
              <a:off x="1808163" y="4783138"/>
              <a:ext cx="304800" cy="228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sz="1200"/>
                <a:t>H</a:t>
              </a:r>
            </a:p>
          </p:txBody>
        </p: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5181606" y="4160838"/>
              <a:ext cx="876301" cy="228600"/>
              <a:chOff x="3276" y="2671"/>
              <a:chExt cx="552" cy="144"/>
            </a:xfrm>
          </p:grpSpPr>
          <p:sp>
            <p:nvSpPr>
              <p:cNvPr id="73" name="Text Box 35"/>
              <p:cNvSpPr txBox="1">
                <a:spLocks noChangeArrowheads="1"/>
              </p:cNvSpPr>
              <p:nvPr/>
            </p:nvSpPr>
            <p:spPr bwMode="auto">
              <a:xfrm>
                <a:off x="3276" y="2671"/>
                <a:ext cx="357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/>
                <a:r>
                  <a:rPr lang="en-US" sz="1200"/>
                  <a:t>D</a:t>
                </a:r>
              </a:p>
            </p:txBody>
          </p:sp>
          <p:sp>
            <p:nvSpPr>
              <p:cNvPr id="74" name="Text Box 36"/>
              <p:cNvSpPr txBox="1">
                <a:spLocks noChangeArrowheads="1"/>
              </p:cNvSpPr>
              <p:nvPr/>
            </p:nvSpPr>
            <p:spPr bwMode="auto">
              <a:xfrm>
                <a:off x="3636" y="2671"/>
                <a:ext cx="192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 algn="ctr"/>
                <a:r>
                  <a:rPr lang="en-US" sz="1200"/>
                  <a:t>H</a:t>
                </a:r>
              </a:p>
            </p:txBody>
          </p:sp>
        </p:grpSp>
      </p:grpSp>
      <p:sp>
        <p:nvSpPr>
          <p:cNvPr id="81" name="TextBox 80"/>
          <p:cNvSpPr txBox="1"/>
          <p:nvPr/>
        </p:nvSpPr>
        <p:spPr>
          <a:xfrm>
            <a:off x="1631984" y="2362200"/>
            <a:ext cx="82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6889784" y="1600200"/>
            <a:ext cx="126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Destination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Tables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4096511" y="1498600"/>
          <a:ext cx="481888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044"/>
                <a:gridCol w="1619568"/>
                <a:gridCol w="1103630"/>
                <a:gridCol w="9816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IP Address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Netmask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Gateway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Interface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5.10.1.1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12.1.0.1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255.255.255.0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12.1.1.200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255.255.255.255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12.1.1.200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3505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Matches if: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IP</a:t>
            </a:r>
            <a:r>
              <a:rPr lang="en-US" baseline="-25000" dirty="0" err="1" smtClean="0"/>
              <a:t>dst</a:t>
            </a:r>
            <a:r>
              <a:rPr lang="en-US" dirty="0" smtClean="0"/>
              <a:t> &amp; </a:t>
            </a:r>
            <a:r>
              <a:rPr lang="en-US" dirty="0" err="1" smtClean="0"/>
              <a:t>netmask</a:t>
            </a:r>
            <a:r>
              <a:rPr lang="en-US" dirty="0" smtClean="0"/>
              <a:t>) == (</a:t>
            </a:r>
            <a:r>
              <a:rPr lang="en-US" dirty="0" err="1" smtClean="0"/>
              <a:t>IP</a:t>
            </a:r>
            <a:r>
              <a:rPr lang="en-US" baseline="-25000" dirty="0" err="1" smtClean="0"/>
              <a:t>table</a:t>
            </a:r>
            <a:r>
              <a:rPr lang="en-US" dirty="0" smtClean="0"/>
              <a:t> &amp; </a:t>
            </a:r>
            <a:r>
              <a:rPr lang="en-US" dirty="0" err="1" smtClean="0"/>
              <a:t>netmask</a:t>
            </a:r>
            <a:r>
              <a:rPr lang="en-US" dirty="0" smtClean="0"/>
              <a:t>)</a:t>
            </a:r>
          </a:p>
          <a:p>
            <a:r>
              <a:rPr lang="en-US" dirty="0" smtClean="0"/>
              <a:t>Can have multiple matches</a:t>
            </a:r>
          </a:p>
          <a:p>
            <a:pPr lvl="1"/>
            <a:r>
              <a:rPr lang="en-US" dirty="0" smtClean="0"/>
              <a:t>12.1.1.200 matches every entry!</a:t>
            </a:r>
          </a:p>
          <a:p>
            <a:pPr lvl="1"/>
            <a:r>
              <a:rPr lang="en-US" dirty="0" smtClean="0"/>
              <a:t>0.0.0.0 entry matches everything (default route)</a:t>
            </a:r>
          </a:p>
          <a:p>
            <a:r>
              <a:rPr lang="en-US" dirty="0" smtClean="0"/>
              <a:t>Each interface has its own IP address</a:t>
            </a:r>
          </a:p>
          <a:p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4342032" y="3538251"/>
            <a:ext cx="4268568" cy="3148434"/>
            <a:chOff x="4114800" y="3429000"/>
            <a:chExt cx="4268568" cy="3148434"/>
          </a:xfrm>
        </p:grpSpPr>
        <p:sp>
          <p:nvSpPr>
            <p:cNvPr id="7" name="Oval 6"/>
            <p:cNvSpPr/>
            <p:nvPr/>
          </p:nvSpPr>
          <p:spPr>
            <a:xfrm>
              <a:off x="5943600" y="4648200"/>
              <a:ext cx="685800" cy="6858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33502" y="3505200"/>
              <a:ext cx="6858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620000" y="4648200"/>
              <a:ext cx="6858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267200" y="4648200"/>
              <a:ext cx="6858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943600" y="5791200"/>
              <a:ext cx="6858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7" idx="4"/>
              <a:endCxn id="16" idx="0"/>
            </p:cNvCxnSpPr>
            <p:nvPr/>
          </p:nvCxnSpPr>
          <p:spPr>
            <a:xfrm rot="5400000">
              <a:off x="6057900" y="5562600"/>
              <a:ext cx="457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" idx="6"/>
              <a:endCxn id="11" idx="2"/>
            </p:cNvCxnSpPr>
            <p:nvPr/>
          </p:nvCxnSpPr>
          <p:spPr>
            <a:xfrm>
              <a:off x="6629400" y="4991100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0" idx="4"/>
              <a:endCxn id="7" idx="0"/>
            </p:cNvCxnSpPr>
            <p:nvPr/>
          </p:nvCxnSpPr>
          <p:spPr>
            <a:xfrm rot="16200000" flipH="1">
              <a:off x="6052851" y="4414551"/>
              <a:ext cx="457200" cy="100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" idx="2"/>
              <a:endCxn id="12" idx="6"/>
            </p:cNvCxnSpPr>
            <p:nvPr/>
          </p:nvCxnSpPr>
          <p:spPr>
            <a:xfrm rot="10800000">
              <a:off x="4953000" y="4991100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6247481" y="4387468"/>
              <a:ext cx="520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eth0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86400" y="4721423"/>
              <a:ext cx="520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eth1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45366" y="5286955"/>
              <a:ext cx="520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eth2</a:t>
              </a:r>
              <a:endParaRPr lang="en-US" sz="1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577282" y="4930966"/>
              <a:ext cx="520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eth3</a:t>
              </a:r>
              <a:endParaRPr lang="en-US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81800" y="4111823"/>
              <a:ext cx="7761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5.10.1.1</a:t>
              </a:r>
              <a:endParaRPr lang="en-US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24451" y="5494440"/>
              <a:ext cx="9589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12.1.1.200</a:t>
              </a:r>
              <a:endParaRPr lang="en-US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40217" y="5562600"/>
              <a:ext cx="7761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dirty="0" smtClean="0"/>
                <a:t>12.1.1.1</a:t>
              </a:r>
              <a:endParaRPr lang="en-US" sz="14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365434" y="4235068"/>
              <a:ext cx="7761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dirty="0" smtClean="0"/>
                <a:t>12.1.0.1</a:t>
              </a:r>
              <a:endParaRPr lang="en-US" sz="1400" dirty="0"/>
            </a:p>
          </p:txBody>
        </p:sp>
        <p:cxnSp>
          <p:nvCxnSpPr>
            <p:cNvPr id="38" name="Straight Arrow Connector 37"/>
            <p:cNvCxnSpPr>
              <a:stCxn id="31" idx="1"/>
            </p:cNvCxnSpPr>
            <p:nvPr/>
          </p:nvCxnSpPr>
          <p:spPr>
            <a:xfrm rot="10800000" flipV="1">
              <a:off x="6324600" y="4265712"/>
              <a:ext cx="457200" cy="14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5791200" y="57150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7324027" y="5320124"/>
              <a:ext cx="4191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16200000" flipH="1">
              <a:off x="4820444" y="4704556"/>
              <a:ext cx="4191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10" idx="7"/>
            </p:cNvCxnSpPr>
            <p:nvPr/>
          </p:nvCxnSpPr>
          <p:spPr>
            <a:xfrm rot="5400000" flipH="1" flipV="1">
              <a:off x="6523918" y="3423952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6200000" flipH="1">
              <a:off x="6523917" y="6395752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V="1">
              <a:off x="5872449" y="3423951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5872448" y="6395751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 flipH="1" flipV="1">
              <a:off x="4119849" y="5176551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V="1">
              <a:off x="4119849" y="4618918"/>
              <a:ext cx="176633" cy="186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Longest Prefix Match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4096511" y="1498600"/>
          <a:ext cx="481888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044"/>
                <a:gridCol w="1619568"/>
                <a:gridCol w="1103630"/>
                <a:gridCol w="9816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IP Address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Netmask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Gateway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Interface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5.10.1.1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255.255.0.0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12.1.0.1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255.255.255.0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12.1.1.200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255.255.255.255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12.1.1.200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eth3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3505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If we have multiple matches, choose entry with longest prefix (largest </a:t>
            </a:r>
            <a:r>
              <a:rPr lang="en-US" dirty="0" err="1" smtClean="0"/>
              <a:t>netmask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What is the LPM for:</a:t>
            </a:r>
          </a:p>
          <a:p>
            <a:pPr lvl="1"/>
            <a:r>
              <a:rPr lang="en-US" dirty="0" smtClean="0"/>
              <a:t>12.1.1.200</a:t>
            </a:r>
          </a:p>
          <a:p>
            <a:pPr lvl="1"/>
            <a:r>
              <a:rPr lang="en-US" dirty="0" smtClean="0"/>
              <a:t>12.1.0.20</a:t>
            </a:r>
          </a:p>
          <a:p>
            <a:pPr lvl="1"/>
            <a:r>
              <a:rPr lang="en-US" dirty="0" smtClean="0"/>
              <a:t>128.12.92.53</a:t>
            </a:r>
          </a:p>
          <a:p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4076700" y="5941417"/>
            <a:ext cx="4806673" cy="413960"/>
            <a:chOff x="4076700" y="5182394"/>
            <a:chExt cx="4806673" cy="413960"/>
          </a:xfrm>
        </p:grpSpPr>
        <p:sp>
          <p:nvSpPr>
            <p:cNvPr id="39" name="TextBox 38"/>
            <p:cNvSpPr txBox="1"/>
            <p:nvPr/>
          </p:nvSpPr>
          <p:spPr>
            <a:xfrm>
              <a:off x="4076700" y="5257800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0.0.0.0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294476" y="5254823"/>
              <a:ext cx="15888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/>
                <a:t>255.255.255.255</a:t>
              </a:r>
              <a:endParaRPr lang="en-US" sz="1600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4114800" y="5257800"/>
              <a:ext cx="4724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8763000" y="5257800"/>
              <a:ext cx="152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4038600" y="5257800"/>
              <a:ext cx="152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/>
          <p:cNvCxnSpPr/>
          <p:nvPr/>
        </p:nvCxnSpPr>
        <p:spPr>
          <a:xfrm>
            <a:off x="4114800" y="5791200"/>
            <a:ext cx="472440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105400" y="5257800"/>
            <a:ext cx="266700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400800" y="4724400"/>
            <a:ext cx="137160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467600" y="4191000"/>
            <a:ext cx="30480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858000" y="548640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0.0.0.0/0</a:t>
            </a:r>
            <a:endParaRPr lang="en-US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6649614" y="495300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12.1.0.0/16</a:t>
            </a:r>
            <a:endParaRPr lang="en-US" sz="1600" dirty="0"/>
          </a:p>
        </p:txBody>
      </p:sp>
      <p:sp>
        <p:nvSpPr>
          <p:cNvPr id="76" name="TextBox 75"/>
          <p:cNvSpPr txBox="1"/>
          <p:nvPr/>
        </p:nvSpPr>
        <p:spPr>
          <a:xfrm>
            <a:off x="6651439" y="441960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12.1.1.0/24</a:t>
            </a:r>
            <a:endParaRPr lang="en-US" sz="1600" dirty="0"/>
          </a:p>
        </p:txBody>
      </p:sp>
      <p:sp>
        <p:nvSpPr>
          <p:cNvPr id="77" name="TextBox 76"/>
          <p:cNvSpPr txBox="1"/>
          <p:nvPr/>
        </p:nvSpPr>
        <p:spPr>
          <a:xfrm>
            <a:off x="6443049" y="3886200"/>
            <a:ext cx="1354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12.1.1.200/32</a:t>
            </a:r>
            <a:endParaRPr lang="en-US" sz="1600" dirty="0"/>
          </a:p>
        </p:txBody>
      </p:sp>
      <p:grpSp>
        <p:nvGrpSpPr>
          <p:cNvPr id="108" name="Group 107"/>
          <p:cNvGrpSpPr/>
          <p:nvPr/>
        </p:nvGrpSpPr>
        <p:grpSpPr>
          <a:xfrm>
            <a:off x="2667000" y="3810000"/>
            <a:ext cx="5106194" cy="762000"/>
            <a:chOff x="2667000" y="3810000"/>
            <a:chExt cx="5106194" cy="762000"/>
          </a:xfrm>
        </p:grpSpPr>
        <p:cxnSp>
          <p:nvCxnSpPr>
            <p:cNvPr id="82" name="Straight Arrow Connector 81"/>
            <p:cNvCxnSpPr/>
            <p:nvPr/>
          </p:nvCxnSpPr>
          <p:spPr>
            <a:xfrm rot="5400000">
              <a:off x="7581900" y="4000500"/>
              <a:ext cx="381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Elbow Connector 83"/>
            <p:cNvCxnSpPr/>
            <p:nvPr/>
          </p:nvCxnSpPr>
          <p:spPr>
            <a:xfrm rot="10800000" flipV="1">
              <a:off x="2667000" y="3810000"/>
              <a:ext cx="5105400" cy="762000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2514600" y="5029200"/>
            <a:ext cx="2972594" cy="229394"/>
            <a:chOff x="2514600" y="5029200"/>
            <a:chExt cx="2972594" cy="229394"/>
          </a:xfrm>
        </p:grpSpPr>
        <p:cxnSp>
          <p:nvCxnSpPr>
            <p:cNvPr id="87" name="Straight Arrow Connector 86"/>
            <p:cNvCxnSpPr/>
            <p:nvPr/>
          </p:nvCxnSpPr>
          <p:spPr>
            <a:xfrm rot="5400000">
              <a:off x="5372100" y="5143500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514600" y="5029200"/>
              <a:ext cx="2971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2971006" y="5485606"/>
            <a:ext cx="2973388" cy="306388"/>
            <a:chOff x="2971006" y="5485606"/>
            <a:chExt cx="2973388" cy="306388"/>
          </a:xfrm>
        </p:grpSpPr>
        <p:cxnSp>
          <p:nvCxnSpPr>
            <p:cNvPr id="33" name="Straight Arrow Connector 32"/>
            <p:cNvCxnSpPr/>
            <p:nvPr/>
          </p:nvCxnSpPr>
          <p:spPr>
            <a:xfrm rot="5400000">
              <a:off x="5791200" y="56388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0800000">
              <a:off x="2971006" y="5485606"/>
              <a:ext cx="2971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Distance vector contains cost to </a:t>
            </a:r>
            <a:r>
              <a:rPr lang="en-US" i="1" dirty="0" smtClean="0"/>
              <a:t>every </a:t>
            </a:r>
            <a:r>
              <a:rPr lang="en-US" dirty="0" smtClean="0"/>
              <a:t>destination node in the network</a:t>
            </a:r>
          </a:p>
          <a:p>
            <a:r>
              <a:rPr lang="en-US" dirty="0" smtClean="0"/>
              <a:t>For routing, also need next hop to every destination node</a:t>
            </a:r>
          </a:p>
          <a:p>
            <a:r>
              <a:rPr lang="en-US" dirty="0" smtClean="0"/>
              <a:t>Add a cost column to the routing table</a:t>
            </a:r>
          </a:p>
          <a:p>
            <a:pPr lvl="1"/>
            <a:r>
              <a:rPr lang="en-US" dirty="0" smtClean="0"/>
              <a:t>Now routing table is DV: maps </a:t>
            </a:r>
            <a:r>
              <a:rPr lang="en-US" dirty="0" err="1" smtClean="0"/>
              <a:t>Dest</a:t>
            </a:r>
            <a:r>
              <a:rPr lang="en-US" dirty="0" smtClean="0"/>
              <a:t> IP → (Cost, Next Hop)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Distributed DV Algorithm (Bellman-Ford)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Initially: only know cost to ourselves and neighbors; everyone else has cost of</a:t>
            </a:r>
            <a:r>
              <a:rPr lang="en-US" dirty="0" smtClean="0"/>
              <a:t> infinity</a:t>
            </a:r>
          </a:p>
          <a:p>
            <a:r>
              <a:rPr lang="en-US" dirty="0" smtClean="0"/>
              <a:t>Every time we get a distance vector from a neighbor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Store neighbor’s distance vector</a:t>
            </a:r>
          </a:p>
          <a:p>
            <a:pPr lvl="1"/>
            <a:r>
              <a:rPr lang="en-US" dirty="0" smtClean="0"/>
              <a:t>For </a:t>
            </a:r>
            <a:r>
              <a:rPr lang="en-US" dirty="0" smtClean="0"/>
              <a:t>each destination node t in DV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Cost </a:t>
            </a:r>
            <a:r>
              <a:rPr lang="en-US" dirty="0" smtClean="0"/>
              <a:t>to get to t through</a:t>
            </a:r>
            <a:r>
              <a:rPr lang="en-US" dirty="0" smtClean="0"/>
              <a:t> a neighbor: </a:t>
            </a:r>
            <a:r>
              <a:rPr lang="en-US" dirty="0" smtClean="0"/>
              <a:t>cost to go to neighbor</a:t>
            </a:r>
            <a:r>
              <a:rPr lang="en-US" dirty="0" smtClean="0"/>
              <a:t> (</a:t>
            </a:r>
            <a:r>
              <a:rPr lang="en-US" dirty="0" smtClean="0"/>
              <a:t>in our DV) + cost to go from neighbor to t (in neighbor’s DV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Calculate cost to get to </a:t>
            </a:r>
            <a:r>
              <a:rPr lang="en-US" dirty="0" err="1" smtClean="0"/>
              <a:t>t</a:t>
            </a:r>
            <a:r>
              <a:rPr lang="en-US" dirty="0" smtClean="0"/>
              <a:t> through every neighbor as next hop. The cost to get to </a:t>
            </a:r>
            <a:r>
              <a:rPr lang="en-US" dirty="0" err="1" smtClean="0"/>
              <a:t>t</a:t>
            </a:r>
            <a:r>
              <a:rPr lang="en-US" dirty="0" smtClean="0"/>
              <a:t> is then the minimum of all these costs</a:t>
            </a:r>
            <a:endParaRPr lang="en-US" dirty="0" smtClean="0"/>
          </a:p>
          <a:p>
            <a:r>
              <a:rPr lang="en-US" dirty="0" smtClean="0"/>
              <a:t>Periodically </a:t>
            </a:r>
            <a:r>
              <a:rPr lang="en-US" dirty="0" smtClean="0"/>
              <a:t>push our DV to neighbors</a:t>
            </a:r>
          </a:p>
          <a:p>
            <a:pPr lvl="1"/>
            <a:r>
              <a:rPr lang="en-US" dirty="0" smtClean="0"/>
              <a:t>Local routing algorithm: don’t know topology of entire network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itle 3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Example</a:t>
            </a:r>
            <a:endParaRPr lang="en-US" dirty="0"/>
          </a:p>
        </p:txBody>
      </p:sp>
      <p:graphicFrame>
        <p:nvGraphicFramePr>
          <p:cNvPr id="383" name="Table 382"/>
          <p:cNvGraphicFramePr>
            <a:graphicFrameLocks noGrp="1"/>
          </p:cNvGraphicFramePr>
          <p:nvPr/>
        </p:nvGraphicFramePr>
        <p:xfrm>
          <a:off x="256210" y="288126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∞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-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17" name="Group 416"/>
          <p:cNvGrpSpPr/>
          <p:nvPr/>
        </p:nvGrpSpPr>
        <p:grpSpPr>
          <a:xfrm>
            <a:off x="3646325" y="1371600"/>
            <a:ext cx="1735731" cy="1329154"/>
            <a:chOff x="1740033" y="5181600"/>
            <a:chExt cx="1934750" cy="1481554"/>
          </a:xfrm>
        </p:grpSpPr>
        <p:sp>
          <p:nvSpPr>
            <p:cNvPr id="365" name="Oval 364"/>
            <p:cNvSpPr/>
            <p:nvPr/>
          </p:nvSpPr>
          <p:spPr>
            <a:xfrm>
              <a:off x="3124200" y="5181600"/>
              <a:ext cx="5334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x</a:t>
              </a:r>
              <a:endParaRPr lang="en-US" sz="1600" dirty="0"/>
            </a:p>
          </p:txBody>
        </p:sp>
        <p:sp>
          <p:nvSpPr>
            <p:cNvPr id="366" name="Oval 365"/>
            <p:cNvSpPr/>
            <p:nvPr/>
          </p:nvSpPr>
          <p:spPr>
            <a:xfrm>
              <a:off x="1752600" y="6096000"/>
              <a:ext cx="5334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y</a:t>
              </a:r>
              <a:endParaRPr lang="en-US" sz="1600" dirty="0"/>
            </a:p>
          </p:txBody>
        </p:sp>
        <p:sp>
          <p:nvSpPr>
            <p:cNvPr id="367" name="Oval 366"/>
            <p:cNvSpPr/>
            <p:nvPr/>
          </p:nvSpPr>
          <p:spPr>
            <a:xfrm>
              <a:off x="3124200" y="6096000"/>
              <a:ext cx="5334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z</a:t>
              </a:r>
              <a:endParaRPr lang="en-US" sz="1600" dirty="0"/>
            </a:p>
          </p:txBody>
        </p:sp>
        <p:cxnSp>
          <p:nvCxnSpPr>
            <p:cNvPr id="369" name="Straight Connector 368"/>
            <p:cNvCxnSpPr>
              <a:stCxn id="366" idx="6"/>
              <a:endCxn id="367" idx="2"/>
            </p:cNvCxnSpPr>
            <p:nvPr/>
          </p:nvCxnSpPr>
          <p:spPr>
            <a:xfrm>
              <a:off x="2286000" y="6362700"/>
              <a:ext cx="838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TextBox 373"/>
            <p:cNvSpPr txBox="1"/>
            <p:nvPr/>
          </p:nvSpPr>
          <p:spPr>
            <a:xfrm>
              <a:off x="1740033" y="571500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2</a:t>
              </a:r>
              <a:endParaRPr lang="en-US" sz="1600" dirty="0"/>
            </a:p>
          </p:txBody>
        </p:sp>
        <p:sp>
          <p:nvSpPr>
            <p:cNvPr id="375" name="TextBox 374"/>
            <p:cNvSpPr txBox="1"/>
            <p:nvPr/>
          </p:nvSpPr>
          <p:spPr>
            <a:xfrm>
              <a:off x="2590800" y="556260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76" name="TextBox 375"/>
            <p:cNvSpPr txBox="1"/>
            <p:nvPr/>
          </p:nvSpPr>
          <p:spPr>
            <a:xfrm>
              <a:off x="2590799" y="632460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407" name="Oval 406"/>
            <p:cNvSpPr/>
            <p:nvPr/>
          </p:nvSpPr>
          <p:spPr>
            <a:xfrm>
              <a:off x="1752600" y="5181600"/>
              <a:ext cx="5334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w</a:t>
              </a:r>
              <a:endParaRPr lang="en-US" sz="1600" dirty="0"/>
            </a:p>
          </p:txBody>
        </p:sp>
        <p:cxnSp>
          <p:nvCxnSpPr>
            <p:cNvPr id="411" name="Straight Connector 410"/>
            <p:cNvCxnSpPr>
              <a:stCxn id="407" idx="4"/>
              <a:endCxn id="366" idx="0"/>
            </p:cNvCxnSpPr>
            <p:nvPr/>
          </p:nvCxnSpPr>
          <p:spPr>
            <a:xfrm rot="5400000">
              <a:off x="1828800" y="5905500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407" idx="5"/>
              <a:endCxn id="367" idx="1"/>
            </p:cNvCxnSpPr>
            <p:nvPr/>
          </p:nvCxnSpPr>
          <p:spPr>
            <a:xfrm rot="16200000" flipH="1">
              <a:off x="2436485" y="5408285"/>
              <a:ext cx="537230" cy="9944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365" idx="4"/>
              <a:endCxn id="367" idx="0"/>
            </p:cNvCxnSpPr>
            <p:nvPr/>
          </p:nvCxnSpPr>
          <p:spPr>
            <a:xfrm rot="5400000">
              <a:off x="3200400" y="5905500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6" name="TextBox 415"/>
            <p:cNvSpPr txBox="1"/>
            <p:nvPr/>
          </p:nvSpPr>
          <p:spPr>
            <a:xfrm>
              <a:off x="3352800" y="5715000"/>
              <a:ext cx="321983" cy="377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graphicFrame>
        <p:nvGraphicFramePr>
          <p:cNvPr id="418" name="Table 417"/>
          <p:cNvGraphicFramePr>
            <a:graphicFrameLocks noGrp="1"/>
          </p:cNvGraphicFramePr>
          <p:nvPr/>
        </p:nvGraphicFramePr>
        <p:xfrm>
          <a:off x="256210" y="38515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∞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-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∞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-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19" name="Table 418"/>
          <p:cNvGraphicFramePr>
            <a:graphicFrameLocks noGrp="1"/>
          </p:cNvGraphicFramePr>
          <p:nvPr/>
        </p:nvGraphicFramePr>
        <p:xfrm>
          <a:off x="256210" y="48421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∞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-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0" name="Table 419"/>
          <p:cNvGraphicFramePr>
            <a:graphicFrameLocks noGrp="1"/>
          </p:cNvGraphicFramePr>
          <p:nvPr/>
        </p:nvGraphicFramePr>
        <p:xfrm>
          <a:off x="256210" y="58327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1" name="Table 420"/>
          <p:cNvGraphicFramePr>
            <a:graphicFrameLocks noGrp="1"/>
          </p:cNvGraphicFramePr>
          <p:nvPr/>
        </p:nvGraphicFramePr>
        <p:xfrm>
          <a:off x="3304210" y="288126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2" name="Table 421"/>
          <p:cNvGraphicFramePr>
            <a:graphicFrameLocks noGrp="1"/>
          </p:cNvGraphicFramePr>
          <p:nvPr/>
        </p:nvGraphicFramePr>
        <p:xfrm>
          <a:off x="3304210" y="38515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Z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3" name="Table 422"/>
          <p:cNvGraphicFramePr>
            <a:graphicFrameLocks noGrp="1"/>
          </p:cNvGraphicFramePr>
          <p:nvPr/>
        </p:nvGraphicFramePr>
        <p:xfrm>
          <a:off x="3304210" y="48421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4" name="Table 423"/>
          <p:cNvGraphicFramePr>
            <a:graphicFrameLocks noGrp="1"/>
          </p:cNvGraphicFramePr>
          <p:nvPr/>
        </p:nvGraphicFramePr>
        <p:xfrm>
          <a:off x="3304210" y="58327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29" name="Right Arrow 428"/>
          <p:cNvSpPr/>
          <p:nvPr/>
        </p:nvSpPr>
        <p:spPr>
          <a:xfrm>
            <a:off x="2847010" y="4633860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graphicFrame>
        <p:nvGraphicFramePr>
          <p:cNvPr id="431" name="Table 430"/>
          <p:cNvGraphicFramePr>
            <a:graphicFrameLocks noGrp="1"/>
          </p:cNvGraphicFramePr>
          <p:nvPr/>
        </p:nvGraphicFramePr>
        <p:xfrm>
          <a:off x="6352210" y="288126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32" name="Table 431"/>
          <p:cNvGraphicFramePr>
            <a:graphicFrameLocks noGrp="1"/>
          </p:cNvGraphicFramePr>
          <p:nvPr/>
        </p:nvGraphicFramePr>
        <p:xfrm>
          <a:off x="6352210" y="38515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Z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33" name="Table 432"/>
          <p:cNvGraphicFramePr>
            <a:graphicFrameLocks noGrp="1"/>
          </p:cNvGraphicFramePr>
          <p:nvPr/>
        </p:nvGraphicFramePr>
        <p:xfrm>
          <a:off x="6352210" y="48421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34" name="Table 433"/>
          <p:cNvGraphicFramePr>
            <a:graphicFrameLocks noGrp="1"/>
          </p:cNvGraphicFramePr>
          <p:nvPr/>
        </p:nvGraphicFramePr>
        <p:xfrm>
          <a:off x="6352210" y="5832740"/>
          <a:ext cx="2514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  <a:gridCol w="31432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W</a:t>
                      </a:r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Z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0" name="Right Arrow 29"/>
          <p:cNvSpPr/>
          <p:nvPr/>
        </p:nvSpPr>
        <p:spPr>
          <a:xfrm>
            <a:off x="5895010" y="4633860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Problems with Distance Vector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001000" cy="39925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Increase in link cost is propagated slowly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Can “count to infinity”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What happens if we delete (B, C)?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 now tries to get to C through A, and increase its cost to C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 will see that B’s cost of getting to C increased, and will increase its cost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Shortest path to C from B and A will keep increasing to infinity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Partial solutions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Set infinity: set infinity to some finite value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Split horizon: don’t advertise cost to next hop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Poison reverse: advertise infinite cost to next hop</a:t>
            </a:r>
          </a:p>
        </p:txBody>
      </p:sp>
      <p:sp>
        <p:nvSpPr>
          <p:cNvPr id="6" name="Oval 5"/>
          <p:cNvSpPr/>
          <p:nvPr/>
        </p:nvSpPr>
        <p:spPr>
          <a:xfrm>
            <a:off x="2667000" y="1447800"/>
            <a:ext cx="377825" cy="37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4988" y="1447800"/>
            <a:ext cx="377825" cy="37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/>
              <a:t>B</a:t>
            </a:r>
          </a:p>
        </p:txBody>
      </p:sp>
      <p:cxnSp>
        <p:nvCxnSpPr>
          <p:cNvPr id="8" name="Straight Connector 7"/>
          <p:cNvCxnSpPr>
            <a:stCxn id="6" idx="6"/>
            <a:endCxn id="7" idx="2"/>
          </p:cNvCxnSpPr>
          <p:nvPr/>
        </p:nvCxnSpPr>
        <p:spPr>
          <a:xfrm>
            <a:off x="3044825" y="1636713"/>
            <a:ext cx="13001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022975" y="1447800"/>
            <a:ext cx="377825" cy="37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/>
              <a:t>C</a:t>
            </a:r>
          </a:p>
        </p:txBody>
      </p:sp>
      <p:cxnSp>
        <p:nvCxnSpPr>
          <p:cNvPr id="10" name="Straight Connector 9"/>
          <p:cNvCxnSpPr>
            <a:stCxn id="7" idx="6"/>
            <a:endCxn id="9" idx="2"/>
          </p:cNvCxnSpPr>
          <p:nvPr/>
        </p:nvCxnSpPr>
        <p:spPr>
          <a:xfrm>
            <a:off x="4722813" y="1636713"/>
            <a:ext cx="13001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56"/>
          <p:cNvSpPr txBox="1">
            <a:spLocks noChangeArrowheads="1"/>
          </p:cNvSpPr>
          <p:nvPr/>
        </p:nvSpPr>
        <p:spPr bwMode="auto">
          <a:xfrm>
            <a:off x="3581400" y="1600200"/>
            <a:ext cx="1952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2</a:t>
            </a:r>
          </a:p>
        </p:txBody>
      </p:sp>
      <p:sp>
        <p:nvSpPr>
          <p:cNvPr id="10250" name="TextBox 57"/>
          <p:cNvSpPr txBox="1">
            <a:spLocks noChangeArrowheads="1"/>
          </p:cNvSpPr>
          <p:nvPr/>
        </p:nvSpPr>
        <p:spPr bwMode="auto">
          <a:xfrm>
            <a:off x="5257800" y="1600200"/>
            <a:ext cx="1952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Dijkstra’s</a:t>
            </a:r>
            <a:r>
              <a:rPr lang="en-US" dirty="0" smtClean="0"/>
              <a:t> Algorithm</a:t>
            </a:r>
          </a:p>
        </p:txBody>
      </p:sp>
      <p:sp>
        <p:nvSpPr>
          <p:cNvPr id="11267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Given a graph G and a starting vertex s, find shortest path from s to any other vertex in G</a:t>
            </a:r>
          </a:p>
          <a:p>
            <a:pPr eaLnBrk="1" hangingPunct="1"/>
            <a:r>
              <a:rPr lang="en-US" dirty="0" smtClean="0"/>
              <a:t>Use greedy algorithm:</a:t>
            </a:r>
          </a:p>
          <a:p>
            <a:pPr lvl="1" eaLnBrk="1" hangingPunct="1"/>
            <a:r>
              <a:rPr lang="en-US" dirty="0" smtClean="0"/>
              <a:t>Maintain a set S of nodes for which we know the shortest path</a:t>
            </a:r>
          </a:p>
          <a:p>
            <a:pPr lvl="1" eaLnBrk="1" hangingPunct="1"/>
            <a:r>
              <a:rPr lang="en-US" dirty="0" smtClean="0"/>
              <a:t>On each iteration, grow S by one vertex, choosing shortest path through S to any other node not in S</a:t>
            </a:r>
          </a:p>
          <a:p>
            <a:pPr lvl="1" eaLnBrk="1" hangingPunct="1"/>
            <a:r>
              <a:rPr lang="en-US" dirty="0" smtClean="0"/>
              <a:t>If the cost from S to any other node has decreased, update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graphicFrame>
        <p:nvGraphicFramePr>
          <p:cNvPr id="26" name="Content Placeholder 25"/>
          <p:cNvGraphicFramePr>
            <a:graphicFrameLocks noGrp="1"/>
          </p:cNvGraphicFramePr>
          <p:nvPr>
            <p:ph idx="1"/>
          </p:nvPr>
        </p:nvGraphicFramePr>
        <p:xfrm>
          <a:off x="457200" y="3048000"/>
          <a:ext cx="8229600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Explored Set 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Unexplored Set Q</a:t>
                      </a:r>
                      <a:r>
                        <a:rPr lang="en-US" sz="2000" baseline="0" dirty="0" smtClean="0">
                          <a:latin typeface="+mj-lt"/>
                        </a:rPr>
                        <a:t> = V - 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A(0,</a:t>
                      </a:r>
                      <a:r>
                        <a:rPr lang="en-US" sz="2000" baseline="0" dirty="0" smtClean="0">
                          <a:latin typeface="+mj-lt"/>
                        </a:rPr>
                        <a:t> -)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B(0+2,</a:t>
                      </a:r>
                      <a:r>
                        <a:rPr lang="en-US" sz="2000" b="1" baseline="0" dirty="0" smtClean="0">
                          <a:latin typeface="+mj-lt"/>
                        </a:rPr>
                        <a:t> A)</a:t>
                      </a:r>
                      <a:r>
                        <a:rPr lang="en-US" sz="2000" baseline="0" dirty="0" smtClean="0">
                          <a:latin typeface="+mj-lt"/>
                        </a:rPr>
                        <a:t>, C(</a:t>
                      </a:r>
                      <a:r>
                        <a:rPr lang="en-US" sz="2000" dirty="0" smtClean="0">
                          <a:latin typeface="+mj-lt"/>
                        </a:rPr>
                        <a:t>∞, -), D(0+9, A), E(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∞, -), F(∞, -)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701925" y="1295400"/>
            <a:ext cx="3733800" cy="1552575"/>
            <a:chOff x="990600" y="2667000"/>
            <a:chExt cx="6781800" cy="2819400"/>
          </a:xfrm>
        </p:grpSpPr>
        <p:sp>
          <p:nvSpPr>
            <p:cNvPr id="4" name="Oval 3"/>
            <p:cNvSpPr/>
            <p:nvPr/>
          </p:nvSpPr>
          <p:spPr>
            <a:xfrm>
              <a:off x="990600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4038374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B</a:t>
              </a:r>
            </a:p>
          </p:txBody>
        </p:sp>
        <p:cxnSp>
          <p:nvCxnSpPr>
            <p:cNvPr id="6" name="Straight Connector 5"/>
            <p:cNvCxnSpPr>
              <a:stCxn id="4" idx="6"/>
              <a:endCxn id="5" idx="2"/>
            </p:cNvCxnSpPr>
            <p:nvPr/>
          </p:nvCxnSpPr>
          <p:spPr>
            <a:xfrm>
              <a:off x="1676854" y="3010057"/>
              <a:ext cx="23615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990600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D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4038374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E</a:t>
              </a:r>
            </a:p>
          </p:txBody>
        </p:sp>
        <p:cxnSp>
          <p:nvCxnSpPr>
            <p:cNvPr id="9" name="Straight Connector 8"/>
            <p:cNvCxnSpPr>
              <a:stCxn id="7" idx="6"/>
              <a:endCxn id="8" idx="2"/>
            </p:cNvCxnSpPr>
            <p:nvPr/>
          </p:nvCxnSpPr>
          <p:spPr>
            <a:xfrm>
              <a:off x="1676854" y="5143345"/>
              <a:ext cx="2361521" cy="28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7086146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C</a:t>
              </a:r>
            </a:p>
          </p:txBody>
        </p:sp>
        <p:cxnSp>
          <p:nvCxnSpPr>
            <p:cNvPr id="11" name="Straight Connector 10"/>
            <p:cNvCxnSpPr>
              <a:stCxn id="5" idx="6"/>
              <a:endCxn id="10" idx="2"/>
            </p:cNvCxnSpPr>
            <p:nvPr/>
          </p:nvCxnSpPr>
          <p:spPr>
            <a:xfrm>
              <a:off x="4724628" y="3010057"/>
              <a:ext cx="23615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7086146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F</a:t>
              </a:r>
            </a:p>
          </p:txBody>
        </p:sp>
        <p:cxnSp>
          <p:nvCxnSpPr>
            <p:cNvPr id="13" name="Straight Connector 12"/>
            <p:cNvCxnSpPr>
              <a:stCxn id="8" idx="6"/>
              <a:endCxn id="12" idx="2"/>
            </p:cNvCxnSpPr>
            <p:nvPr/>
          </p:nvCxnSpPr>
          <p:spPr>
            <a:xfrm>
              <a:off x="4724628" y="5143345"/>
              <a:ext cx="2361519" cy="28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4" idx="4"/>
              <a:endCxn id="7" idx="0"/>
            </p:cNvCxnSpPr>
            <p:nvPr/>
          </p:nvCxnSpPr>
          <p:spPr>
            <a:xfrm rot="5400000">
              <a:off x="607254" y="4076701"/>
              <a:ext cx="1450060" cy="28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5" idx="4"/>
              <a:endCxn id="8" idx="0"/>
            </p:cNvCxnSpPr>
            <p:nvPr/>
          </p:nvCxnSpPr>
          <p:spPr>
            <a:xfrm rot="5400000">
              <a:off x="3656471" y="4075258"/>
              <a:ext cx="1450060" cy="57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4"/>
              <a:endCxn id="12" idx="0"/>
            </p:cNvCxnSpPr>
            <p:nvPr/>
          </p:nvCxnSpPr>
          <p:spPr>
            <a:xfrm rot="5400000">
              <a:off x="6705685" y="4076701"/>
              <a:ext cx="1450060" cy="28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55" name="TextBox 56"/>
            <p:cNvSpPr txBox="1">
              <a:spLocks noChangeArrowheads="1"/>
            </p:cNvSpPr>
            <p:nvPr/>
          </p:nvSpPr>
          <p:spPr bwMode="auto">
            <a:xfrm>
              <a:off x="2651449" y="2943808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2</a:t>
              </a:r>
            </a:p>
          </p:txBody>
        </p:sp>
        <p:sp>
          <p:nvSpPr>
            <p:cNvPr id="13356" name="TextBox 57"/>
            <p:cNvSpPr txBox="1">
              <a:spLocks noChangeArrowheads="1"/>
            </p:cNvSpPr>
            <p:nvPr/>
          </p:nvSpPr>
          <p:spPr bwMode="auto">
            <a:xfrm>
              <a:off x="5696339" y="2943808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3357" name="TextBox 58"/>
            <p:cNvSpPr txBox="1">
              <a:spLocks noChangeArrowheads="1"/>
            </p:cNvSpPr>
            <p:nvPr/>
          </p:nvSpPr>
          <p:spPr bwMode="auto">
            <a:xfrm>
              <a:off x="2651449" y="446625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3358" name="TextBox 59"/>
            <p:cNvSpPr txBox="1">
              <a:spLocks noChangeArrowheads="1"/>
            </p:cNvSpPr>
            <p:nvPr/>
          </p:nvSpPr>
          <p:spPr bwMode="auto">
            <a:xfrm>
              <a:off x="5696339" y="446625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2</a:t>
              </a:r>
            </a:p>
          </p:txBody>
        </p:sp>
        <p:sp>
          <p:nvSpPr>
            <p:cNvPr id="13359" name="TextBox 60"/>
            <p:cNvSpPr txBox="1">
              <a:spLocks noChangeArrowheads="1"/>
            </p:cNvSpPr>
            <p:nvPr/>
          </p:nvSpPr>
          <p:spPr bwMode="auto">
            <a:xfrm>
              <a:off x="1405812" y="377423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9</a:t>
              </a:r>
            </a:p>
          </p:txBody>
        </p:sp>
        <p:sp>
          <p:nvSpPr>
            <p:cNvPr id="13360" name="TextBox 61"/>
            <p:cNvSpPr txBox="1">
              <a:spLocks noChangeArrowheads="1"/>
            </p:cNvSpPr>
            <p:nvPr/>
          </p:nvSpPr>
          <p:spPr bwMode="auto">
            <a:xfrm>
              <a:off x="6941976" y="377423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3361" name="TextBox 62"/>
            <p:cNvSpPr txBox="1">
              <a:spLocks noChangeArrowheads="1"/>
            </p:cNvSpPr>
            <p:nvPr/>
          </p:nvSpPr>
          <p:spPr bwMode="auto">
            <a:xfrm>
              <a:off x="3758682" y="3774233"/>
              <a:ext cx="533401" cy="838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</a:t>
            </a:r>
          </a:p>
        </p:txBody>
      </p:sp>
      <p:graphicFrame>
        <p:nvGraphicFramePr>
          <p:cNvPr id="26" name="Content Placeholder 25"/>
          <p:cNvGraphicFramePr>
            <a:graphicFrameLocks noGrp="1"/>
          </p:cNvGraphicFramePr>
          <p:nvPr>
            <p:ph idx="1"/>
          </p:nvPr>
        </p:nvGraphicFramePr>
        <p:xfrm>
          <a:off x="457200" y="3048000"/>
          <a:ext cx="8229600" cy="347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Explored Set 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Unexplored Set Q</a:t>
                      </a:r>
                      <a:r>
                        <a:rPr lang="en-US" sz="2000" baseline="0" dirty="0" smtClean="0">
                          <a:latin typeface="+mj-lt"/>
                        </a:rPr>
                        <a:t> = V - 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A(0,</a:t>
                      </a:r>
                      <a:r>
                        <a:rPr lang="en-US" sz="2000" baseline="0" dirty="0" smtClean="0">
                          <a:latin typeface="+mj-lt"/>
                        </a:rPr>
                        <a:t> -)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B(0+2,</a:t>
                      </a:r>
                      <a:r>
                        <a:rPr lang="en-US" sz="2000" b="1" baseline="0" dirty="0" smtClean="0">
                          <a:latin typeface="+mj-lt"/>
                        </a:rPr>
                        <a:t> A)</a:t>
                      </a:r>
                      <a:r>
                        <a:rPr lang="en-US" sz="2000" baseline="0" dirty="0" smtClean="0">
                          <a:latin typeface="+mj-lt"/>
                        </a:rPr>
                        <a:t>, C(</a:t>
                      </a:r>
                      <a:r>
                        <a:rPr lang="en-US" sz="2000" dirty="0" smtClean="0">
                          <a:latin typeface="+mj-lt"/>
                        </a:rPr>
                        <a:t>∞, -), D(0+9, A), E(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∞, -), F(∞, -)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A(0, -),</a:t>
                      </a:r>
                      <a:r>
                        <a:rPr lang="en-US" sz="2000" baseline="0" dirty="0" smtClean="0">
                          <a:latin typeface="+mj-lt"/>
                        </a:rPr>
                        <a:t> B(2,A)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C(2+1,</a:t>
                      </a:r>
                      <a:r>
                        <a:rPr lang="en-US" sz="2000" b="1" baseline="0" dirty="0" smtClean="0">
                          <a:latin typeface="+mj-lt"/>
                        </a:rPr>
                        <a:t> B)</a:t>
                      </a:r>
                      <a:r>
                        <a:rPr lang="en-US" sz="2000" baseline="0" dirty="0" smtClean="0">
                          <a:latin typeface="+mj-lt"/>
                        </a:rPr>
                        <a:t>, D(9, A), E(2+3, B), F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(∞, -)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A(0, -), B(2, A), C(3, B)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D(9, A), E(5, B), 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(3+1, B)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A(0, -), B(2, A), C(3,</a:t>
                      </a:r>
                      <a:r>
                        <a:rPr lang="en-US" sz="2000" baseline="0" dirty="0" smtClean="0">
                          <a:latin typeface="+mj-lt"/>
                        </a:rPr>
                        <a:t> B), F(4, B)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D(9, A), </a:t>
                      </a:r>
                      <a:r>
                        <a:rPr lang="en-US" sz="2000" b="1" dirty="0" smtClean="0">
                          <a:latin typeface="+mj-lt"/>
                        </a:rPr>
                        <a:t>E(5, B)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A(0, -), B(2, A), C(3,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B), F(4, B)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b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E(5, B)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D(5+1,</a:t>
                      </a:r>
                      <a:r>
                        <a:rPr lang="en-US" sz="2000" b="1" baseline="0" dirty="0" smtClean="0">
                          <a:latin typeface="+mj-lt"/>
                        </a:rPr>
                        <a:t> B)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A(0, -), B(2, A), C(3,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B), F(4, B), </a:t>
                      </a:r>
                      <a:b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E(5, B)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, D(6, B)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701925" y="1295400"/>
            <a:ext cx="3733800" cy="1552575"/>
            <a:chOff x="990600" y="2667000"/>
            <a:chExt cx="6781800" cy="2819400"/>
          </a:xfrm>
        </p:grpSpPr>
        <p:sp>
          <p:nvSpPr>
            <p:cNvPr id="4" name="Oval 3"/>
            <p:cNvSpPr/>
            <p:nvPr/>
          </p:nvSpPr>
          <p:spPr>
            <a:xfrm>
              <a:off x="990600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4038374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B</a:t>
              </a:r>
            </a:p>
          </p:txBody>
        </p:sp>
        <p:cxnSp>
          <p:nvCxnSpPr>
            <p:cNvPr id="6" name="Straight Connector 5"/>
            <p:cNvCxnSpPr>
              <a:stCxn id="4" idx="6"/>
              <a:endCxn id="5" idx="2"/>
            </p:cNvCxnSpPr>
            <p:nvPr/>
          </p:nvCxnSpPr>
          <p:spPr>
            <a:xfrm>
              <a:off x="1676854" y="3010057"/>
              <a:ext cx="23615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990600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D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4038374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E</a:t>
              </a:r>
            </a:p>
          </p:txBody>
        </p:sp>
        <p:cxnSp>
          <p:nvCxnSpPr>
            <p:cNvPr id="9" name="Straight Connector 8"/>
            <p:cNvCxnSpPr>
              <a:stCxn id="7" idx="6"/>
              <a:endCxn id="8" idx="2"/>
            </p:cNvCxnSpPr>
            <p:nvPr/>
          </p:nvCxnSpPr>
          <p:spPr>
            <a:xfrm>
              <a:off x="1676854" y="5143345"/>
              <a:ext cx="2361521" cy="28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7086146" y="2667000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C</a:t>
              </a:r>
            </a:p>
          </p:txBody>
        </p:sp>
        <p:cxnSp>
          <p:nvCxnSpPr>
            <p:cNvPr id="11" name="Straight Connector 10"/>
            <p:cNvCxnSpPr>
              <a:stCxn id="5" idx="6"/>
              <a:endCxn id="10" idx="2"/>
            </p:cNvCxnSpPr>
            <p:nvPr/>
          </p:nvCxnSpPr>
          <p:spPr>
            <a:xfrm>
              <a:off x="4724628" y="3010057"/>
              <a:ext cx="23615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7086146" y="4800288"/>
              <a:ext cx="686254" cy="686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/>
                <a:t>F</a:t>
              </a:r>
            </a:p>
          </p:txBody>
        </p:sp>
        <p:cxnSp>
          <p:nvCxnSpPr>
            <p:cNvPr id="13" name="Straight Connector 12"/>
            <p:cNvCxnSpPr>
              <a:stCxn id="8" idx="6"/>
              <a:endCxn id="12" idx="2"/>
            </p:cNvCxnSpPr>
            <p:nvPr/>
          </p:nvCxnSpPr>
          <p:spPr>
            <a:xfrm>
              <a:off x="4724628" y="5143345"/>
              <a:ext cx="2361519" cy="28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4" idx="4"/>
              <a:endCxn id="7" idx="0"/>
            </p:cNvCxnSpPr>
            <p:nvPr/>
          </p:nvCxnSpPr>
          <p:spPr>
            <a:xfrm rot="5400000">
              <a:off x="607254" y="4076701"/>
              <a:ext cx="1450060" cy="28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5" idx="4"/>
              <a:endCxn id="8" idx="0"/>
            </p:cNvCxnSpPr>
            <p:nvPr/>
          </p:nvCxnSpPr>
          <p:spPr>
            <a:xfrm rot="5400000">
              <a:off x="3656471" y="4075258"/>
              <a:ext cx="1450060" cy="57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4"/>
              <a:endCxn id="12" idx="0"/>
            </p:cNvCxnSpPr>
            <p:nvPr/>
          </p:nvCxnSpPr>
          <p:spPr>
            <a:xfrm rot="5400000">
              <a:off x="6705685" y="4076701"/>
              <a:ext cx="1450060" cy="28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9" name="TextBox 56"/>
            <p:cNvSpPr txBox="1">
              <a:spLocks noChangeArrowheads="1"/>
            </p:cNvSpPr>
            <p:nvPr/>
          </p:nvSpPr>
          <p:spPr bwMode="auto">
            <a:xfrm>
              <a:off x="2651449" y="2943808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2</a:t>
              </a:r>
            </a:p>
          </p:txBody>
        </p:sp>
        <p:sp>
          <p:nvSpPr>
            <p:cNvPr id="14380" name="TextBox 57"/>
            <p:cNvSpPr txBox="1">
              <a:spLocks noChangeArrowheads="1"/>
            </p:cNvSpPr>
            <p:nvPr/>
          </p:nvSpPr>
          <p:spPr bwMode="auto">
            <a:xfrm>
              <a:off x="5696339" y="2943808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4381" name="TextBox 58"/>
            <p:cNvSpPr txBox="1">
              <a:spLocks noChangeArrowheads="1"/>
            </p:cNvSpPr>
            <p:nvPr/>
          </p:nvSpPr>
          <p:spPr bwMode="auto">
            <a:xfrm>
              <a:off x="2651449" y="446625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4382" name="TextBox 59"/>
            <p:cNvSpPr txBox="1">
              <a:spLocks noChangeArrowheads="1"/>
            </p:cNvSpPr>
            <p:nvPr/>
          </p:nvSpPr>
          <p:spPr bwMode="auto">
            <a:xfrm>
              <a:off x="5696339" y="446625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2</a:t>
              </a:r>
            </a:p>
          </p:txBody>
        </p:sp>
        <p:sp>
          <p:nvSpPr>
            <p:cNvPr id="14383" name="TextBox 60"/>
            <p:cNvSpPr txBox="1">
              <a:spLocks noChangeArrowheads="1"/>
            </p:cNvSpPr>
            <p:nvPr/>
          </p:nvSpPr>
          <p:spPr bwMode="auto">
            <a:xfrm>
              <a:off x="1405812" y="377423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9</a:t>
              </a:r>
            </a:p>
          </p:txBody>
        </p:sp>
        <p:sp>
          <p:nvSpPr>
            <p:cNvPr id="14384" name="TextBox 61"/>
            <p:cNvSpPr txBox="1">
              <a:spLocks noChangeArrowheads="1"/>
            </p:cNvSpPr>
            <p:nvPr/>
          </p:nvSpPr>
          <p:spPr bwMode="auto">
            <a:xfrm>
              <a:off x="6941976" y="3774233"/>
              <a:ext cx="35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1</a:t>
              </a:r>
            </a:p>
          </p:txBody>
        </p:sp>
        <p:sp>
          <p:nvSpPr>
            <p:cNvPr id="14385" name="TextBox 62"/>
            <p:cNvSpPr txBox="1">
              <a:spLocks noChangeArrowheads="1"/>
            </p:cNvSpPr>
            <p:nvPr/>
          </p:nvSpPr>
          <p:spPr bwMode="auto">
            <a:xfrm>
              <a:off x="3758682" y="3774233"/>
              <a:ext cx="533401" cy="838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Link-State (Using Dijkstra’s)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Algorithm must know the cost of every link in the network</a:t>
            </a:r>
          </a:p>
          <a:p>
            <a:pPr lvl="1" eaLnBrk="1" hangingPunct="1"/>
            <a:r>
              <a:rPr lang="en-US" dirty="0" smtClean="0"/>
              <a:t>Each node broadcasts LS packets to all other nodes</a:t>
            </a:r>
          </a:p>
          <a:p>
            <a:pPr lvl="1" eaLnBrk="1" hangingPunct="1"/>
            <a:r>
              <a:rPr lang="en-US" dirty="0" smtClean="0"/>
              <a:t>Contains source node id, costs to all neighbor nodes, TTL, sequence #</a:t>
            </a:r>
          </a:p>
          <a:p>
            <a:pPr lvl="1" eaLnBrk="1" hangingPunct="1"/>
            <a:r>
              <a:rPr lang="en-US" dirty="0" smtClean="0"/>
              <a:t>If a link cost changes, must rebroadcast</a:t>
            </a:r>
          </a:p>
          <a:p>
            <a:pPr eaLnBrk="1" hangingPunct="1"/>
            <a:r>
              <a:rPr lang="en-US" dirty="0" smtClean="0"/>
              <a:t>Calculation for entire network is done locally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Comparison between LS and DV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200" dirty="0" smtClean="0"/>
              <a:t>Messages</a:t>
            </a:r>
            <a:endParaRPr lang="en-US" sz="2200" dirty="0" smtClean="0"/>
          </a:p>
          <a:p>
            <a:pPr lvl="1"/>
            <a:r>
              <a:rPr lang="en-US" sz="2200" dirty="0" smtClean="0"/>
              <a:t>In distance vector: Each node shares a distance vector (distance to every node in network) with its </a:t>
            </a:r>
            <a:r>
              <a:rPr lang="en-US" sz="2200" dirty="0" smtClean="0"/>
              <a:t>neighbor</a:t>
            </a:r>
            <a:endParaRPr lang="en-US" sz="2200" dirty="0" smtClean="0"/>
          </a:p>
          <a:p>
            <a:pPr lvl="1" eaLnBrk="1" hangingPunct="1"/>
            <a:r>
              <a:rPr lang="en-US" sz="2200" dirty="0" smtClean="0"/>
              <a:t>In </a:t>
            </a:r>
            <a:r>
              <a:rPr lang="en-US" sz="2200" dirty="0" smtClean="0"/>
              <a:t>link state: Each node broadcasts a link state advertisement to the whole network</a:t>
            </a:r>
            <a:endParaRPr lang="en-US" sz="2200" dirty="0" smtClean="0"/>
          </a:p>
          <a:p>
            <a:pPr eaLnBrk="1" hangingPunct="1"/>
            <a:r>
              <a:rPr lang="en-US" sz="2200" dirty="0" smtClean="0"/>
              <a:t>How </a:t>
            </a:r>
            <a:r>
              <a:rPr lang="en-US" sz="2200" dirty="0" smtClean="0"/>
              <a:t>long does it take to converge?</a:t>
            </a:r>
          </a:p>
          <a:p>
            <a:pPr lvl="1"/>
            <a:r>
              <a:rPr lang="en-US" sz="2200" dirty="0" smtClean="0"/>
              <a:t>DV: Varies, can be infinite</a:t>
            </a:r>
          </a:p>
          <a:p>
            <a:pPr lvl="1"/>
            <a:r>
              <a:rPr lang="en-US" sz="2200" dirty="0" smtClean="0"/>
              <a:t>LS: O(|E|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); can be even less if we use a min-heap</a:t>
            </a:r>
          </a:p>
          <a:p>
            <a:pPr eaLnBrk="1" hangingPunct="1"/>
            <a:r>
              <a:rPr lang="en-US" sz="2200" dirty="0" smtClean="0"/>
              <a:t>Robustness</a:t>
            </a:r>
          </a:p>
          <a:p>
            <a:pPr lvl="1" eaLnBrk="1" hangingPunct="1"/>
            <a:r>
              <a:rPr lang="en-US" sz="2200" dirty="0" smtClean="0"/>
              <a:t>DV: An incorrect distance vector can propagate through the whole network, since we are advertising path costs</a:t>
            </a:r>
          </a:p>
          <a:p>
            <a:pPr lvl="1" eaLnBrk="1" hangingPunct="1"/>
            <a:r>
              <a:rPr lang="en-US" sz="2200" dirty="0" smtClean="0"/>
              <a:t>LS: we can only incorrectly broadcast cost to neighbors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3: Reliable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Half-duplex reliable stream of bytes from client to server</a:t>
            </a:r>
          </a:p>
          <a:p>
            <a:r>
              <a:rPr lang="en-US" dirty="0" smtClean="0"/>
              <a:t>Client reads data from </a:t>
            </a:r>
            <a:r>
              <a:rPr lang="en-US" dirty="0" err="1" smtClean="0"/>
              <a:t>stdin</a:t>
            </a:r>
            <a:r>
              <a:rPr lang="en-US" dirty="0" smtClean="0"/>
              <a:t>, packetizes data, sends data over network</a:t>
            </a:r>
          </a:p>
          <a:p>
            <a:r>
              <a:rPr lang="en-US" dirty="0" smtClean="0"/>
              <a:t>Server reads data from </a:t>
            </a:r>
            <a:r>
              <a:rPr lang="en-US" dirty="0" err="1" smtClean="0"/>
              <a:t>stdout</a:t>
            </a:r>
            <a:endParaRPr lang="en-US" dirty="0" smtClean="0"/>
          </a:p>
          <a:p>
            <a:r>
              <a:rPr lang="en-US" dirty="0" smtClean="0"/>
              <a:t>Must handle </a:t>
            </a:r>
            <a:r>
              <a:rPr lang="en-US" dirty="0" err="1" smtClean="0"/>
              <a:t>lossy</a:t>
            </a:r>
            <a:r>
              <a:rPr lang="en-US" dirty="0" smtClean="0"/>
              <a:t> network, corrupted packets, out of order packets </a:t>
            </a:r>
            <a:r>
              <a:rPr lang="en-US" dirty="0" err="1" smtClean="0"/>
              <a:t>w</a:t>
            </a:r>
            <a:r>
              <a:rPr lang="en-US" dirty="0" smtClean="0"/>
              <a:t>/ buffering (i.e. linked list of packets)</a:t>
            </a:r>
          </a:p>
          <a:p>
            <a:pPr lvl="1"/>
            <a:r>
              <a:rPr lang="en-US" dirty="0" smtClean="0"/>
              <a:t>Sender can only have up to 4 </a:t>
            </a:r>
            <a:r>
              <a:rPr lang="en-US" dirty="0" err="1" smtClean="0"/>
              <a:t>unacked</a:t>
            </a:r>
            <a:r>
              <a:rPr lang="en-US" dirty="0" smtClean="0"/>
              <a:t> packets outstanding: sender needs state</a:t>
            </a:r>
          </a:p>
          <a:p>
            <a:pPr lvl="1"/>
            <a:r>
              <a:rPr lang="en-US" dirty="0" smtClean="0"/>
              <a:t>Receiver has to handle out of order and missing packets: receiver needs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3 Operation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399" y="2437604"/>
            <a:ext cx="2473329" cy="3505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Client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0" y="2437604"/>
            <a:ext cx="1828800" cy="3505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5609050"/>
            <a:ext cx="13805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Data packets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86200" y="1764268"/>
            <a:ext cx="13805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 packets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4586" y="3135868"/>
            <a:ext cx="75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STDIN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883385" y="3165618"/>
            <a:ext cx="9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STDOUT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533400" y="3484224"/>
            <a:ext cx="990600" cy="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447800" y="3886200"/>
            <a:ext cx="14478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</a:t>
            </a:r>
            <a:br>
              <a:rPr lang="en-US" dirty="0" smtClean="0"/>
            </a:br>
            <a:r>
              <a:rPr lang="en-US" dirty="0" smtClean="0"/>
              <a:t>Buffer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6248400" y="3962400"/>
            <a:ext cx="10668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 Buffer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542730" y="3288268"/>
            <a:ext cx="12490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handle_pkt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28800" y="5410200"/>
            <a:ext cx="69299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timer</a:t>
            </a:r>
            <a:endParaRPr lang="en-US" dirty="0"/>
          </a:p>
        </p:txBody>
      </p:sp>
      <p:cxnSp>
        <p:nvCxnSpPr>
          <p:cNvPr id="53" name="Straight Arrow Connector 52"/>
          <p:cNvCxnSpPr>
            <a:stCxn id="42" idx="2"/>
            <a:endCxn id="40" idx="0"/>
          </p:cNvCxnSpPr>
          <p:nvPr/>
        </p:nvCxnSpPr>
        <p:spPr>
          <a:xfrm rot="16200000" flipH="1">
            <a:off x="2055180" y="3769680"/>
            <a:ext cx="228600" cy="4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0" idx="2"/>
            <a:endCxn id="43" idx="0"/>
          </p:cNvCxnSpPr>
          <p:nvPr/>
        </p:nvCxnSpPr>
        <p:spPr>
          <a:xfrm rot="16200000" flipH="1">
            <a:off x="1944898" y="5179801"/>
            <a:ext cx="457200" cy="35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370940" y="5421868"/>
            <a:ext cx="12490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handle_pkt</a:t>
            </a:r>
            <a:endParaRPr lang="en-US" dirty="0"/>
          </a:p>
        </p:txBody>
      </p:sp>
      <p:cxnSp>
        <p:nvCxnSpPr>
          <p:cNvPr id="68" name="Straight Arrow Connector 67"/>
          <p:cNvCxnSpPr>
            <a:stCxn id="43" idx="3"/>
            <a:endCxn id="61" idx="1"/>
          </p:cNvCxnSpPr>
          <p:nvPr/>
        </p:nvCxnSpPr>
        <p:spPr>
          <a:xfrm>
            <a:off x="2521793" y="5594866"/>
            <a:ext cx="3849147" cy="11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668590" y="3532812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61" idx="3"/>
          </p:cNvCxnSpPr>
          <p:nvPr/>
        </p:nvCxnSpPr>
        <p:spPr>
          <a:xfrm flipV="1">
            <a:off x="7620000" y="5605129"/>
            <a:ext cx="69312" cy="1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 flipH="1" flipV="1">
            <a:off x="6633177" y="4562795"/>
            <a:ext cx="2084667" cy="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rot="5400000">
            <a:off x="6574866" y="5218720"/>
            <a:ext cx="410260" cy="360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5400000" flipH="1" flipV="1">
            <a:off x="6218225" y="4217653"/>
            <a:ext cx="2416799" cy="7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10800000">
            <a:off x="2912828" y="3023458"/>
            <a:ext cx="4514193" cy="1588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2454405" y="2833216"/>
            <a:ext cx="125497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handle_ack</a:t>
            </a:r>
            <a:endParaRPr lang="en-US" dirty="0"/>
          </a:p>
        </p:txBody>
      </p:sp>
      <p:cxnSp>
        <p:nvCxnSpPr>
          <p:cNvPr id="110" name="Shape 109"/>
          <p:cNvCxnSpPr>
            <a:stCxn id="105" idx="2"/>
            <a:endCxn id="40" idx="3"/>
          </p:cNvCxnSpPr>
          <p:nvPr/>
        </p:nvCxnSpPr>
        <p:spPr>
          <a:xfrm rot="5400000">
            <a:off x="2380220" y="3717929"/>
            <a:ext cx="1217052" cy="18629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Takes much more time than Labs 1 and 2, so start early</a:t>
            </a:r>
          </a:p>
          <a:p>
            <a:r>
              <a:rPr lang="en-US" dirty="0" smtClean="0"/>
              <a:t>Define some packet header format to put in front of every packet</a:t>
            </a:r>
          </a:p>
          <a:p>
            <a:pPr lvl="1"/>
            <a:r>
              <a:rPr lang="en-US" dirty="0" err="1" smtClean="0"/>
              <a:t>Seq</a:t>
            </a:r>
            <a:r>
              <a:rPr lang="en-US" dirty="0" smtClean="0"/>
              <a:t> #, </a:t>
            </a:r>
            <a:r>
              <a:rPr lang="en-US" dirty="0" err="1" smtClean="0"/>
              <a:t>Ack</a:t>
            </a:r>
            <a:r>
              <a:rPr lang="en-US" dirty="0" smtClean="0"/>
              <a:t> #,  type (SYN, ACK, …), etc.</a:t>
            </a:r>
          </a:p>
          <a:p>
            <a:r>
              <a:rPr lang="en-US" dirty="0" smtClean="0"/>
              <a:t>For the buffers, probably best to use built-in linked list/stack/queue library</a:t>
            </a:r>
          </a:p>
          <a:p>
            <a:pPr lvl="1"/>
            <a:r>
              <a:rPr lang="en-US" dirty="0" smtClean="0"/>
              <a:t>#include &lt;sys/</a:t>
            </a:r>
            <a:r>
              <a:rPr lang="en-US" dirty="0" err="1" smtClean="0"/>
              <a:t>queue.h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Google for </a:t>
            </a:r>
            <a:r>
              <a:rPr lang="en-US" dirty="0" err="1" smtClean="0"/>
              <a:t>manpage</a:t>
            </a:r>
            <a:endParaRPr lang="en-US" dirty="0" smtClean="0"/>
          </a:p>
          <a:p>
            <a:pPr lvl="1"/>
            <a:r>
              <a:rPr lang="en-US" dirty="0" smtClean="0"/>
              <a:t>Tail-queue or doubly-linked list might be useful</a:t>
            </a:r>
          </a:p>
          <a:p>
            <a:r>
              <a:rPr lang="en-US" dirty="0" err="1" smtClean="0"/>
              <a:t>Endianness</a:t>
            </a:r>
            <a:endParaRPr lang="en-US" dirty="0" smtClean="0"/>
          </a:p>
          <a:p>
            <a:pPr lvl="1"/>
            <a:r>
              <a:rPr lang="en-US" dirty="0" smtClean="0"/>
              <a:t>Remember </a:t>
            </a:r>
            <a:r>
              <a:rPr lang="en-US" dirty="0" err="1" smtClean="0"/>
              <a:t>htonl/htons</a:t>
            </a:r>
            <a:r>
              <a:rPr lang="en-US" dirty="0" smtClean="0"/>
              <a:t> and </a:t>
            </a:r>
            <a:r>
              <a:rPr lang="en-US" dirty="0" err="1" smtClean="0"/>
              <a:t>ntohl/ntohs</a:t>
            </a:r>
            <a:r>
              <a:rPr lang="en-US" dirty="0" smtClean="0"/>
              <a:t> on </a:t>
            </a:r>
            <a:r>
              <a:rPr lang="en-US" dirty="0" err="1" smtClean="0"/>
              <a:t>ints</a:t>
            </a:r>
            <a:r>
              <a:rPr lang="en-US" dirty="0" smtClean="0"/>
              <a:t> and shorts</a:t>
            </a:r>
          </a:p>
          <a:p>
            <a:pPr lvl="1"/>
            <a:r>
              <a:rPr lang="en-US" dirty="0" smtClean="0"/>
              <a:t>Otherwise your transfer won’t work across different </a:t>
            </a:r>
            <a:r>
              <a:rPr lang="en-US" dirty="0" err="1" smtClean="0"/>
              <a:t>endian</a:t>
            </a:r>
            <a:r>
              <a:rPr lang="en-US" dirty="0" smtClean="0"/>
              <a:t> machines</a:t>
            </a:r>
          </a:p>
          <a:p>
            <a:r>
              <a:rPr lang="en-US" dirty="0" smtClean="0"/>
              <a:t>Can be selective repeat or Go-Back-N, up to you</a:t>
            </a:r>
          </a:p>
          <a:p>
            <a:pPr lvl="1"/>
            <a:r>
              <a:rPr lang="en-US" dirty="0" smtClean="0"/>
              <a:t>GBN </a:t>
            </a:r>
            <a:r>
              <a:rPr lang="en-US" dirty="0" err="1" smtClean="0"/>
              <a:t>w</a:t>
            </a:r>
            <a:r>
              <a:rPr lang="en-US" dirty="0" smtClean="0"/>
              <a:t>/ cumulative </a:t>
            </a:r>
            <a:r>
              <a:rPr lang="en-US" dirty="0" err="1" smtClean="0"/>
              <a:t>ACKs</a:t>
            </a:r>
            <a:r>
              <a:rPr lang="en-US" dirty="0" smtClean="0"/>
              <a:t> is used by TCP and requires less state, so it’s probably easier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1814</Words>
  <Application>Microsoft Office PowerPoint</Application>
  <PresentationFormat>On-screen Show (4:3)</PresentationFormat>
  <Paragraphs>510</Paragraphs>
  <Slides>22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IP Review</vt:lpstr>
      <vt:lpstr>Layering Review</vt:lpstr>
      <vt:lpstr>Characteristics of IP</vt:lpstr>
      <vt:lpstr>Sending IP Packets</vt:lpstr>
      <vt:lpstr>IP Addresses</vt:lpstr>
      <vt:lpstr>Classful Addressing (Deprecated)</vt:lpstr>
      <vt:lpstr>CIDR – Classless Inter-Domain Routing</vt:lpstr>
      <vt:lpstr>Forwarding</vt:lpstr>
      <vt:lpstr>Routing Tables</vt:lpstr>
      <vt:lpstr>Longest Prefix Match</vt:lpstr>
      <vt:lpstr>Distance Vectors</vt:lpstr>
      <vt:lpstr>Distributed DV Algorithm (Bellman-Ford)</vt:lpstr>
      <vt:lpstr>Distance Vector Example</vt:lpstr>
      <vt:lpstr>Problems with Distance Vector</vt:lpstr>
      <vt:lpstr>Dijkstra’s Algorithm</vt:lpstr>
      <vt:lpstr>Example</vt:lpstr>
      <vt:lpstr>Solution</vt:lpstr>
      <vt:lpstr>Link-State (Using Dijkstra’s)</vt:lpstr>
      <vt:lpstr>Comparison between LS and DV</vt:lpstr>
      <vt:lpstr>Lab 3: Reliable Transport</vt:lpstr>
      <vt:lpstr>Lab 3 Operation</vt:lpstr>
      <vt:lpstr>Implementation Notes</vt:lpstr>
    </vt:vector>
  </TitlesOfParts>
  <Company>Stanford University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Addressing, Routing, and Forwarding</dc:title>
  <dc:creator>Benjamin Nham</dc:creator>
  <cp:lastModifiedBy>Benjamin Nham</cp:lastModifiedBy>
  <cp:revision>137</cp:revision>
  <dcterms:created xsi:type="dcterms:W3CDTF">2008-04-18T19:42:03Z</dcterms:created>
  <dcterms:modified xsi:type="dcterms:W3CDTF">2008-04-21T00:01:42Z</dcterms:modified>
</cp:coreProperties>
</file>