
<file path=[Content_Types].xml><?xml version="1.0" encoding="utf-8"?>
<Types xmlns="http://schemas.openxmlformats.org/package/2006/content-types">
  <Override PartName="/ppt/slides/slide1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Override PartName="/docProps/core.xml" ContentType="application/vnd.openxmlformats-package.core-properties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23"/>
  </p:notesMasterIdLst>
  <p:sldIdLst>
    <p:sldId id="257" r:id="rId2"/>
    <p:sldId id="258" r:id="rId3"/>
    <p:sldId id="259" r:id="rId4"/>
    <p:sldId id="263" r:id="rId5"/>
    <p:sldId id="262" r:id="rId6"/>
    <p:sldId id="264" r:id="rId7"/>
    <p:sldId id="265" r:id="rId8"/>
    <p:sldId id="267" r:id="rId9"/>
    <p:sldId id="266" r:id="rId10"/>
    <p:sldId id="260" r:id="rId11"/>
    <p:sldId id="261" r:id="rId12"/>
    <p:sldId id="269" r:id="rId13"/>
    <p:sldId id="270" r:id="rId14"/>
    <p:sldId id="277" r:id="rId15"/>
    <p:sldId id="268" r:id="rId16"/>
    <p:sldId id="274" r:id="rId17"/>
    <p:sldId id="273" r:id="rId18"/>
    <p:sldId id="271" r:id="rId19"/>
    <p:sldId id="275" r:id="rId20"/>
    <p:sldId id="272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3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heme" Target="theme/theme1.xml"/><Relationship Id="rId14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28" Type="http://schemas.openxmlformats.org/officeDocument/2006/relationships/tableStyles" Target="tableStyles.xml"/><Relationship Id="rId26" Type="http://schemas.openxmlformats.org/officeDocument/2006/relationships/viewProps" Target="viewProp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97D81-E5D8-4965-A82E-9AA68E5A8528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8AFB1-5B19-41F7-A068-DFC144DBB7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F324F2-17B0-4A89-827F-08DC153520BC}" type="slidenum">
              <a:rPr lang="en-US"/>
              <a:pPr/>
              <a:t>11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098D9-29F7-4FEE-97B6-810F75C0105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6AC9-6442-4B73-B774-AE24A52A05FC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4341-1F20-4786-801E-6248E2C43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6AC9-6442-4B73-B774-AE24A52A05FC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4341-1F20-4786-801E-6248E2C43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6AC9-6442-4B73-B774-AE24A52A05FC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4341-1F20-4786-801E-6248E2C43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6AC9-6442-4B73-B774-AE24A52A05FC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4341-1F20-4786-801E-6248E2C43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6AC9-6442-4B73-B774-AE24A52A05FC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4341-1F20-4786-801E-6248E2C43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6AC9-6442-4B73-B774-AE24A52A05FC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4341-1F20-4786-801E-6248E2C43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6AC9-6442-4B73-B774-AE24A52A05FC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4341-1F20-4786-801E-6248E2C43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6AC9-6442-4B73-B774-AE24A52A05FC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4341-1F20-4786-801E-6248E2C43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6AC9-6442-4B73-B774-AE24A52A05FC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4341-1F20-4786-801E-6248E2C43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6AC9-6442-4B73-B774-AE24A52A05FC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4341-1F20-4786-801E-6248E2C43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6AC9-6442-4B73-B774-AE24A52A05FC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4341-1F20-4786-801E-6248E2C43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06AC9-6442-4B73-B774-AE24A52A05FC}" type="datetimeFigureOut">
              <a:rPr lang="en-US" smtClean="0"/>
              <a:pPr/>
              <a:t>4/25/08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24341-1F20-4786-801E-6248E2C43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TCP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CS144 Review Session 4</a:t>
            </a:r>
          </a:p>
          <a:p>
            <a:r>
              <a:rPr lang="en-US" dirty="0" smtClean="0"/>
              <a:t>April 25, 2008</a:t>
            </a:r>
          </a:p>
          <a:p>
            <a:r>
              <a:rPr lang="en-US" dirty="0" smtClean="0"/>
              <a:t>Ben Nham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Upcoming dates</a:t>
            </a:r>
          </a:p>
          <a:p>
            <a:pPr lvl="1"/>
            <a:r>
              <a:rPr lang="en-US" dirty="0" smtClean="0"/>
              <a:t>Wed, 4/30: Lab 3 due, Lab 4 out</a:t>
            </a:r>
          </a:p>
          <a:p>
            <a:pPr lvl="1"/>
            <a:r>
              <a:rPr lang="en-US" dirty="0" smtClean="0"/>
              <a:t>Fri, 5/2: Midterm Review</a:t>
            </a:r>
          </a:p>
          <a:p>
            <a:pPr lvl="1"/>
            <a:r>
              <a:rPr lang="en-US" dirty="0" smtClean="0"/>
              <a:t>Mon, 5/5: In-class midterm</a:t>
            </a:r>
          </a:p>
          <a:p>
            <a:pPr lvl="1"/>
            <a:r>
              <a:rPr lang="en-US" dirty="0" smtClean="0"/>
              <a:t>Wed, 5/14: Lab 4 due</a:t>
            </a:r>
          </a:p>
          <a:p>
            <a:r>
              <a:rPr lang="en-US" dirty="0" smtClean="0"/>
              <a:t>Lab 3 is more complex than Lab 1 or Lab 2, so start now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Network layer protocol</a:t>
            </a:r>
          </a:p>
          <a:p>
            <a:r>
              <a:rPr lang="en-US" dirty="0" smtClean="0"/>
              <a:t>Properties</a:t>
            </a:r>
          </a:p>
          <a:p>
            <a:pPr lvl="1"/>
            <a:r>
              <a:rPr lang="en-US" dirty="0" smtClean="0"/>
              <a:t>Full-duplex connection</a:t>
            </a:r>
          </a:p>
          <a:p>
            <a:pPr lvl="2"/>
            <a:r>
              <a:rPr lang="en-US" dirty="0" smtClean="0"/>
              <a:t>Two-way communication between (IP, port)</a:t>
            </a:r>
            <a:r>
              <a:rPr lang="en-US" baseline="-25000" dirty="0" err="1" smtClean="0"/>
              <a:t>src</a:t>
            </a:r>
            <a:r>
              <a:rPr lang="en-US" dirty="0" smtClean="0"/>
              <a:t> and (IP, port)</a:t>
            </a:r>
            <a:r>
              <a:rPr lang="en-US" baseline="-25000" dirty="0" err="1" smtClean="0"/>
              <a:t>dst</a:t>
            </a:r>
            <a:endParaRPr lang="en-US" dirty="0" smtClean="0"/>
          </a:p>
          <a:p>
            <a:pPr lvl="2"/>
            <a:r>
              <a:rPr lang="en-US" dirty="0" smtClean="0"/>
              <a:t>Connection setup before any transfer</a:t>
            </a:r>
          </a:p>
          <a:p>
            <a:pPr lvl="2"/>
            <a:r>
              <a:rPr lang="en-US" dirty="0" smtClean="0"/>
              <a:t>Connection teardown after transfer finishes</a:t>
            </a:r>
          </a:p>
          <a:p>
            <a:pPr lvl="2"/>
            <a:r>
              <a:rPr lang="en-US" dirty="0" smtClean="0"/>
              <a:t>Each connection creates state in sending and receiving hosts</a:t>
            </a:r>
          </a:p>
          <a:p>
            <a:pPr lvl="2"/>
            <a:r>
              <a:rPr lang="en-US" dirty="0" smtClean="0"/>
              <a:t>How is this different than with a VC network?</a:t>
            </a:r>
          </a:p>
          <a:p>
            <a:pPr lvl="1"/>
            <a:r>
              <a:rPr lang="en-US" dirty="0" smtClean="0"/>
              <a:t>Reliable: resends lost/corrupted segments</a:t>
            </a:r>
          </a:p>
          <a:p>
            <a:pPr lvl="1"/>
            <a:r>
              <a:rPr lang="en-US" dirty="0" smtClean="0"/>
              <a:t>In-order: buffers at sender and receiver</a:t>
            </a:r>
          </a:p>
          <a:p>
            <a:pPr lvl="1"/>
            <a:r>
              <a:rPr lang="en-US" dirty="0" smtClean="0"/>
              <a:t>Stream of bytes: looks like a file you can R/W 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48"/>
          <p:cNvSpPr txBox="1">
            <a:spLocks noChangeArrowheads="1"/>
          </p:cNvSpPr>
          <p:nvPr/>
        </p:nvSpPr>
        <p:spPr bwMode="auto">
          <a:xfrm rot="16200000">
            <a:off x="5806201" y="4220289"/>
            <a:ext cx="457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+mj-lt"/>
              </a:rPr>
              <a:t>URG</a:t>
            </a:r>
          </a:p>
        </p:txBody>
      </p:sp>
      <p:sp>
        <p:nvSpPr>
          <p:cNvPr id="30" name="Text Box 49"/>
          <p:cNvSpPr txBox="1">
            <a:spLocks noChangeArrowheads="1"/>
          </p:cNvSpPr>
          <p:nvPr/>
        </p:nvSpPr>
        <p:spPr bwMode="auto">
          <a:xfrm rot="16200000">
            <a:off x="5958602" y="4220289"/>
            <a:ext cx="457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+mj-lt"/>
              </a:rPr>
              <a:t>ACK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 rot="16200000">
            <a:off x="6109414" y="4220289"/>
            <a:ext cx="457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+mj-lt"/>
              </a:rPr>
              <a:t>PSH</a:t>
            </a:r>
          </a:p>
        </p:txBody>
      </p:sp>
      <p:sp>
        <p:nvSpPr>
          <p:cNvPr id="32" name="Text Box 51"/>
          <p:cNvSpPr txBox="1">
            <a:spLocks noChangeArrowheads="1"/>
          </p:cNvSpPr>
          <p:nvPr/>
        </p:nvSpPr>
        <p:spPr bwMode="auto">
          <a:xfrm rot="16200000">
            <a:off x="6265772" y="4217918"/>
            <a:ext cx="45245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+mj-lt"/>
              </a:rPr>
              <a:t>RST</a:t>
            </a:r>
          </a:p>
        </p:txBody>
      </p:sp>
      <p:sp>
        <p:nvSpPr>
          <p:cNvPr id="33" name="Text Box 52"/>
          <p:cNvSpPr txBox="1">
            <a:spLocks noChangeArrowheads="1"/>
          </p:cNvSpPr>
          <p:nvPr/>
        </p:nvSpPr>
        <p:spPr bwMode="auto">
          <a:xfrm rot="16200000">
            <a:off x="6418930" y="4217159"/>
            <a:ext cx="45093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+mj-lt"/>
              </a:rPr>
              <a:t>SYN</a:t>
            </a:r>
          </a:p>
        </p:txBody>
      </p:sp>
      <p:sp>
        <p:nvSpPr>
          <p:cNvPr id="34" name="Text Box 53"/>
          <p:cNvSpPr txBox="1">
            <a:spLocks noChangeArrowheads="1"/>
          </p:cNvSpPr>
          <p:nvPr/>
        </p:nvSpPr>
        <p:spPr bwMode="auto">
          <a:xfrm rot="16200000">
            <a:off x="6572197" y="4216292"/>
            <a:ext cx="44920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+mj-lt"/>
              </a:rPr>
              <a:t>FIN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Segments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Provide illusion of a stream of bytes, but we actually are going over a datagram network using packets (IP)</a:t>
            </a:r>
          </a:p>
          <a:p>
            <a:r>
              <a:rPr lang="en-US" dirty="0" smtClean="0"/>
              <a:t>Data is carried in TCP segments and placed into an IP packet	</a:t>
            </a:r>
            <a:endParaRPr lang="en-US" dirty="0"/>
          </a:p>
        </p:txBody>
      </p:sp>
      <p:sp>
        <p:nvSpPr>
          <p:cNvPr id="6" name="Freeform 17"/>
          <p:cNvSpPr>
            <a:spLocks/>
          </p:cNvSpPr>
          <p:nvPr/>
        </p:nvSpPr>
        <p:spPr bwMode="auto">
          <a:xfrm>
            <a:off x="5181600" y="2743200"/>
            <a:ext cx="3352800" cy="3124200"/>
          </a:xfrm>
          <a:custGeom>
            <a:avLst/>
            <a:gdLst/>
            <a:ahLst/>
            <a:cxnLst>
              <a:cxn ang="0">
                <a:pos x="0" y="1920"/>
              </a:cxn>
              <a:cxn ang="0">
                <a:pos x="0" y="0"/>
              </a:cxn>
              <a:cxn ang="0">
                <a:pos x="2112" y="0"/>
              </a:cxn>
              <a:cxn ang="0">
                <a:pos x="2112" y="1920"/>
              </a:cxn>
            </a:cxnLst>
            <a:rect l="0" t="0" r="r" b="b"/>
            <a:pathLst>
              <a:path w="2112" h="1920">
                <a:moveTo>
                  <a:pt x="0" y="1920"/>
                </a:moveTo>
                <a:lnTo>
                  <a:pt x="0" y="0"/>
                </a:lnTo>
                <a:lnTo>
                  <a:pt x="2112" y="0"/>
                </a:lnTo>
                <a:lnTo>
                  <a:pt x="2112" y="192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" name="Line 19"/>
          <p:cNvSpPr>
            <a:spLocks noChangeShapeType="1"/>
          </p:cNvSpPr>
          <p:nvPr/>
        </p:nvSpPr>
        <p:spPr bwMode="auto">
          <a:xfrm>
            <a:off x="68580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8" name="Line 22"/>
          <p:cNvSpPr>
            <a:spLocks noChangeShapeType="1"/>
          </p:cNvSpPr>
          <p:nvPr/>
        </p:nvSpPr>
        <p:spPr bwMode="auto">
          <a:xfrm>
            <a:off x="5181600" y="32004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" name="Line 23"/>
          <p:cNvSpPr>
            <a:spLocks noChangeShapeType="1"/>
          </p:cNvSpPr>
          <p:nvPr/>
        </p:nvSpPr>
        <p:spPr bwMode="auto">
          <a:xfrm>
            <a:off x="5181600" y="36576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0" name="Line 24"/>
          <p:cNvSpPr>
            <a:spLocks noChangeShapeType="1"/>
          </p:cNvSpPr>
          <p:nvPr/>
        </p:nvSpPr>
        <p:spPr bwMode="auto">
          <a:xfrm>
            <a:off x="5181600" y="41148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1" name="Line 25"/>
          <p:cNvSpPr>
            <a:spLocks noChangeShapeType="1"/>
          </p:cNvSpPr>
          <p:nvPr/>
        </p:nvSpPr>
        <p:spPr bwMode="auto">
          <a:xfrm>
            <a:off x="5181600" y="45720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>
            <a:off x="5181600" y="50292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>
            <a:off x="5181600" y="5486400"/>
            <a:ext cx="3352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5181600" y="2804696"/>
            <a:ext cx="1676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+mj-lt"/>
              </a:rPr>
              <a:t>Src</a:t>
            </a:r>
            <a:r>
              <a:rPr lang="en-US" sz="1600" dirty="0">
                <a:latin typeface="+mj-lt"/>
              </a:rPr>
              <a:t> port</a:t>
            </a:r>
          </a:p>
        </p:txBody>
      </p:sp>
      <p:sp>
        <p:nvSpPr>
          <p:cNvPr id="15" name="Text Box 30"/>
          <p:cNvSpPr txBox="1">
            <a:spLocks noChangeArrowheads="1"/>
          </p:cNvSpPr>
          <p:nvPr/>
        </p:nvSpPr>
        <p:spPr bwMode="auto">
          <a:xfrm>
            <a:off x="6858000" y="2804696"/>
            <a:ext cx="16763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+mj-lt"/>
              </a:rPr>
              <a:t>Dst</a:t>
            </a:r>
            <a:r>
              <a:rPr lang="en-US" sz="1600" dirty="0">
                <a:latin typeface="+mj-lt"/>
              </a:rPr>
              <a:t> port</a:t>
            </a:r>
          </a:p>
        </p:txBody>
      </p:sp>
      <p:sp>
        <p:nvSpPr>
          <p:cNvPr id="16" name="Text Box 31"/>
          <p:cNvSpPr txBox="1">
            <a:spLocks noChangeArrowheads="1"/>
          </p:cNvSpPr>
          <p:nvPr/>
        </p:nvSpPr>
        <p:spPr bwMode="auto">
          <a:xfrm>
            <a:off x="5181600" y="3267075"/>
            <a:ext cx="3352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Sequence #</a:t>
            </a:r>
          </a:p>
        </p:txBody>
      </p:sp>
      <p:sp>
        <p:nvSpPr>
          <p:cNvPr id="17" name="Text Box 32"/>
          <p:cNvSpPr txBox="1">
            <a:spLocks noChangeArrowheads="1"/>
          </p:cNvSpPr>
          <p:nvPr/>
        </p:nvSpPr>
        <p:spPr bwMode="auto">
          <a:xfrm>
            <a:off x="5181600" y="3724275"/>
            <a:ext cx="3352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1600" dirty="0" err="1">
                <a:latin typeface="+mj-lt"/>
              </a:rPr>
              <a:t>Ack</a:t>
            </a:r>
            <a:r>
              <a:rPr lang="en-US" sz="1600" dirty="0">
                <a:latin typeface="+mj-lt"/>
              </a:rPr>
              <a:t> Sequence #</a:t>
            </a:r>
          </a:p>
        </p:txBody>
      </p:sp>
      <p:sp>
        <p:nvSpPr>
          <p:cNvPr id="18" name="Line 33"/>
          <p:cNvSpPr>
            <a:spLocks noChangeShapeType="1"/>
          </p:cNvSpPr>
          <p:nvPr/>
        </p:nvSpPr>
        <p:spPr bwMode="auto">
          <a:xfrm>
            <a:off x="55626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9" name="Text Box 34"/>
          <p:cNvSpPr txBox="1">
            <a:spLocks noChangeArrowheads="1"/>
          </p:cNvSpPr>
          <p:nvPr/>
        </p:nvSpPr>
        <p:spPr bwMode="auto">
          <a:xfrm>
            <a:off x="5135467" y="4116388"/>
            <a:ext cx="49244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latin typeface="+mj-lt"/>
              </a:rPr>
              <a:t>HLEN</a:t>
            </a:r>
          </a:p>
          <a:p>
            <a:pPr algn="ctr"/>
            <a:r>
              <a:rPr lang="en-US" sz="1100" dirty="0">
                <a:latin typeface="+mj-lt"/>
              </a:rPr>
              <a:t>4</a:t>
            </a:r>
          </a:p>
        </p:txBody>
      </p:sp>
      <p:sp>
        <p:nvSpPr>
          <p:cNvPr id="20" name="Text Box 36"/>
          <p:cNvSpPr txBox="1">
            <a:spLocks noChangeArrowheads="1"/>
          </p:cNvSpPr>
          <p:nvPr/>
        </p:nvSpPr>
        <p:spPr bwMode="auto">
          <a:xfrm>
            <a:off x="5512087" y="4114800"/>
            <a:ext cx="49244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latin typeface="+mj-lt"/>
              </a:rPr>
              <a:t>RSVD</a:t>
            </a:r>
          </a:p>
          <a:p>
            <a:pPr algn="ctr"/>
            <a:r>
              <a:rPr lang="en-US" sz="1100" dirty="0">
                <a:latin typeface="+mj-lt"/>
              </a:rPr>
              <a:t>6</a:t>
            </a:r>
          </a:p>
        </p:txBody>
      </p:sp>
      <p:sp>
        <p:nvSpPr>
          <p:cNvPr id="21" name="Line 42"/>
          <p:cNvSpPr>
            <a:spLocks noChangeShapeType="1"/>
          </p:cNvSpPr>
          <p:nvPr/>
        </p:nvSpPr>
        <p:spPr bwMode="auto">
          <a:xfrm>
            <a:off x="59436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grpSp>
        <p:nvGrpSpPr>
          <p:cNvPr id="22" name="Group 54"/>
          <p:cNvGrpSpPr>
            <a:grpSpLocks/>
          </p:cNvGrpSpPr>
          <p:nvPr/>
        </p:nvGrpSpPr>
        <p:grpSpPr bwMode="auto">
          <a:xfrm>
            <a:off x="6096000" y="4114800"/>
            <a:ext cx="762000" cy="457200"/>
            <a:chOff x="1968" y="2400"/>
            <a:chExt cx="480" cy="288"/>
          </a:xfrm>
        </p:grpSpPr>
        <p:sp>
          <p:nvSpPr>
            <p:cNvPr id="23" name="Line 28"/>
            <p:cNvSpPr>
              <a:spLocks noChangeShapeType="1"/>
            </p:cNvSpPr>
            <p:nvPr/>
          </p:nvSpPr>
          <p:spPr bwMode="auto">
            <a:xfrm>
              <a:off x="2448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4" name="Line 43"/>
            <p:cNvSpPr>
              <a:spLocks noChangeShapeType="1"/>
            </p:cNvSpPr>
            <p:nvPr/>
          </p:nvSpPr>
          <p:spPr bwMode="auto">
            <a:xfrm>
              <a:off x="1968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5" name="Line 44"/>
            <p:cNvSpPr>
              <a:spLocks noChangeShapeType="1"/>
            </p:cNvSpPr>
            <p:nvPr/>
          </p:nvSpPr>
          <p:spPr bwMode="auto">
            <a:xfrm>
              <a:off x="2064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" name="Line 45"/>
            <p:cNvSpPr>
              <a:spLocks noChangeShapeType="1"/>
            </p:cNvSpPr>
            <p:nvPr/>
          </p:nvSpPr>
          <p:spPr bwMode="auto">
            <a:xfrm>
              <a:off x="2160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7" name="Line 46"/>
            <p:cNvSpPr>
              <a:spLocks noChangeShapeType="1"/>
            </p:cNvSpPr>
            <p:nvPr/>
          </p:nvSpPr>
          <p:spPr bwMode="auto">
            <a:xfrm>
              <a:off x="2256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8" name="Line 47"/>
            <p:cNvSpPr>
              <a:spLocks noChangeShapeType="1"/>
            </p:cNvSpPr>
            <p:nvPr/>
          </p:nvSpPr>
          <p:spPr bwMode="auto">
            <a:xfrm>
              <a:off x="2352" y="24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36" name="Line 56"/>
          <p:cNvSpPr>
            <a:spLocks noChangeShapeType="1"/>
          </p:cNvSpPr>
          <p:nvPr/>
        </p:nvSpPr>
        <p:spPr bwMode="auto">
          <a:xfrm flipV="1">
            <a:off x="6858000" y="4114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8" name="Text Box 58"/>
          <p:cNvSpPr txBox="1">
            <a:spLocks noChangeArrowheads="1"/>
          </p:cNvSpPr>
          <p:nvPr/>
        </p:nvSpPr>
        <p:spPr bwMode="auto">
          <a:xfrm>
            <a:off x="6858000" y="4181475"/>
            <a:ext cx="1676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Window Size</a:t>
            </a:r>
          </a:p>
        </p:txBody>
      </p:sp>
      <p:sp>
        <p:nvSpPr>
          <p:cNvPr id="39" name="Text Box 59"/>
          <p:cNvSpPr txBox="1">
            <a:spLocks noChangeArrowheads="1"/>
          </p:cNvSpPr>
          <p:nvPr/>
        </p:nvSpPr>
        <p:spPr bwMode="auto">
          <a:xfrm>
            <a:off x="5181600" y="4648200"/>
            <a:ext cx="1676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Checksum</a:t>
            </a:r>
          </a:p>
        </p:txBody>
      </p:sp>
      <p:sp>
        <p:nvSpPr>
          <p:cNvPr id="40" name="Text Box 60"/>
          <p:cNvSpPr txBox="1">
            <a:spLocks noChangeArrowheads="1"/>
          </p:cNvSpPr>
          <p:nvPr/>
        </p:nvSpPr>
        <p:spPr bwMode="auto">
          <a:xfrm>
            <a:off x="6858000" y="4648200"/>
            <a:ext cx="1676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+mj-lt"/>
              </a:rPr>
              <a:t>Urg</a:t>
            </a:r>
            <a:r>
              <a:rPr lang="en-US" sz="1600" dirty="0">
                <a:latin typeface="+mj-lt"/>
              </a:rPr>
              <a:t> Pointer</a:t>
            </a:r>
          </a:p>
        </p:txBody>
      </p:sp>
      <p:sp>
        <p:nvSpPr>
          <p:cNvPr id="41" name="Text Box 61"/>
          <p:cNvSpPr txBox="1">
            <a:spLocks noChangeArrowheads="1"/>
          </p:cNvSpPr>
          <p:nvPr/>
        </p:nvSpPr>
        <p:spPr bwMode="auto">
          <a:xfrm>
            <a:off x="5181600" y="5105400"/>
            <a:ext cx="3352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(TCP Options)</a:t>
            </a:r>
          </a:p>
        </p:txBody>
      </p:sp>
      <p:sp>
        <p:nvSpPr>
          <p:cNvPr id="45" name="Text Box 65"/>
          <p:cNvSpPr txBox="1">
            <a:spLocks noChangeArrowheads="1"/>
          </p:cNvSpPr>
          <p:nvPr/>
        </p:nvSpPr>
        <p:spPr bwMode="auto">
          <a:xfrm>
            <a:off x="5181600" y="5643563"/>
            <a:ext cx="3352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TCP Data</a:t>
            </a:r>
          </a:p>
        </p:txBody>
      </p:sp>
      <p:sp>
        <p:nvSpPr>
          <p:cNvPr id="46" name="Line 67"/>
          <p:cNvSpPr>
            <a:spLocks noChangeShapeType="1"/>
          </p:cNvSpPr>
          <p:nvPr/>
        </p:nvSpPr>
        <p:spPr bwMode="auto">
          <a:xfrm>
            <a:off x="5181600" y="5867400"/>
            <a:ext cx="0" cy="38100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47" name="Line 68"/>
          <p:cNvSpPr>
            <a:spLocks noChangeShapeType="1"/>
          </p:cNvSpPr>
          <p:nvPr/>
        </p:nvSpPr>
        <p:spPr bwMode="auto">
          <a:xfrm>
            <a:off x="8534400" y="5867400"/>
            <a:ext cx="0" cy="38100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4953000" y="1447800"/>
            <a:ext cx="3733800" cy="685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49" name="Line 5"/>
          <p:cNvSpPr>
            <a:spLocks noChangeShapeType="1"/>
          </p:cNvSpPr>
          <p:nvPr/>
        </p:nvSpPr>
        <p:spPr bwMode="auto">
          <a:xfrm>
            <a:off x="7772400" y="1447800"/>
            <a:ext cx="0" cy="6858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50" name="Text Box 9"/>
          <p:cNvSpPr txBox="1">
            <a:spLocks noChangeArrowheads="1"/>
          </p:cNvSpPr>
          <p:nvPr/>
        </p:nvSpPr>
        <p:spPr bwMode="auto">
          <a:xfrm>
            <a:off x="7772400" y="1644650"/>
            <a:ext cx="914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IP </a:t>
            </a:r>
            <a:r>
              <a:rPr lang="en-US" sz="1600" dirty="0" err="1">
                <a:latin typeface="+mj-lt"/>
              </a:rPr>
              <a:t>Hdr</a:t>
            </a:r>
            <a:endParaRPr lang="en-US" sz="1600" dirty="0">
              <a:latin typeface="+mj-lt"/>
            </a:endParaRPr>
          </a:p>
        </p:txBody>
      </p:sp>
      <p:sp>
        <p:nvSpPr>
          <p:cNvPr id="51" name="Line 12"/>
          <p:cNvSpPr>
            <a:spLocks noChangeShapeType="1"/>
          </p:cNvSpPr>
          <p:nvPr/>
        </p:nvSpPr>
        <p:spPr bwMode="auto">
          <a:xfrm>
            <a:off x="5029200" y="1577784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52" name="Rectangle 13"/>
          <p:cNvSpPr>
            <a:spLocks noChangeArrowheads="1"/>
          </p:cNvSpPr>
          <p:nvPr/>
        </p:nvSpPr>
        <p:spPr bwMode="auto">
          <a:xfrm>
            <a:off x="6019800" y="1524000"/>
            <a:ext cx="7620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53" name="Text Box 11"/>
          <p:cNvSpPr txBox="1">
            <a:spLocks noChangeArrowheads="1"/>
          </p:cNvSpPr>
          <p:nvPr/>
        </p:nvSpPr>
        <p:spPr bwMode="auto">
          <a:xfrm>
            <a:off x="6006844" y="1393634"/>
            <a:ext cx="7749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IP Data</a:t>
            </a:r>
          </a:p>
        </p:txBody>
      </p:sp>
      <p:grpSp>
        <p:nvGrpSpPr>
          <p:cNvPr id="54" name="Group 8"/>
          <p:cNvGrpSpPr>
            <a:grpSpLocks/>
          </p:cNvGrpSpPr>
          <p:nvPr/>
        </p:nvGrpSpPr>
        <p:grpSpPr bwMode="auto">
          <a:xfrm>
            <a:off x="5029200" y="1676400"/>
            <a:ext cx="2667000" cy="381000"/>
            <a:chOff x="1200" y="1296"/>
            <a:chExt cx="3168" cy="336"/>
          </a:xfrm>
        </p:grpSpPr>
        <p:sp>
          <p:nvSpPr>
            <p:cNvPr id="55" name="Rectangle 6"/>
            <p:cNvSpPr>
              <a:spLocks noChangeArrowheads="1"/>
            </p:cNvSpPr>
            <p:nvPr/>
          </p:nvSpPr>
          <p:spPr bwMode="auto">
            <a:xfrm>
              <a:off x="1200" y="1296"/>
              <a:ext cx="3168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+mj-lt"/>
              </a:endParaRPr>
            </a:p>
          </p:txBody>
        </p:sp>
        <p:sp>
          <p:nvSpPr>
            <p:cNvPr id="56" name="Line 7"/>
            <p:cNvSpPr>
              <a:spLocks noChangeShapeType="1"/>
            </p:cNvSpPr>
            <p:nvPr/>
          </p:nvSpPr>
          <p:spPr bwMode="auto">
            <a:xfrm>
              <a:off x="3792" y="129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7255397" y="1638884"/>
            <a:ext cx="418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TCP</a:t>
            </a:r>
            <a:br>
              <a:rPr lang="en-US" sz="1200" dirty="0" smtClean="0"/>
            </a:br>
            <a:r>
              <a:rPr lang="en-US" sz="1200" dirty="0" err="1" smtClean="0"/>
              <a:t>Hdr</a:t>
            </a:r>
            <a:endParaRPr lang="en-US" sz="1200" dirty="0"/>
          </a:p>
        </p:txBody>
      </p:sp>
      <p:sp>
        <p:nvSpPr>
          <p:cNvPr id="61" name="TextBox 60"/>
          <p:cNvSpPr txBox="1"/>
          <p:nvPr/>
        </p:nvSpPr>
        <p:spPr>
          <a:xfrm>
            <a:off x="5749207" y="1695450"/>
            <a:ext cx="927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TCP Data</a:t>
            </a:r>
            <a:endParaRPr lang="en-US" sz="1600" dirty="0"/>
          </a:p>
        </p:txBody>
      </p:sp>
      <p:cxnSp>
        <p:nvCxnSpPr>
          <p:cNvPr id="68" name="Straight Connector 67"/>
          <p:cNvCxnSpPr>
            <a:endCxn id="6" idx="2"/>
          </p:cNvCxnSpPr>
          <p:nvPr/>
        </p:nvCxnSpPr>
        <p:spPr>
          <a:xfrm rot="16200000" flipH="1">
            <a:off x="4763556" y="2323044"/>
            <a:ext cx="685800" cy="154512"/>
          </a:xfrm>
          <a:prstGeom prst="line">
            <a:avLst/>
          </a:prstGeom>
          <a:ln w="1905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696200" y="2057400"/>
            <a:ext cx="838200" cy="685800"/>
          </a:xfrm>
          <a:prstGeom prst="line">
            <a:avLst/>
          </a:prstGeom>
          <a:ln w="1905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63"/>
          <p:cNvSpPr txBox="1">
            <a:spLocks noChangeArrowheads="1"/>
          </p:cNvSpPr>
          <p:nvPr/>
        </p:nvSpPr>
        <p:spPr bwMode="auto">
          <a:xfrm>
            <a:off x="6661150" y="2425700"/>
            <a:ext cx="400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15</a:t>
            </a:r>
          </a:p>
        </p:txBody>
      </p:sp>
      <p:sp>
        <p:nvSpPr>
          <p:cNvPr id="71" name="Text Box 62"/>
          <p:cNvSpPr txBox="1">
            <a:spLocks noChangeArrowheads="1"/>
          </p:cNvSpPr>
          <p:nvPr/>
        </p:nvSpPr>
        <p:spPr bwMode="auto">
          <a:xfrm>
            <a:off x="4914900" y="2425700"/>
            <a:ext cx="2888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0</a:t>
            </a:r>
          </a:p>
        </p:txBody>
      </p:sp>
      <p:sp>
        <p:nvSpPr>
          <p:cNvPr id="72" name="Text Box 64"/>
          <p:cNvSpPr txBox="1">
            <a:spLocks noChangeArrowheads="1"/>
          </p:cNvSpPr>
          <p:nvPr/>
        </p:nvSpPr>
        <p:spPr bwMode="auto">
          <a:xfrm>
            <a:off x="8445500" y="2425700"/>
            <a:ext cx="400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31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521021" y="6488668"/>
            <a:ext cx="2623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1"/>
                </a:solidFill>
              </a:rPr>
              <a:t>Credit: CS244A Handout 8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 Numbers</a:t>
            </a:r>
            <a:endParaRPr lang="en-US" dirty="0"/>
          </a:p>
        </p:txBody>
      </p:sp>
      <p:sp>
        <p:nvSpPr>
          <p:cNvPr id="4" name="Rectangle 120"/>
          <p:cNvSpPr>
            <a:spLocks noChangeArrowheads="1"/>
          </p:cNvSpPr>
          <p:nvPr/>
        </p:nvSpPr>
        <p:spPr bwMode="auto">
          <a:xfrm>
            <a:off x="2362200" y="2133600"/>
            <a:ext cx="12192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1447800" y="2128838"/>
            <a:ext cx="5029200" cy="609600"/>
            <a:chOff x="912" y="1104"/>
            <a:chExt cx="3648" cy="384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912" y="1104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912" y="1488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H="1">
              <a:off x="4224" y="1104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H="1">
              <a:off x="4224" y="1488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1447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1600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1752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1905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2057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2209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2362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2514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2667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2819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2971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3124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3276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3429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3581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3733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3886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>
            <a:off x="4038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>
            <a:off x="4191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4343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4495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4648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4800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4953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>
            <a:off x="5105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>
            <a:off x="5257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>
            <a:off x="5410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7" name="Line 35"/>
          <p:cNvSpPr>
            <a:spLocks noChangeShapeType="1"/>
          </p:cNvSpPr>
          <p:nvPr/>
        </p:nvSpPr>
        <p:spPr bwMode="auto">
          <a:xfrm>
            <a:off x="5562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>
            <a:off x="5715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>
            <a:off x="5867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>
            <a:off x="6019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>
            <a:off x="6172200" y="2128838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6324600" y="2128838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grpSp>
        <p:nvGrpSpPr>
          <p:cNvPr id="43" name="Group 46"/>
          <p:cNvGrpSpPr>
            <a:grpSpLocks/>
          </p:cNvGrpSpPr>
          <p:nvPr/>
        </p:nvGrpSpPr>
        <p:grpSpPr bwMode="auto">
          <a:xfrm>
            <a:off x="2743200" y="5334000"/>
            <a:ext cx="5029200" cy="609600"/>
            <a:chOff x="912" y="1104"/>
            <a:chExt cx="3648" cy="384"/>
          </a:xfrm>
        </p:grpSpPr>
        <p:sp>
          <p:nvSpPr>
            <p:cNvPr id="44" name="Line 47"/>
            <p:cNvSpPr>
              <a:spLocks noChangeShapeType="1"/>
            </p:cNvSpPr>
            <p:nvPr/>
          </p:nvSpPr>
          <p:spPr bwMode="auto">
            <a:xfrm>
              <a:off x="912" y="1104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5" name="Line 48"/>
            <p:cNvSpPr>
              <a:spLocks noChangeShapeType="1"/>
            </p:cNvSpPr>
            <p:nvPr/>
          </p:nvSpPr>
          <p:spPr bwMode="auto">
            <a:xfrm>
              <a:off x="912" y="1488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6" name="Line 49"/>
            <p:cNvSpPr>
              <a:spLocks noChangeShapeType="1"/>
            </p:cNvSpPr>
            <p:nvPr/>
          </p:nvSpPr>
          <p:spPr bwMode="auto">
            <a:xfrm flipH="1">
              <a:off x="4224" y="1104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7" name="Line 50"/>
            <p:cNvSpPr>
              <a:spLocks noChangeShapeType="1"/>
            </p:cNvSpPr>
            <p:nvPr/>
          </p:nvSpPr>
          <p:spPr bwMode="auto">
            <a:xfrm flipH="1">
              <a:off x="4224" y="1488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48" name="Line 51"/>
          <p:cNvSpPr>
            <a:spLocks noChangeShapeType="1"/>
          </p:cNvSpPr>
          <p:nvPr/>
        </p:nvSpPr>
        <p:spPr bwMode="auto">
          <a:xfrm>
            <a:off x="2743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49" name="Line 52"/>
          <p:cNvSpPr>
            <a:spLocks noChangeShapeType="1"/>
          </p:cNvSpPr>
          <p:nvPr/>
        </p:nvSpPr>
        <p:spPr bwMode="auto">
          <a:xfrm>
            <a:off x="2895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50" name="Line 53"/>
          <p:cNvSpPr>
            <a:spLocks noChangeShapeType="1"/>
          </p:cNvSpPr>
          <p:nvPr/>
        </p:nvSpPr>
        <p:spPr bwMode="auto">
          <a:xfrm>
            <a:off x="3048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51" name="Line 54"/>
          <p:cNvSpPr>
            <a:spLocks noChangeShapeType="1"/>
          </p:cNvSpPr>
          <p:nvPr/>
        </p:nvSpPr>
        <p:spPr bwMode="auto">
          <a:xfrm>
            <a:off x="3200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52" name="Line 55"/>
          <p:cNvSpPr>
            <a:spLocks noChangeShapeType="1"/>
          </p:cNvSpPr>
          <p:nvPr/>
        </p:nvSpPr>
        <p:spPr bwMode="auto">
          <a:xfrm>
            <a:off x="3352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53" name="Line 56"/>
          <p:cNvSpPr>
            <a:spLocks noChangeShapeType="1"/>
          </p:cNvSpPr>
          <p:nvPr/>
        </p:nvSpPr>
        <p:spPr bwMode="auto">
          <a:xfrm>
            <a:off x="3505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54" name="Line 57"/>
          <p:cNvSpPr>
            <a:spLocks noChangeShapeType="1"/>
          </p:cNvSpPr>
          <p:nvPr/>
        </p:nvSpPr>
        <p:spPr bwMode="auto">
          <a:xfrm>
            <a:off x="3657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55" name="Line 58"/>
          <p:cNvSpPr>
            <a:spLocks noChangeShapeType="1"/>
          </p:cNvSpPr>
          <p:nvPr/>
        </p:nvSpPr>
        <p:spPr bwMode="auto">
          <a:xfrm>
            <a:off x="3810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56" name="Line 59"/>
          <p:cNvSpPr>
            <a:spLocks noChangeShapeType="1"/>
          </p:cNvSpPr>
          <p:nvPr/>
        </p:nvSpPr>
        <p:spPr bwMode="auto">
          <a:xfrm>
            <a:off x="3962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57" name="Line 60"/>
          <p:cNvSpPr>
            <a:spLocks noChangeShapeType="1"/>
          </p:cNvSpPr>
          <p:nvPr/>
        </p:nvSpPr>
        <p:spPr bwMode="auto">
          <a:xfrm>
            <a:off x="4114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58" name="Line 61"/>
          <p:cNvSpPr>
            <a:spLocks noChangeShapeType="1"/>
          </p:cNvSpPr>
          <p:nvPr/>
        </p:nvSpPr>
        <p:spPr bwMode="auto">
          <a:xfrm>
            <a:off x="4267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59" name="Line 62"/>
          <p:cNvSpPr>
            <a:spLocks noChangeShapeType="1"/>
          </p:cNvSpPr>
          <p:nvPr/>
        </p:nvSpPr>
        <p:spPr bwMode="auto">
          <a:xfrm>
            <a:off x="4419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60" name="Line 63"/>
          <p:cNvSpPr>
            <a:spLocks noChangeShapeType="1"/>
          </p:cNvSpPr>
          <p:nvPr/>
        </p:nvSpPr>
        <p:spPr bwMode="auto">
          <a:xfrm>
            <a:off x="4572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61" name="Line 64"/>
          <p:cNvSpPr>
            <a:spLocks noChangeShapeType="1"/>
          </p:cNvSpPr>
          <p:nvPr/>
        </p:nvSpPr>
        <p:spPr bwMode="auto">
          <a:xfrm>
            <a:off x="4724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62" name="Line 65"/>
          <p:cNvSpPr>
            <a:spLocks noChangeShapeType="1"/>
          </p:cNvSpPr>
          <p:nvPr/>
        </p:nvSpPr>
        <p:spPr bwMode="auto">
          <a:xfrm>
            <a:off x="4876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63" name="Line 66"/>
          <p:cNvSpPr>
            <a:spLocks noChangeShapeType="1"/>
          </p:cNvSpPr>
          <p:nvPr/>
        </p:nvSpPr>
        <p:spPr bwMode="auto">
          <a:xfrm>
            <a:off x="5029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64" name="Line 67"/>
          <p:cNvSpPr>
            <a:spLocks noChangeShapeType="1"/>
          </p:cNvSpPr>
          <p:nvPr/>
        </p:nvSpPr>
        <p:spPr bwMode="auto">
          <a:xfrm>
            <a:off x="5181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65" name="Line 68"/>
          <p:cNvSpPr>
            <a:spLocks noChangeShapeType="1"/>
          </p:cNvSpPr>
          <p:nvPr/>
        </p:nvSpPr>
        <p:spPr bwMode="auto">
          <a:xfrm>
            <a:off x="5334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66" name="Line 69"/>
          <p:cNvSpPr>
            <a:spLocks noChangeShapeType="1"/>
          </p:cNvSpPr>
          <p:nvPr/>
        </p:nvSpPr>
        <p:spPr bwMode="auto">
          <a:xfrm>
            <a:off x="5486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67" name="Line 70"/>
          <p:cNvSpPr>
            <a:spLocks noChangeShapeType="1"/>
          </p:cNvSpPr>
          <p:nvPr/>
        </p:nvSpPr>
        <p:spPr bwMode="auto">
          <a:xfrm>
            <a:off x="5638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68" name="Line 71"/>
          <p:cNvSpPr>
            <a:spLocks noChangeShapeType="1"/>
          </p:cNvSpPr>
          <p:nvPr/>
        </p:nvSpPr>
        <p:spPr bwMode="auto">
          <a:xfrm>
            <a:off x="5791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69" name="Line 72"/>
          <p:cNvSpPr>
            <a:spLocks noChangeShapeType="1"/>
          </p:cNvSpPr>
          <p:nvPr/>
        </p:nvSpPr>
        <p:spPr bwMode="auto">
          <a:xfrm>
            <a:off x="5943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0" name="Line 73"/>
          <p:cNvSpPr>
            <a:spLocks noChangeShapeType="1"/>
          </p:cNvSpPr>
          <p:nvPr/>
        </p:nvSpPr>
        <p:spPr bwMode="auto">
          <a:xfrm>
            <a:off x="6096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" name="Line 74"/>
          <p:cNvSpPr>
            <a:spLocks noChangeShapeType="1"/>
          </p:cNvSpPr>
          <p:nvPr/>
        </p:nvSpPr>
        <p:spPr bwMode="auto">
          <a:xfrm>
            <a:off x="6248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" name="Line 75"/>
          <p:cNvSpPr>
            <a:spLocks noChangeShapeType="1"/>
          </p:cNvSpPr>
          <p:nvPr/>
        </p:nvSpPr>
        <p:spPr bwMode="auto">
          <a:xfrm>
            <a:off x="6400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3" name="Line 76"/>
          <p:cNvSpPr>
            <a:spLocks noChangeShapeType="1"/>
          </p:cNvSpPr>
          <p:nvPr/>
        </p:nvSpPr>
        <p:spPr bwMode="auto">
          <a:xfrm>
            <a:off x="6553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4" name="Line 77"/>
          <p:cNvSpPr>
            <a:spLocks noChangeShapeType="1"/>
          </p:cNvSpPr>
          <p:nvPr/>
        </p:nvSpPr>
        <p:spPr bwMode="auto">
          <a:xfrm>
            <a:off x="6705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5" name="Line 78"/>
          <p:cNvSpPr>
            <a:spLocks noChangeShapeType="1"/>
          </p:cNvSpPr>
          <p:nvPr/>
        </p:nvSpPr>
        <p:spPr bwMode="auto">
          <a:xfrm>
            <a:off x="6858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6" name="Line 79"/>
          <p:cNvSpPr>
            <a:spLocks noChangeShapeType="1"/>
          </p:cNvSpPr>
          <p:nvPr/>
        </p:nvSpPr>
        <p:spPr bwMode="auto">
          <a:xfrm>
            <a:off x="7010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7" name="Line 80"/>
          <p:cNvSpPr>
            <a:spLocks noChangeShapeType="1"/>
          </p:cNvSpPr>
          <p:nvPr/>
        </p:nvSpPr>
        <p:spPr bwMode="auto">
          <a:xfrm>
            <a:off x="7162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8" name="Line 81"/>
          <p:cNvSpPr>
            <a:spLocks noChangeShapeType="1"/>
          </p:cNvSpPr>
          <p:nvPr/>
        </p:nvSpPr>
        <p:spPr bwMode="auto">
          <a:xfrm>
            <a:off x="7315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9" name="Line 82"/>
          <p:cNvSpPr>
            <a:spLocks noChangeShapeType="1"/>
          </p:cNvSpPr>
          <p:nvPr/>
        </p:nvSpPr>
        <p:spPr bwMode="auto">
          <a:xfrm>
            <a:off x="7467600" y="5334000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80" name="Line 83"/>
          <p:cNvSpPr>
            <a:spLocks noChangeShapeType="1"/>
          </p:cNvSpPr>
          <p:nvPr/>
        </p:nvSpPr>
        <p:spPr bwMode="auto">
          <a:xfrm>
            <a:off x="7620000" y="5334000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81" name="Text Box 90"/>
          <p:cNvSpPr txBox="1">
            <a:spLocks noChangeArrowheads="1"/>
          </p:cNvSpPr>
          <p:nvPr/>
        </p:nvSpPr>
        <p:spPr bwMode="auto">
          <a:xfrm>
            <a:off x="6629400" y="2209800"/>
            <a:ext cx="8008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Host A</a:t>
            </a:r>
          </a:p>
        </p:txBody>
      </p:sp>
      <p:sp>
        <p:nvSpPr>
          <p:cNvPr id="82" name="Text Box 91"/>
          <p:cNvSpPr txBox="1">
            <a:spLocks noChangeArrowheads="1"/>
          </p:cNvSpPr>
          <p:nvPr/>
        </p:nvSpPr>
        <p:spPr bwMode="auto">
          <a:xfrm>
            <a:off x="7848600" y="5486400"/>
            <a:ext cx="7928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Host B</a:t>
            </a:r>
          </a:p>
        </p:txBody>
      </p:sp>
      <p:sp>
        <p:nvSpPr>
          <p:cNvPr id="83" name="Rectangle 92"/>
          <p:cNvSpPr>
            <a:spLocks noChangeArrowheads="1"/>
          </p:cNvSpPr>
          <p:nvPr/>
        </p:nvSpPr>
        <p:spPr bwMode="auto">
          <a:xfrm>
            <a:off x="2357438" y="3200400"/>
            <a:ext cx="1219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latin typeface="+mj-lt"/>
              </a:rPr>
              <a:t>TCP Data</a:t>
            </a:r>
            <a:endParaRPr lang="en-US" dirty="0">
              <a:latin typeface="+mj-lt"/>
            </a:endParaRPr>
          </a:p>
        </p:txBody>
      </p:sp>
      <p:sp>
        <p:nvSpPr>
          <p:cNvPr id="84" name="Rectangle 95"/>
          <p:cNvSpPr>
            <a:spLocks noChangeArrowheads="1"/>
          </p:cNvSpPr>
          <p:nvPr/>
        </p:nvSpPr>
        <p:spPr bwMode="auto">
          <a:xfrm>
            <a:off x="3657600" y="4495800"/>
            <a:ext cx="1219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latin typeface="+mj-lt"/>
              </a:rPr>
              <a:t>TCP Data</a:t>
            </a:r>
            <a:endParaRPr lang="en-US" dirty="0">
              <a:latin typeface="+mj-lt"/>
            </a:endParaRPr>
          </a:p>
        </p:txBody>
      </p:sp>
      <p:sp>
        <p:nvSpPr>
          <p:cNvPr id="85" name="Line 96"/>
          <p:cNvSpPr>
            <a:spLocks noChangeShapeType="1"/>
          </p:cNvSpPr>
          <p:nvPr/>
        </p:nvSpPr>
        <p:spPr bwMode="auto">
          <a:xfrm>
            <a:off x="2362200" y="3581400"/>
            <a:ext cx="1295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86" name="Line 97"/>
          <p:cNvSpPr>
            <a:spLocks noChangeShapeType="1"/>
          </p:cNvSpPr>
          <p:nvPr/>
        </p:nvSpPr>
        <p:spPr bwMode="auto">
          <a:xfrm>
            <a:off x="3581400" y="3581400"/>
            <a:ext cx="1295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87" name="Line 98"/>
          <p:cNvSpPr>
            <a:spLocks noChangeShapeType="1"/>
          </p:cNvSpPr>
          <p:nvPr/>
        </p:nvSpPr>
        <p:spPr bwMode="auto">
          <a:xfrm>
            <a:off x="2433638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88" name="Line 99"/>
          <p:cNvSpPr>
            <a:spLocks noChangeShapeType="1"/>
          </p:cNvSpPr>
          <p:nvPr/>
        </p:nvSpPr>
        <p:spPr bwMode="auto">
          <a:xfrm>
            <a:off x="2586038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89" name="Line 100"/>
          <p:cNvSpPr>
            <a:spLocks noChangeShapeType="1"/>
          </p:cNvSpPr>
          <p:nvPr/>
        </p:nvSpPr>
        <p:spPr bwMode="auto">
          <a:xfrm>
            <a:off x="2738438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0" name="Line 101"/>
          <p:cNvSpPr>
            <a:spLocks noChangeShapeType="1"/>
          </p:cNvSpPr>
          <p:nvPr/>
        </p:nvSpPr>
        <p:spPr bwMode="auto">
          <a:xfrm>
            <a:off x="2890838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1" name="Line 102"/>
          <p:cNvSpPr>
            <a:spLocks noChangeShapeType="1"/>
          </p:cNvSpPr>
          <p:nvPr/>
        </p:nvSpPr>
        <p:spPr bwMode="auto">
          <a:xfrm>
            <a:off x="3500438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2" name="Line 103"/>
          <p:cNvSpPr>
            <a:spLocks noChangeShapeType="1"/>
          </p:cNvSpPr>
          <p:nvPr/>
        </p:nvSpPr>
        <p:spPr bwMode="auto">
          <a:xfrm>
            <a:off x="3043238" y="2967038"/>
            <a:ext cx="304800" cy="47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3" name="Line 104"/>
          <p:cNvSpPr>
            <a:spLocks noChangeShapeType="1"/>
          </p:cNvSpPr>
          <p:nvPr/>
        </p:nvSpPr>
        <p:spPr bwMode="auto">
          <a:xfrm>
            <a:off x="37338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4" name="Line 105"/>
          <p:cNvSpPr>
            <a:spLocks noChangeShapeType="1"/>
          </p:cNvSpPr>
          <p:nvPr/>
        </p:nvSpPr>
        <p:spPr bwMode="auto">
          <a:xfrm>
            <a:off x="38862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5" name="Line 106"/>
          <p:cNvSpPr>
            <a:spLocks noChangeShapeType="1"/>
          </p:cNvSpPr>
          <p:nvPr/>
        </p:nvSpPr>
        <p:spPr bwMode="auto">
          <a:xfrm>
            <a:off x="40386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6" name="Line 107"/>
          <p:cNvSpPr>
            <a:spLocks noChangeShapeType="1"/>
          </p:cNvSpPr>
          <p:nvPr/>
        </p:nvSpPr>
        <p:spPr bwMode="auto">
          <a:xfrm>
            <a:off x="41910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7" name="Line 108"/>
          <p:cNvSpPr>
            <a:spLocks noChangeShapeType="1"/>
          </p:cNvSpPr>
          <p:nvPr/>
        </p:nvSpPr>
        <p:spPr bwMode="auto">
          <a:xfrm>
            <a:off x="48006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8" name="Line 109"/>
          <p:cNvSpPr>
            <a:spLocks noChangeShapeType="1"/>
          </p:cNvSpPr>
          <p:nvPr/>
        </p:nvSpPr>
        <p:spPr bwMode="auto">
          <a:xfrm>
            <a:off x="4343400" y="5100638"/>
            <a:ext cx="304800" cy="47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01" name="Rectangle 114"/>
          <p:cNvSpPr>
            <a:spLocks noChangeArrowheads="1"/>
          </p:cNvSpPr>
          <p:nvPr/>
        </p:nvSpPr>
        <p:spPr bwMode="auto">
          <a:xfrm>
            <a:off x="3581400" y="3200400"/>
            <a:ext cx="533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dirty="0" smtClean="0">
                <a:latin typeface="+mj-lt"/>
              </a:rPr>
              <a:t>TCP </a:t>
            </a:r>
            <a:br>
              <a:rPr lang="en-US" sz="1200" dirty="0" smtClean="0">
                <a:latin typeface="+mj-lt"/>
              </a:rPr>
            </a:br>
            <a:r>
              <a:rPr lang="en-US" sz="1200" dirty="0" err="1" smtClean="0">
                <a:latin typeface="+mj-lt"/>
              </a:rPr>
              <a:t>Hdr</a:t>
            </a:r>
            <a:endParaRPr lang="en-US" sz="1200" dirty="0">
              <a:latin typeface="+mj-lt"/>
            </a:endParaRPr>
          </a:p>
        </p:txBody>
      </p:sp>
      <p:sp>
        <p:nvSpPr>
          <p:cNvPr id="103" name="Rectangle 116"/>
          <p:cNvSpPr>
            <a:spLocks noChangeArrowheads="1"/>
          </p:cNvSpPr>
          <p:nvPr/>
        </p:nvSpPr>
        <p:spPr bwMode="auto">
          <a:xfrm>
            <a:off x="4876800" y="4495800"/>
            <a:ext cx="533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 dirty="0"/>
              <a:t>TCP </a:t>
            </a:r>
            <a:br>
              <a:rPr lang="en-US" sz="1200" dirty="0"/>
            </a:br>
            <a:r>
              <a:rPr lang="en-US" sz="1200" dirty="0" err="1"/>
              <a:t>Hdr</a:t>
            </a:r>
            <a:endParaRPr lang="en-US" sz="1200" dirty="0"/>
          </a:p>
        </p:txBody>
      </p:sp>
      <p:sp>
        <p:nvSpPr>
          <p:cNvPr id="105" name="Text Box 118"/>
          <p:cNvSpPr txBox="1">
            <a:spLocks noChangeArrowheads="1"/>
          </p:cNvSpPr>
          <p:nvPr/>
        </p:nvSpPr>
        <p:spPr bwMode="auto">
          <a:xfrm>
            <a:off x="1143000" y="1573768"/>
            <a:ext cx="29626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latin typeface="+mj-lt"/>
              </a:rPr>
              <a:t>ISN (initial sequence number)</a:t>
            </a:r>
          </a:p>
        </p:txBody>
      </p:sp>
      <p:sp>
        <p:nvSpPr>
          <p:cNvPr id="106" name="Line 119"/>
          <p:cNvSpPr>
            <a:spLocks noChangeShapeType="1"/>
          </p:cNvSpPr>
          <p:nvPr/>
        </p:nvSpPr>
        <p:spPr bwMode="auto">
          <a:xfrm>
            <a:off x="15240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07" name="AutoShape 121"/>
          <p:cNvSpPr>
            <a:spLocks noChangeArrowheads="1"/>
          </p:cNvSpPr>
          <p:nvPr/>
        </p:nvSpPr>
        <p:spPr bwMode="auto">
          <a:xfrm>
            <a:off x="304800" y="3048000"/>
            <a:ext cx="1905000" cy="914400"/>
          </a:xfrm>
          <a:prstGeom prst="wedgeRectCallout">
            <a:avLst>
              <a:gd name="adj1" fmla="val 58583"/>
              <a:gd name="adj2" fmla="val -83162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1800" dirty="0" err="1" smtClean="0">
                <a:latin typeface="+mj-lt"/>
              </a:rPr>
              <a:t>Seq</a:t>
            </a:r>
            <a:r>
              <a:rPr lang="en-US" sz="1800" dirty="0" smtClean="0">
                <a:latin typeface="+mj-lt"/>
              </a:rPr>
              <a:t> number = First byte of segment</a:t>
            </a:r>
            <a:endParaRPr lang="en-US" sz="1800" dirty="0">
              <a:latin typeface="+mj-lt"/>
            </a:endParaRPr>
          </a:p>
        </p:txBody>
      </p:sp>
      <p:sp>
        <p:nvSpPr>
          <p:cNvPr id="109" name="AutoShape 124"/>
          <p:cNvSpPr>
            <a:spLocks noChangeArrowheads="1"/>
          </p:cNvSpPr>
          <p:nvPr/>
        </p:nvSpPr>
        <p:spPr bwMode="auto">
          <a:xfrm>
            <a:off x="5486400" y="3505200"/>
            <a:ext cx="1905000" cy="914400"/>
          </a:xfrm>
          <a:prstGeom prst="wedgeRectCallout">
            <a:avLst>
              <a:gd name="adj1" fmla="val -76667"/>
              <a:gd name="adj2" fmla="val 150523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800" dirty="0" err="1">
                <a:latin typeface="+mj-lt"/>
              </a:rPr>
              <a:t>Ack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 smtClean="0">
                <a:latin typeface="+mj-lt"/>
              </a:rPr>
              <a:t>seq</a:t>
            </a:r>
            <a:r>
              <a:rPr lang="en-US" sz="1800" dirty="0" smtClean="0">
                <a:latin typeface="+mj-lt"/>
              </a:rPr>
              <a:t> number </a:t>
            </a:r>
            <a:r>
              <a:rPr lang="en-US" sz="1800" dirty="0">
                <a:latin typeface="+mj-lt"/>
              </a:rPr>
              <a:t>= next expected byte</a:t>
            </a:r>
          </a:p>
        </p:txBody>
      </p:sp>
      <p:sp>
        <p:nvSpPr>
          <p:cNvPr id="108" name="Rectangle 122"/>
          <p:cNvSpPr>
            <a:spLocks noChangeArrowheads="1"/>
          </p:cNvSpPr>
          <p:nvPr/>
        </p:nvSpPr>
        <p:spPr bwMode="auto">
          <a:xfrm>
            <a:off x="3657600" y="5334000"/>
            <a:ext cx="1219200" cy="609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110" name="Rectangle 125"/>
          <p:cNvSpPr>
            <a:spLocks noChangeArrowheads="1"/>
          </p:cNvSpPr>
          <p:nvPr/>
        </p:nvSpPr>
        <p:spPr bwMode="auto">
          <a:xfrm>
            <a:off x="4876800" y="5334000"/>
            <a:ext cx="1524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j-lt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521021" y="6488668"/>
            <a:ext cx="2623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1"/>
                </a:solidFill>
              </a:rPr>
              <a:t>Credit: CS244A Handout 8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Three-Way Handshake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Exchange initial sequence numbers at connection startup</a:t>
            </a:r>
          </a:p>
          <a:p>
            <a:pPr lvl="1"/>
            <a:r>
              <a:rPr lang="en-US" dirty="0" smtClean="0"/>
              <a:t>Client’s ISN = x</a:t>
            </a:r>
          </a:p>
          <a:p>
            <a:pPr lvl="1"/>
            <a:r>
              <a:rPr lang="en-US" dirty="0" smtClean="0"/>
              <a:t>Server’s ISN = y</a:t>
            </a:r>
          </a:p>
          <a:p>
            <a:r>
              <a:rPr lang="en-US" dirty="0" smtClean="0"/>
              <a:t>Send a special segment with SYN bit set (“synchronize”)</a:t>
            </a:r>
          </a:p>
          <a:p>
            <a:r>
              <a:rPr lang="en-US" dirty="0" smtClean="0"/>
              <a:t>SYN takes up one “byte”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4965368" y="1905000"/>
            <a:ext cx="3721432" cy="3048000"/>
            <a:chOff x="4836632" y="1600200"/>
            <a:chExt cx="3721432" cy="3048000"/>
          </a:xfrm>
        </p:grpSpPr>
        <p:cxnSp>
          <p:nvCxnSpPr>
            <p:cNvPr id="57" name="Straight Connector 56"/>
            <p:cNvCxnSpPr/>
            <p:nvPr/>
          </p:nvCxnSpPr>
          <p:spPr>
            <a:xfrm rot="5400000">
              <a:off x="3848103" y="3314698"/>
              <a:ext cx="2666998" cy="3"/>
            </a:xfrm>
            <a:prstGeom prst="line">
              <a:avLst/>
            </a:prstGeom>
            <a:ln w="63500" cap="flat" cmpd="sng" algn="ctr">
              <a:solidFill>
                <a:schemeClr val="accent1">
                  <a:shade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6819898" y="3314699"/>
              <a:ext cx="2666998" cy="3"/>
            </a:xfrm>
            <a:prstGeom prst="line">
              <a:avLst/>
            </a:prstGeom>
            <a:ln w="63500" cap="flat" cmpd="sng" algn="ctr">
              <a:solidFill>
                <a:schemeClr val="accent1">
                  <a:shade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5181596" y="2133601"/>
              <a:ext cx="2971800" cy="45720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10800000" flipV="1">
              <a:off x="5181597" y="2732409"/>
              <a:ext cx="2971803" cy="848992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5181596" y="3733801"/>
              <a:ext cx="2971800" cy="83820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 rot="602306">
              <a:off x="5768313" y="2038907"/>
              <a:ext cx="1871388" cy="3693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 smtClean="0"/>
                <a:t>SYN</a:t>
              </a:r>
              <a:br>
                <a:rPr lang="en-US" dirty="0" smtClean="0"/>
              </a:br>
              <a:r>
                <a:rPr lang="en-US" dirty="0" smtClean="0"/>
                <a:t>SEQ = x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 rot="20644728">
              <a:off x="5417822" y="2828217"/>
              <a:ext cx="2430774" cy="3693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 smtClean="0"/>
                <a:t>SYN/ACK</a:t>
              </a:r>
              <a:br>
                <a:rPr lang="en-US" dirty="0" smtClean="0"/>
              </a:br>
              <a:r>
                <a:rPr lang="en-US" dirty="0" smtClean="0"/>
                <a:t>SEQ = y, ACK = x+1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 rot="857497">
              <a:off x="5486049" y="3799513"/>
              <a:ext cx="2430774" cy="3693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 smtClean="0"/>
                <a:t>ACK = y+1</a:t>
              </a:r>
              <a:endParaRPr lang="en-US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836632" y="1600200"/>
              <a:ext cx="7259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Client</a:t>
              </a:r>
              <a:endParaRPr lang="en-US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772400" y="1600200"/>
              <a:ext cx="785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Server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Shutdown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Either side can initiate shutdown</a:t>
            </a:r>
          </a:p>
          <a:p>
            <a:r>
              <a:rPr lang="en-US" dirty="0" smtClean="0"/>
              <a:t>Can shutdown only one side of connection, if desired</a:t>
            </a:r>
          </a:p>
          <a:p>
            <a:r>
              <a:rPr lang="en-US" dirty="0" smtClean="0"/>
              <a:t>TIME_WAIT state to handle case of whether last ACK was lost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5257800" y="1752598"/>
            <a:ext cx="2971808" cy="3581402"/>
            <a:chOff x="5181596" y="2286001"/>
            <a:chExt cx="2971808" cy="3581402"/>
          </a:xfrm>
        </p:grpSpPr>
        <p:cxnSp>
          <p:nvCxnSpPr>
            <p:cNvPr id="17" name="Straight Connector 16"/>
            <p:cNvCxnSpPr/>
            <p:nvPr/>
          </p:nvCxnSpPr>
          <p:spPr>
            <a:xfrm rot="5400000">
              <a:off x="3390902" y="4076699"/>
              <a:ext cx="3581402" cy="5"/>
            </a:xfrm>
            <a:prstGeom prst="line">
              <a:avLst/>
            </a:prstGeom>
            <a:ln w="63500" cap="flat" cmpd="sng" algn="ctr">
              <a:solidFill>
                <a:schemeClr val="accent1">
                  <a:shade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6362700" y="4076700"/>
              <a:ext cx="3581398" cy="2"/>
            </a:xfrm>
            <a:prstGeom prst="line">
              <a:avLst/>
            </a:prstGeom>
            <a:ln w="63500" cap="flat" cmpd="sng" algn="ctr">
              <a:solidFill>
                <a:schemeClr val="accent1">
                  <a:shade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5181596" y="2438401"/>
              <a:ext cx="2971800" cy="45720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0800000" flipV="1">
              <a:off x="5181597" y="3037209"/>
              <a:ext cx="2971803" cy="848992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181596" y="4876800"/>
              <a:ext cx="2971800" cy="83820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602306">
              <a:off x="5768313" y="2343707"/>
              <a:ext cx="1871388" cy="3693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 smtClean="0"/>
                <a:t>FIN</a:t>
              </a:r>
              <a:br>
                <a:rPr lang="en-US" dirty="0" smtClean="0"/>
              </a:br>
              <a:r>
                <a:rPr lang="en-US" dirty="0" smtClean="0"/>
                <a:t>SEQ = v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 rot="20644728">
              <a:off x="5417822" y="3133017"/>
              <a:ext cx="2430774" cy="3693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 smtClean="0"/>
                <a:t>ACK</a:t>
              </a:r>
              <a:br>
                <a:rPr lang="en-US" dirty="0" smtClean="0"/>
              </a:br>
              <a:r>
                <a:rPr lang="en-US" dirty="0" smtClean="0"/>
                <a:t>ACK = v+1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 rot="857497">
              <a:off x="5486049" y="4942512"/>
              <a:ext cx="2430774" cy="3693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 smtClean="0"/>
                <a:t>ACK = w+1</a:t>
              </a:r>
              <a:endParaRPr lang="en-US" dirty="0"/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rot="10800000" flipV="1">
              <a:off x="5181601" y="3735708"/>
              <a:ext cx="2971803" cy="848992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 rot="20644728">
              <a:off x="5417826" y="3831516"/>
              <a:ext cx="2430774" cy="3693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 smtClean="0"/>
                <a:t>FIN</a:t>
              </a:r>
              <a:br>
                <a:rPr lang="en-US" dirty="0" smtClean="0"/>
              </a:br>
              <a:r>
                <a:rPr lang="en-US" dirty="0" smtClean="0"/>
                <a:t>SEQ = w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Sockets and TCP</a:t>
            </a:r>
            <a:endParaRPr lang="en-US" dirty="0"/>
          </a:p>
        </p:txBody>
      </p:sp>
      <p:sp>
        <p:nvSpPr>
          <p:cNvPr id="7" name="Process 5"/>
          <p:cNvSpPr/>
          <p:nvPr/>
        </p:nvSpPr>
        <p:spPr>
          <a:xfrm>
            <a:off x="1143000" y="2133600"/>
            <a:ext cx="1752600" cy="149383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connect</a:t>
            </a:r>
          </a:p>
        </p:txBody>
      </p:sp>
      <p:sp>
        <p:nvSpPr>
          <p:cNvPr id="8" name="Process 6"/>
          <p:cNvSpPr/>
          <p:nvPr/>
        </p:nvSpPr>
        <p:spPr>
          <a:xfrm>
            <a:off x="1143000" y="3779838"/>
            <a:ext cx="1752600" cy="12493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end/</a:t>
            </a:r>
            <a:r>
              <a:rPr lang="en-US" dirty="0" err="1" smtClean="0"/>
              <a:t>recv</a:t>
            </a:r>
            <a:endParaRPr lang="en-US" dirty="0" smtClean="0"/>
          </a:p>
        </p:txBody>
      </p:sp>
      <p:sp>
        <p:nvSpPr>
          <p:cNvPr id="12" name="Process 15"/>
          <p:cNvSpPr/>
          <p:nvPr/>
        </p:nvSpPr>
        <p:spPr>
          <a:xfrm>
            <a:off x="1143000" y="5181600"/>
            <a:ext cx="1752600" cy="1371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shutdown</a:t>
            </a:r>
            <a:br>
              <a:rPr lang="en-US" dirty="0" smtClean="0"/>
            </a:br>
            <a:r>
              <a:rPr lang="en-US" dirty="0" smtClean="0"/>
              <a:t>(SHUT_RDWR)</a:t>
            </a:r>
          </a:p>
        </p:txBody>
      </p:sp>
      <p:sp>
        <p:nvSpPr>
          <p:cNvPr id="13" name="Process 16"/>
          <p:cNvSpPr/>
          <p:nvPr/>
        </p:nvSpPr>
        <p:spPr>
          <a:xfrm>
            <a:off x="6172200" y="5181600"/>
            <a:ext cx="1752600" cy="13255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shutdown</a:t>
            </a:r>
            <a:br>
              <a:rPr lang="en-US" dirty="0" smtClean="0"/>
            </a:br>
            <a:r>
              <a:rPr lang="en-US" dirty="0" smtClean="0"/>
              <a:t>(SHUT_RDWR)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579835" y="4083447"/>
            <a:ext cx="4937918" cy="1588"/>
          </a:xfrm>
          <a:prstGeom prst="line">
            <a:avLst/>
          </a:prstGeom>
          <a:ln w="63500" cap="flat" cmpd="sng" algn="ctr">
            <a:solidFill>
              <a:schemeClr val="accent1">
                <a:shade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552429" y="4084239"/>
            <a:ext cx="4937919" cy="1"/>
          </a:xfrm>
          <a:prstGeom prst="line">
            <a:avLst/>
          </a:prstGeom>
          <a:ln w="63500" cap="flat" cmpd="sng" algn="ctr">
            <a:solidFill>
              <a:schemeClr val="accent1">
                <a:shade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049589" y="2133600"/>
            <a:ext cx="2970211" cy="411162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 flipV="1">
            <a:off x="3049590" y="2697160"/>
            <a:ext cx="2971799" cy="411163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Process 29"/>
          <p:cNvSpPr/>
          <p:nvPr/>
        </p:nvSpPr>
        <p:spPr>
          <a:xfrm>
            <a:off x="6172200" y="2133600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listen</a:t>
            </a:r>
          </a:p>
        </p:txBody>
      </p:sp>
      <p:sp>
        <p:nvSpPr>
          <p:cNvPr id="19" name="Process 30"/>
          <p:cNvSpPr/>
          <p:nvPr/>
        </p:nvSpPr>
        <p:spPr>
          <a:xfrm>
            <a:off x="6172200" y="2697162"/>
            <a:ext cx="1752600" cy="9302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accept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051178" y="3216276"/>
            <a:ext cx="2970211" cy="411162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048000" y="3886200"/>
            <a:ext cx="2971800" cy="1524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048000" y="2527300"/>
            <a:ext cx="2971800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SYN/ACK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048000" y="1942068"/>
            <a:ext cx="2971799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SYN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048000" y="3072368"/>
            <a:ext cx="2971800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ACK</a:t>
            </a:r>
            <a:endParaRPr lang="en-US" dirty="0"/>
          </a:p>
        </p:txBody>
      </p:sp>
      <p:sp>
        <p:nvSpPr>
          <p:cNvPr id="30" name="Process 29"/>
          <p:cNvSpPr/>
          <p:nvPr/>
        </p:nvSpPr>
        <p:spPr>
          <a:xfrm>
            <a:off x="6172200" y="1600200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socket, bind</a:t>
            </a:r>
          </a:p>
        </p:txBody>
      </p:sp>
      <p:sp>
        <p:nvSpPr>
          <p:cNvPr id="31" name="Process 29"/>
          <p:cNvSpPr/>
          <p:nvPr/>
        </p:nvSpPr>
        <p:spPr>
          <a:xfrm>
            <a:off x="1143000" y="1600200"/>
            <a:ext cx="1752600" cy="4111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socket, bind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rot="10800000" flipV="1">
            <a:off x="3048000" y="4114800"/>
            <a:ext cx="2971800" cy="2286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1" name="Process 6"/>
          <p:cNvSpPr/>
          <p:nvPr/>
        </p:nvSpPr>
        <p:spPr>
          <a:xfrm>
            <a:off x="6172200" y="3779838"/>
            <a:ext cx="1752600" cy="12493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end/</a:t>
            </a:r>
            <a:r>
              <a:rPr lang="en-US" dirty="0" err="1" smtClean="0"/>
              <a:t>recv</a:t>
            </a:r>
            <a:endParaRPr lang="en-US" dirty="0" smtClean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048000" y="5257800"/>
            <a:ext cx="2971800" cy="2286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0800000" flipV="1">
            <a:off x="3048000" y="5626099"/>
            <a:ext cx="2971800" cy="1524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 flipV="1">
            <a:off x="3048000" y="5943600"/>
            <a:ext cx="2971800" cy="1524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3048000" y="6248400"/>
            <a:ext cx="2971800" cy="2286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048000" y="5029200"/>
            <a:ext cx="2971800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FIN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3048000" y="5346700"/>
            <a:ext cx="2971800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ACK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048000" y="5676900"/>
            <a:ext cx="2971800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FIN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3048000" y="6031468"/>
            <a:ext cx="2971800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ACK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343400" y="4572000"/>
            <a:ext cx="461665" cy="255839"/>
          </a:xfrm>
          <a:prstGeom prst="rect">
            <a:avLst/>
          </a:prstGeom>
          <a:noFill/>
        </p:spPr>
        <p:txBody>
          <a:bodyPr vert="vert" wrap="none" rtlCol="0" anchor="ctr">
            <a:spAutoFit/>
          </a:bodyPr>
          <a:lstStyle/>
          <a:p>
            <a:r>
              <a:rPr lang="en-US" b="1" dirty="0" smtClean="0"/>
              <a:t>…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Sender 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Window size: maximum amount of </a:t>
            </a:r>
            <a:r>
              <a:rPr lang="en-US" dirty="0" err="1" smtClean="0"/>
              <a:t>unacked</a:t>
            </a:r>
            <a:r>
              <a:rPr lang="en-US" dirty="0" smtClean="0"/>
              <a:t> bytes/segments</a:t>
            </a:r>
          </a:p>
          <a:p>
            <a:r>
              <a:rPr lang="en-US" dirty="0" smtClean="0"/>
              <a:t>Usually dynamically adjusted in response to congestion</a:t>
            </a:r>
          </a:p>
          <a:p>
            <a:r>
              <a:rPr lang="en-US" dirty="0" smtClean="0"/>
              <a:t>Must be smaller than receiver window</a:t>
            </a:r>
          </a:p>
          <a:p>
            <a:r>
              <a:rPr lang="en-US" dirty="0" smtClean="0"/>
              <a:t>Local state maintained at sender</a:t>
            </a:r>
            <a:endParaRPr lang="en-US" dirty="0"/>
          </a:p>
        </p:txBody>
      </p:sp>
      <p:grpSp>
        <p:nvGrpSpPr>
          <p:cNvPr id="53" name="Group 52"/>
          <p:cNvGrpSpPr/>
          <p:nvPr/>
        </p:nvGrpSpPr>
        <p:grpSpPr>
          <a:xfrm>
            <a:off x="4800600" y="1752600"/>
            <a:ext cx="3657600" cy="3810000"/>
            <a:chOff x="4800600" y="1524000"/>
            <a:chExt cx="3657600" cy="3810000"/>
          </a:xfrm>
        </p:grpSpPr>
        <p:sp>
          <p:nvSpPr>
            <p:cNvPr id="6" name="Line 115"/>
            <p:cNvSpPr>
              <a:spLocks noChangeShapeType="1"/>
            </p:cNvSpPr>
            <p:nvPr/>
          </p:nvSpPr>
          <p:spPr bwMode="auto">
            <a:xfrm>
              <a:off x="4800600" y="2895600"/>
              <a:ext cx="3657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" name="Line 116"/>
            <p:cNvSpPr>
              <a:spLocks noChangeShapeType="1"/>
            </p:cNvSpPr>
            <p:nvPr/>
          </p:nvSpPr>
          <p:spPr bwMode="auto">
            <a:xfrm>
              <a:off x="4800600" y="4572000"/>
              <a:ext cx="3657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grpSp>
          <p:nvGrpSpPr>
            <p:cNvPr id="8" name="Group 137"/>
            <p:cNvGrpSpPr>
              <a:grpSpLocks/>
            </p:cNvGrpSpPr>
            <p:nvPr/>
          </p:nvGrpSpPr>
          <p:grpSpPr bwMode="auto">
            <a:xfrm>
              <a:off x="4876801" y="2667000"/>
              <a:ext cx="1143002" cy="152400"/>
              <a:chOff x="672" y="1152"/>
              <a:chExt cx="1104" cy="144"/>
            </a:xfrm>
          </p:grpSpPr>
          <p:grpSp>
            <p:nvGrpSpPr>
              <p:cNvPr id="40" name="Group 119"/>
              <p:cNvGrpSpPr>
                <a:grpSpLocks/>
              </p:cNvGrpSpPr>
              <p:nvPr/>
            </p:nvGrpSpPr>
            <p:grpSpPr bwMode="auto">
              <a:xfrm>
                <a:off x="672" y="1152"/>
                <a:ext cx="336" cy="144"/>
                <a:chOff x="1104" y="1152"/>
                <a:chExt cx="336" cy="144"/>
              </a:xfrm>
            </p:grpSpPr>
            <p:sp>
              <p:nvSpPr>
                <p:cNvPr id="47" name="Rectangle 117"/>
                <p:cNvSpPr>
                  <a:spLocks noChangeArrowheads="1"/>
                </p:cNvSpPr>
                <p:nvPr/>
              </p:nvSpPr>
              <p:spPr bwMode="auto">
                <a:xfrm>
                  <a:off x="1104" y="1152"/>
                  <a:ext cx="336" cy="14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48" name="Line 118"/>
                <p:cNvSpPr>
                  <a:spLocks noChangeShapeType="1"/>
                </p:cNvSpPr>
                <p:nvPr/>
              </p:nvSpPr>
              <p:spPr bwMode="auto">
                <a:xfrm>
                  <a:off x="1344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41" name="Group 120"/>
              <p:cNvGrpSpPr>
                <a:grpSpLocks/>
              </p:cNvGrpSpPr>
              <p:nvPr/>
            </p:nvGrpSpPr>
            <p:grpSpPr bwMode="auto">
              <a:xfrm>
                <a:off x="1056" y="1152"/>
                <a:ext cx="336" cy="144"/>
                <a:chOff x="1104" y="1152"/>
                <a:chExt cx="336" cy="144"/>
              </a:xfrm>
            </p:grpSpPr>
            <p:sp>
              <p:nvSpPr>
                <p:cNvPr id="45" name="Rectangle 121"/>
                <p:cNvSpPr>
                  <a:spLocks noChangeArrowheads="1"/>
                </p:cNvSpPr>
                <p:nvPr/>
              </p:nvSpPr>
              <p:spPr bwMode="auto">
                <a:xfrm>
                  <a:off x="1104" y="1152"/>
                  <a:ext cx="336" cy="14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46" name="Line 122"/>
                <p:cNvSpPr>
                  <a:spLocks noChangeShapeType="1"/>
                </p:cNvSpPr>
                <p:nvPr/>
              </p:nvSpPr>
              <p:spPr bwMode="auto">
                <a:xfrm>
                  <a:off x="1344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42" name="Group 123"/>
              <p:cNvGrpSpPr>
                <a:grpSpLocks/>
              </p:cNvGrpSpPr>
              <p:nvPr/>
            </p:nvGrpSpPr>
            <p:grpSpPr bwMode="auto">
              <a:xfrm>
                <a:off x="1440" y="1152"/>
                <a:ext cx="336" cy="144"/>
                <a:chOff x="1104" y="1152"/>
                <a:chExt cx="336" cy="144"/>
              </a:xfrm>
            </p:grpSpPr>
            <p:sp>
              <p:nvSpPr>
                <p:cNvPr id="43" name="Rectangle 124"/>
                <p:cNvSpPr>
                  <a:spLocks noChangeArrowheads="1"/>
                </p:cNvSpPr>
                <p:nvPr/>
              </p:nvSpPr>
              <p:spPr bwMode="auto">
                <a:xfrm>
                  <a:off x="1104" y="1152"/>
                  <a:ext cx="336" cy="14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44" name="Line 125"/>
                <p:cNvSpPr>
                  <a:spLocks noChangeShapeType="1"/>
                </p:cNvSpPr>
                <p:nvPr/>
              </p:nvSpPr>
              <p:spPr bwMode="auto">
                <a:xfrm>
                  <a:off x="1344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</p:grpSp>
        </p:grpSp>
        <p:sp>
          <p:nvSpPr>
            <p:cNvPr id="9" name="Line 126"/>
            <p:cNvSpPr>
              <a:spLocks noChangeShapeType="1"/>
            </p:cNvSpPr>
            <p:nvPr/>
          </p:nvSpPr>
          <p:spPr bwMode="auto">
            <a:xfrm>
              <a:off x="5029200" y="2895600"/>
              <a:ext cx="1219200" cy="167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" name="Line 149"/>
            <p:cNvSpPr>
              <a:spLocks noChangeShapeType="1"/>
            </p:cNvSpPr>
            <p:nvPr/>
          </p:nvSpPr>
          <p:spPr bwMode="auto">
            <a:xfrm flipH="1">
              <a:off x="6248400" y="2895600"/>
              <a:ext cx="1143000" cy="167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1" name="Line 171"/>
            <p:cNvSpPr>
              <a:spLocks noChangeShapeType="1"/>
            </p:cNvSpPr>
            <p:nvPr/>
          </p:nvSpPr>
          <p:spPr bwMode="auto">
            <a:xfrm>
              <a:off x="4876800" y="2590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2" name="Text Box 172"/>
            <p:cNvSpPr txBox="1">
              <a:spLocks noChangeArrowheads="1"/>
            </p:cNvSpPr>
            <p:nvPr/>
          </p:nvSpPr>
          <p:spPr bwMode="auto">
            <a:xfrm>
              <a:off x="4876800" y="2286000"/>
              <a:ext cx="1143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  <a:latin typeface="+mj-lt"/>
                </a:rPr>
                <a:t>Window Size</a:t>
              </a:r>
            </a:p>
          </p:txBody>
        </p:sp>
        <p:sp>
          <p:nvSpPr>
            <p:cNvPr id="13" name="Line 173"/>
            <p:cNvSpPr>
              <a:spLocks noChangeShapeType="1"/>
            </p:cNvSpPr>
            <p:nvPr/>
          </p:nvSpPr>
          <p:spPr bwMode="auto">
            <a:xfrm>
              <a:off x="4876800" y="22860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4" name="Line 174"/>
            <p:cNvSpPr>
              <a:spLocks noChangeShapeType="1"/>
            </p:cNvSpPr>
            <p:nvPr/>
          </p:nvSpPr>
          <p:spPr bwMode="auto">
            <a:xfrm flipV="1">
              <a:off x="4876800" y="2133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" name="Line 175"/>
            <p:cNvSpPr>
              <a:spLocks noChangeShapeType="1"/>
            </p:cNvSpPr>
            <p:nvPr/>
          </p:nvSpPr>
          <p:spPr bwMode="auto">
            <a:xfrm flipV="1">
              <a:off x="7239000" y="21336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" name="Text Box 176"/>
            <p:cNvSpPr txBox="1">
              <a:spLocks noChangeArrowheads="1"/>
            </p:cNvSpPr>
            <p:nvPr/>
          </p:nvSpPr>
          <p:spPr bwMode="auto">
            <a:xfrm>
              <a:off x="5406487" y="1995488"/>
              <a:ext cx="137531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j-lt"/>
                </a:rPr>
                <a:t>Round Trip Time</a:t>
              </a:r>
              <a:endParaRPr lang="en-US" sz="1400" dirty="0">
                <a:solidFill>
                  <a:schemeClr val="tx2"/>
                </a:solidFill>
                <a:latin typeface="+mj-lt"/>
              </a:endParaRPr>
            </a:p>
          </p:txBody>
        </p:sp>
        <p:grpSp>
          <p:nvGrpSpPr>
            <p:cNvPr id="17" name="Group 236"/>
            <p:cNvGrpSpPr>
              <a:grpSpLocks/>
            </p:cNvGrpSpPr>
            <p:nvPr/>
          </p:nvGrpSpPr>
          <p:grpSpPr bwMode="auto">
            <a:xfrm>
              <a:off x="7239004" y="2286000"/>
              <a:ext cx="1143001" cy="533400"/>
              <a:chOff x="2688" y="1344"/>
              <a:chExt cx="720" cy="336"/>
            </a:xfrm>
          </p:grpSpPr>
          <p:grpSp>
            <p:nvGrpSpPr>
              <p:cNvPr id="28" name="Group 223"/>
              <p:cNvGrpSpPr>
                <a:grpSpLocks/>
              </p:cNvGrpSpPr>
              <p:nvPr/>
            </p:nvGrpSpPr>
            <p:grpSpPr bwMode="auto">
              <a:xfrm>
                <a:off x="2688" y="1584"/>
                <a:ext cx="719" cy="96"/>
                <a:chOff x="672" y="1152"/>
                <a:chExt cx="1104" cy="144"/>
              </a:xfrm>
            </p:grpSpPr>
            <p:grpSp>
              <p:nvGrpSpPr>
                <p:cNvPr id="31" name="Group 224"/>
                <p:cNvGrpSpPr>
                  <a:grpSpLocks/>
                </p:cNvGrpSpPr>
                <p:nvPr/>
              </p:nvGrpSpPr>
              <p:grpSpPr bwMode="auto">
                <a:xfrm>
                  <a:off x="672" y="1152"/>
                  <a:ext cx="336" cy="144"/>
                  <a:chOff x="1104" y="1152"/>
                  <a:chExt cx="336" cy="144"/>
                </a:xfrm>
              </p:grpSpPr>
              <p:sp>
                <p:nvSpPr>
                  <p:cNvPr id="38" name="Rectangle 225"/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1152"/>
                    <a:ext cx="336" cy="144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9" name="Line 226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1152"/>
                    <a:ext cx="0" cy="14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>
                      <a:latin typeface="+mj-lt"/>
                    </a:endParaRPr>
                  </a:p>
                </p:txBody>
              </p:sp>
            </p:grpSp>
            <p:grpSp>
              <p:nvGrpSpPr>
                <p:cNvPr id="32" name="Group 227"/>
                <p:cNvGrpSpPr>
                  <a:grpSpLocks/>
                </p:cNvGrpSpPr>
                <p:nvPr/>
              </p:nvGrpSpPr>
              <p:grpSpPr bwMode="auto">
                <a:xfrm>
                  <a:off x="1056" y="1152"/>
                  <a:ext cx="336" cy="144"/>
                  <a:chOff x="1104" y="1152"/>
                  <a:chExt cx="336" cy="144"/>
                </a:xfrm>
              </p:grpSpPr>
              <p:sp>
                <p:nvSpPr>
                  <p:cNvPr id="36" name="Rectangle 228"/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1152"/>
                    <a:ext cx="336" cy="144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7" name="Line 229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1152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>
                      <a:latin typeface="+mj-lt"/>
                    </a:endParaRPr>
                  </a:p>
                </p:txBody>
              </p:sp>
            </p:grpSp>
            <p:grpSp>
              <p:nvGrpSpPr>
                <p:cNvPr id="33" name="Group 230"/>
                <p:cNvGrpSpPr>
                  <a:grpSpLocks/>
                </p:cNvGrpSpPr>
                <p:nvPr/>
              </p:nvGrpSpPr>
              <p:grpSpPr bwMode="auto">
                <a:xfrm>
                  <a:off x="1440" y="1152"/>
                  <a:ext cx="336" cy="144"/>
                  <a:chOff x="1104" y="1152"/>
                  <a:chExt cx="336" cy="144"/>
                </a:xfrm>
              </p:grpSpPr>
              <p:sp>
                <p:nvSpPr>
                  <p:cNvPr id="34" name="Rectangle 231"/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1152"/>
                    <a:ext cx="336" cy="144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5" name="Line 232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1152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>
                      <a:latin typeface="+mj-lt"/>
                    </a:endParaRPr>
                  </a:p>
                </p:txBody>
              </p:sp>
            </p:grpSp>
          </p:grpSp>
          <p:sp>
            <p:nvSpPr>
              <p:cNvPr id="29" name="Line 233"/>
              <p:cNvSpPr>
                <a:spLocks noChangeShapeType="1"/>
              </p:cNvSpPr>
              <p:nvPr/>
            </p:nvSpPr>
            <p:spPr bwMode="auto">
              <a:xfrm>
                <a:off x="2688" y="153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30" name="Text Box 234"/>
              <p:cNvSpPr txBox="1">
                <a:spLocks noChangeArrowheads="1"/>
              </p:cNvSpPr>
              <p:nvPr/>
            </p:nvSpPr>
            <p:spPr bwMode="auto">
              <a:xfrm>
                <a:off x="2688" y="1344"/>
                <a:ext cx="720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2"/>
                    </a:solidFill>
                    <a:latin typeface="+mj-lt"/>
                  </a:rPr>
                  <a:t>Window </a:t>
                </a:r>
                <a:r>
                  <a:rPr lang="en-US" sz="1400" dirty="0" smtClean="0">
                    <a:solidFill>
                      <a:schemeClr val="tx2"/>
                    </a:solidFill>
                    <a:latin typeface="+mj-lt"/>
                  </a:rPr>
                  <a:t>Size</a:t>
                </a:r>
                <a:endParaRPr lang="en-US" sz="1400" dirty="0">
                  <a:solidFill>
                    <a:schemeClr val="tx2"/>
                  </a:solidFill>
                  <a:latin typeface="+mj-lt"/>
                </a:endParaRPr>
              </a:p>
            </p:txBody>
          </p:sp>
        </p:grpSp>
        <p:sp>
          <p:nvSpPr>
            <p:cNvPr id="19" name="Text Box 105"/>
            <p:cNvSpPr txBox="1">
              <a:spLocks noChangeArrowheads="1"/>
            </p:cNvSpPr>
            <p:nvPr/>
          </p:nvSpPr>
          <p:spPr bwMode="auto">
            <a:xfrm>
              <a:off x="4800600" y="1524000"/>
              <a:ext cx="3657600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600" dirty="0" smtClean="0">
                  <a:latin typeface="+mj-lt"/>
                </a:rPr>
                <a:t>Sender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20" name="Line 126"/>
            <p:cNvSpPr>
              <a:spLocks noChangeShapeType="1"/>
            </p:cNvSpPr>
            <p:nvPr/>
          </p:nvSpPr>
          <p:spPr bwMode="auto">
            <a:xfrm>
              <a:off x="5410200" y="2895600"/>
              <a:ext cx="1219200" cy="167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1" name="Line 149"/>
            <p:cNvSpPr>
              <a:spLocks noChangeShapeType="1"/>
            </p:cNvSpPr>
            <p:nvPr/>
          </p:nvSpPr>
          <p:spPr bwMode="auto">
            <a:xfrm flipH="1">
              <a:off x="6629400" y="2895600"/>
              <a:ext cx="1143000" cy="167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2" name="Line 126"/>
            <p:cNvSpPr>
              <a:spLocks noChangeShapeType="1"/>
            </p:cNvSpPr>
            <p:nvPr/>
          </p:nvSpPr>
          <p:spPr bwMode="auto">
            <a:xfrm>
              <a:off x="5791200" y="2895600"/>
              <a:ext cx="1219200" cy="167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3" name="Line 149"/>
            <p:cNvSpPr>
              <a:spLocks noChangeShapeType="1"/>
            </p:cNvSpPr>
            <p:nvPr/>
          </p:nvSpPr>
          <p:spPr bwMode="auto">
            <a:xfrm flipH="1">
              <a:off x="7010400" y="2895600"/>
              <a:ext cx="1143000" cy="167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4" name="Text Box 105"/>
            <p:cNvSpPr txBox="1">
              <a:spLocks noChangeArrowheads="1"/>
            </p:cNvSpPr>
            <p:nvPr/>
          </p:nvSpPr>
          <p:spPr bwMode="auto">
            <a:xfrm>
              <a:off x="4800600" y="4995446"/>
              <a:ext cx="3581400" cy="338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600" dirty="0" smtClean="0">
                  <a:latin typeface="+mj-lt"/>
                </a:rPr>
                <a:t>Receiver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981700" y="4572000"/>
              <a:ext cx="13011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tx2"/>
                  </a:solidFill>
                </a:rPr>
                <a:t>ACK   </a:t>
              </a:r>
              <a:r>
                <a:rPr lang="en-US" sz="1400" dirty="0" err="1" smtClean="0">
                  <a:solidFill>
                    <a:schemeClr val="tx2"/>
                  </a:solidFill>
                </a:rPr>
                <a:t>ACK</a:t>
              </a:r>
              <a:r>
                <a:rPr lang="en-US" sz="1400" dirty="0" smtClean="0">
                  <a:solidFill>
                    <a:schemeClr val="tx2"/>
                  </a:solidFill>
                </a:rPr>
                <a:t>   </a:t>
              </a:r>
              <a:r>
                <a:rPr lang="en-US" sz="1400" dirty="0" err="1" smtClean="0">
                  <a:solidFill>
                    <a:schemeClr val="tx2"/>
                  </a:solidFill>
                </a:rPr>
                <a:t>ACK</a:t>
              </a:r>
              <a:endParaRPr lang="en-US" sz="1400" dirty="0">
                <a:solidFill>
                  <a:schemeClr val="tx2"/>
                </a:solidFill>
              </a:endParaRPr>
            </a:p>
          </p:txBody>
        </p:sp>
        <p:grpSp>
          <p:nvGrpSpPr>
            <p:cNvPr id="49" name="Group 243"/>
            <p:cNvGrpSpPr>
              <a:grpSpLocks/>
            </p:cNvGrpSpPr>
            <p:nvPr/>
          </p:nvGrpSpPr>
          <p:grpSpPr bwMode="auto">
            <a:xfrm>
              <a:off x="6040437" y="2362200"/>
              <a:ext cx="1219200" cy="406400"/>
              <a:chOff x="1584" y="1376"/>
              <a:chExt cx="1104" cy="256"/>
            </a:xfrm>
          </p:grpSpPr>
          <p:sp>
            <p:nvSpPr>
              <p:cNvPr id="50" name="Line 241"/>
              <p:cNvSpPr>
                <a:spLocks noChangeShapeType="1"/>
              </p:cNvSpPr>
              <p:nvPr/>
            </p:nvSpPr>
            <p:spPr bwMode="auto">
              <a:xfrm>
                <a:off x="1584" y="1632"/>
                <a:ext cx="110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51" name="Text Box 242"/>
              <p:cNvSpPr txBox="1">
                <a:spLocks noChangeArrowheads="1"/>
              </p:cNvSpPr>
              <p:nvPr/>
            </p:nvSpPr>
            <p:spPr bwMode="auto">
              <a:xfrm>
                <a:off x="1948" y="1376"/>
                <a:ext cx="116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endParaRPr lang="en-US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</p:grpSp>
      <p:sp>
        <p:nvSpPr>
          <p:cNvPr id="52" name="TextBox 51"/>
          <p:cNvSpPr txBox="1"/>
          <p:nvPr/>
        </p:nvSpPr>
        <p:spPr>
          <a:xfrm>
            <a:off x="6521021" y="6488668"/>
            <a:ext cx="2623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1"/>
                </a:solidFill>
              </a:rPr>
              <a:t>Credit: CS244A Handout 8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Ideal TCP Transfer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an ideal TCP connection between two hosts A and B. What is the maximum transmission rate between the two hosts in terms of:</a:t>
            </a:r>
          </a:p>
          <a:p>
            <a:pPr lvl="1"/>
            <a:r>
              <a:rPr lang="en-US" dirty="0" smtClean="0"/>
              <a:t>W, the window size in bytes</a:t>
            </a:r>
          </a:p>
          <a:p>
            <a:pPr lvl="1"/>
            <a:r>
              <a:rPr lang="en-US" dirty="0" smtClean="0"/>
              <a:t>RTT, the round trip time</a:t>
            </a:r>
          </a:p>
          <a:p>
            <a:pPr lvl="1"/>
            <a:r>
              <a:rPr lang="en-US" dirty="0" smtClean="0"/>
              <a:t>R, the transmission rate of the link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 smtClean="0"/>
              <a:t>Solution: Ideal TCP Transfer Rate</a:t>
            </a:r>
            <a:endParaRPr lang="en-US" dirty="0"/>
          </a:p>
        </p:txBody>
      </p:sp>
      <p:sp>
        <p:nvSpPr>
          <p:cNvPr id="70761" name="Text Box 105"/>
          <p:cNvSpPr txBox="1">
            <a:spLocks noChangeArrowheads="1"/>
          </p:cNvSpPr>
          <p:nvPr/>
        </p:nvSpPr>
        <p:spPr bwMode="auto">
          <a:xfrm>
            <a:off x="304800" y="2514600"/>
            <a:ext cx="8451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+mj-lt"/>
              </a:rPr>
              <a:t>Sender</a:t>
            </a:r>
            <a:endParaRPr lang="en-US" dirty="0">
              <a:latin typeface="+mj-lt"/>
            </a:endParaRPr>
          </a:p>
        </p:txBody>
      </p:sp>
      <p:sp>
        <p:nvSpPr>
          <p:cNvPr id="70762" name="Text Box 106"/>
          <p:cNvSpPr txBox="1">
            <a:spLocks noChangeArrowheads="1"/>
          </p:cNvSpPr>
          <p:nvPr/>
        </p:nvSpPr>
        <p:spPr bwMode="auto">
          <a:xfrm>
            <a:off x="304800" y="4267200"/>
            <a:ext cx="9846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+mj-lt"/>
              </a:rPr>
              <a:t>Receiver</a:t>
            </a:r>
            <a:endParaRPr lang="en-US" dirty="0">
              <a:latin typeface="+mj-lt"/>
            </a:endParaRPr>
          </a:p>
        </p:txBody>
      </p:sp>
      <p:sp>
        <p:nvSpPr>
          <p:cNvPr id="70771" name="Line 115"/>
          <p:cNvSpPr>
            <a:spLocks noChangeShapeType="1"/>
          </p:cNvSpPr>
          <p:nvPr/>
        </p:nvSpPr>
        <p:spPr bwMode="auto">
          <a:xfrm>
            <a:off x="1295400" y="2743200"/>
            <a:ext cx="7467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0772" name="Line 116"/>
          <p:cNvSpPr>
            <a:spLocks noChangeShapeType="1"/>
          </p:cNvSpPr>
          <p:nvPr/>
        </p:nvSpPr>
        <p:spPr bwMode="auto">
          <a:xfrm>
            <a:off x="1295400" y="4419600"/>
            <a:ext cx="7467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grpSp>
        <p:nvGrpSpPr>
          <p:cNvPr id="2" name="Group 137"/>
          <p:cNvGrpSpPr>
            <a:grpSpLocks/>
          </p:cNvGrpSpPr>
          <p:nvPr/>
        </p:nvGrpSpPr>
        <p:grpSpPr bwMode="auto">
          <a:xfrm>
            <a:off x="1371600" y="2514600"/>
            <a:ext cx="1143000" cy="152400"/>
            <a:chOff x="672" y="1152"/>
            <a:chExt cx="1104" cy="144"/>
          </a:xfrm>
        </p:grpSpPr>
        <p:grpSp>
          <p:nvGrpSpPr>
            <p:cNvPr id="3" name="Group 119"/>
            <p:cNvGrpSpPr>
              <a:grpSpLocks/>
            </p:cNvGrpSpPr>
            <p:nvPr/>
          </p:nvGrpSpPr>
          <p:grpSpPr bwMode="auto">
            <a:xfrm>
              <a:off x="672" y="1152"/>
              <a:ext cx="336" cy="144"/>
              <a:chOff x="1104" y="1152"/>
              <a:chExt cx="336" cy="144"/>
            </a:xfrm>
          </p:grpSpPr>
          <p:sp>
            <p:nvSpPr>
              <p:cNvPr id="70773" name="Rectangle 117"/>
              <p:cNvSpPr>
                <a:spLocks noChangeArrowheads="1"/>
              </p:cNvSpPr>
              <p:nvPr/>
            </p:nvSpPr>
            <p:spPr bwMode="auto">
              <a:xfrm>
                <a:off x="1104" y="1152"/>
                <a:ext cx="336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70774" name="Line 118"/>
              <p:cNvSpPr>
                <a:spLocks noChangeShapeType="1"/>
              </p:cNvSpPr>
              <p:nvPr/>
            </p:nvSpPr>
            <p:spPr bwMode="auto">
              <a:xfrm>
                <a:off x="1344" y="1152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</p:grpSp>
        <p:grpSp>
          <p:nvGrpSpPr>
            <p:cNvPr id="4" name="Group 120"/>
            <p:cNvGrpSpPr>
              <a:grpSpLocks/>
            </p:cNvGrpSpPr>
            <p:nvPr/>
          </p:nvGrpSpPr>
          <p:grpSpPr bwMode="auto">
            <a:xfrm>
              <a:off x="1056" y="1152"/>
              <a:ext cx="336" cy="144"/>
              <a:chOff x="1104" y="1152"/>
              <a:chExt cx="336" cy="144"/>
            </a:xfrm>
          </p:grpSpPr>
          <p:sp>
            <p:nvSpPr>
              <p:cNvPr id="70777" name="Rectangle 121"/>
              <p:cNvSpPr>
                <a:spLocks noChangeArrowheads="1"/>
              </p:cNvSpPr>
              <p:nvPr/>
            </p:nvSpPr>
            <p:spPr bwMode="auto">
              <a:xfrm>
                <a:off x="1104" y="1152"/>
                <a:ext cx="336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70778" name="Line 122"/>
              <p:cNvSpPr>
                <a:spLocks noChangeShapeType="1"/>
              </p:cNvSpPr>
              <p:nvPr/>
            </p:nvSpPr>
            <p:spPr bwMode="auto">
              <a:xfrm>
                <a:off x="1344" y="1152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</p:grpSp>
        <p:grpSp>
          <p:nvGrpSpPr>
            <p:cNvPr id="5" name="Group 123"/>
            <p:cNvGrpSpPr>
              <a:grpSpLocks/>
            </p:cNvGrpSpPr>
            <p:nvPr/>
          </p:nvGrpSpPr>
          <p:grpSpPr bwMode="auto">
            <a:xfrm>
              <a:off x="1440" y="1152"/>
              <a:ext cx="336" cy="144"/>
              <a:chOff x="1104" y="1152"/>
              <a:chExt cx="336" cy="144"/>
            </a:xfrm>
          </p:grpSpPr>
          <p:sp>
            <p:nvSpPr>
              <p:cNvPr id="70780" name="Rectangle 124"/>
              <p:cNvSpPr>
                <a:spLocks noChangeArrowheads="1"/>
              </p:cNvSpPr>
              <p:nvPr/>
            </p:nvSpPr>
            <p:spPr bwMode="auto">
              <a:xfrm>
                <a:off x="1104" y="1152"/>
                <a:ext cx="336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70781" name="Line 125"/>
              <p:cNvSpPr>
                <a:spLocks noChangeShapeType="1"/>
              </p:cNvSpPr>
              <p:nvPr/>
            </p:nvSpPr>
            <p:spPr bwMode="auto">
              <a:xfrm>
                <a:off x="1344" y="1152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</p:grpSp>
      </p:grpSp>
      <p:sp>
        <p:nvSpPr>
          <p:cNvPr id="70782" name="Line 126"/>
          <p:cNvSpPr>
            <a:spLocks noChangeShapeType="1"/>
          </p:cNvSpPr>
          <p:nvPr/>
        </p:nvSpPr>
        <p:spPr bwMode="auto">
          <a:xfrm>
            <a:off x="1371600" y="2743200"/>
            <a:ext cx="1447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0794" name="Line 138"/>
          <p:cNvSpPr>
            <a:spLocks noChangeShapeType="1"/>
          </p:cNvSpPr>
          <p:nvPr/>
        </p:nvSpPr>
        <p:spPr bwMode="auto">
          <a:xfrm>
            <a:off x="2514600" y="2743200"/>
            <a:ext cx="1447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0805" name="Line 149"/>
          <p:cNvSpPr>
            <a:spLocks noChangeShapeType="1"/>
          </p:cNvSpPr>
          <p:nvPr/>
        </p:nvSpPr>
        <p:spPr bwMode="auto">
          <a:xfrm flipH="1">
            <a:off x="2819400" y="2743200"/>
            <a:ext cx="1447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0806" name="Line 150"/>
          <p:cNvSpPr>
            <a:spLocks noChangeShapeType="1"/>
          </p:cNvSpPr>
          <p:nvPr/>
        </p:nvSpPr>
        <p:spPr bwMode="auto">
          <a:xfrm flipH="1">
            <a:off x="3962400" y="2743200"/>
            <a:ext cx="1447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0823" name="Text Box 167"/>
          <p:cNvSpPr txBox="1">
            <a:spLocks noChangeArrowheads="1"/>
          </p:cNvSpPr>
          <p:nvPr/>
        </p:nvSpPr>
        <p:spPr bwMode="auto">
          <a:xfrm>
            <a:off x="2514600" y="4419600"/>
            <a:ext cx="5597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+mj-lt"/>
              </a:rPr>
              <a:t>ACK</a:t>
            </a:r>
            <a:endParaRPr lang="en-US" dirty="0">
              <a:latin typeface="+mj-lt"/>
            </a:endParaRPr>
          </a:p>
        </p:txBody>
      </p:sp>
      <p:sp>
        <p:nvSpPr>
          <p:cNvPr id="70827" name="Line 171"/>
          <p:cNvSpPr>
            <a:spLocks noChangeShapeType="1"/>
          </p:cNvSpPr>
          <p:nvPr/>
        </p:nvSpPr>
        <p:spPr bwMode="auto">
          <a:xfrm>
            <a:off x="1371600" y="24384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0828" name="Text Box 172"/>
          <p:cNvSpPr txBox="1">
            <a:spLocks noChangeArrowheads="1"/>
          </p:cNvSpPr>
          <p:nvPr/>
        </p:nvSpPr>
        <p:spPr bwMode="auto">
          <a:xfrm>
            <a:off x="1371600" y="2133600"/>
            <a:ext cx="1143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latin typeface="+mj-lt"/>
              </a:rPr>
              <a:t>Window Size</a:t>
            </a:r>
          </a:p>
        </p:txBody>
      </p:sp>
      <p:sp>
        <p:nvSpPr>
          <p:cNvPr id="70829" name="Line 173"/>
          <p:cNvSpPr>
            <a:spLocks noChangeShapeType="1"/>
          </p:cNvSpPr>
          <p:nvPr/>
        </p:nvSpPr>
        <p:spPr bwMode="auto">
          <a:xfrm>
            <a:off x="1371600" y="21336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0830" name="Line 174"/>
          <p:cNvSpPr>
            <a:spLocks noChangeShapeType="1"/>
          </p:cNvSpPr>
          <p:nvPr/>
        </p:nvSpPr>
        <p:spPr bwMode="auto">
          <a:xfrm flipV="1">
            <a:off x="1371600" y="1981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0831" name="Line 175"/>
          <p:cNvSpPr>
            <a:spLocks noChangeShapeType="1"/>
          </p:cNvSpPr>
          <p:nvPr/>
        </p:nvSpPr>
        <p:spPr bwMode="auto">
          <a:xfrm flipV="1">
            <a:off x="4267200" y="1981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0832" name="Text Box 176"/>
          <p:cNvSpPr txBox="1">
            <a:spLocks noChangeArrowheads="1"/>
          </p:cNvSpPr>
          <p:nvPr/>
        </p:nvSpPr>
        <p:spPr bwMode="auto">
          <a:xfrm>
            <a:off x="2166938" y="1843088"/>
            <a:ext cx="13897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  <a:latin typeface="+mj-lt"/>
              </a:rPr>
              <a:t>Round-Trip Time</a:t>
            </a:r>
            <a:endParaRPr lang="en-US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0858" name="Text Box 202"/>
          <p:cNvSpPr txBox="1">
            <a:spLocks noChangeArrowheads="1"/>
          </p:cNvSpPr>
          <p:nvPr/>
        </p:nvSpPr>
        <p:spPr bwMode="auto">
          <a:xfrm>
            <a:off x="2209800" y="4876800"/>
            <a:ext cx="22681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+mj-lt"/>
              </a:rPr>
              <a:t>(1) RTT &gt; Window </a:t>
            </a:r>
            <a:r>
              <a:rPr lang="en-US" dirty="0" smtClean="0">
                <a:solidFill>
                  <a:schemeClr val="tx2"/>
                </a:solidFill>
                <a:latin typeface="+mj-lt"/>
              </a:rPr>
              <a:t>Size</a:t>
            </a:r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7" name="Group 238"/>
          <p:cNvGrpSpPr>
            <a:grpSpLocks/>
          </p:cNvGrpSpPr>
          <p:nvPr/>
        </p:nvGrpSpPr>
        <p:grpSpPr bwMode="auto">
          <a:xfrm>
            <a:off x="5943600" y="1752600"/>
            <a:ext cx="1600200" cy="3200400"/>
            <a:chOff x="3744" y="1104"/>
            <a:chExt cx="1008" cy="2016"/>
          </a:xfrm>
        </p:grpSpPr>
        <p:sp>
          <p:nvSpPr>
            <p:cNvPr id="70834" name="Line 178"/>
            <p:cNvSpPr>
              <a:spLocks noChangeShapeType="1"/>
            </p:cNvSpPr>
            <p:nvPr/>
          </p:nvSpPr>
          <p:spPr bwMode="auto">
            <a:xfrm>
              <a:off x="3744" y="1161"/>
              <a:ext cx="0" cy="1959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grpSp>
          <p:nvGrpSpPr>
            <p:cNvPr id="8" name="Group 237"/>
            <p:cNvGrpSpPr>
              <a:grpSpLocks/>
            </p:cNvGrpSpPr>
            <p:nvPr/>
          </p:nvGrpSpPr>
          <p:grpSpPr bwMode="auto">
            <a:xfrm>
              <a:off x="4025" y="1104"/>
              <a:ext cx="727" cy="1913"/>
              <a:chOff x="4025" y="1104"/>
              <a:chExt cx="727" cy="1913"/>
            </a:xfrm>
          </p:grpSpPr>
          <p:grpSp>
            <p:nvGrpSpPr>
              <p:cNvPr id="9" name="Group 179"/>
              <p:cNvGrpSpPr>
                <a:grpSpLocks/>
              </p:cNvGrpSpPr>
              <p:nvPr/>
            </p:nvGrpSpPr>
            <p:grpSpPr bwMode="auto">
              <a:xfrm>
                <a:off x="4028" y="1584"/>
                <a:ext cx="720" cy="96"/>
                <a:chOff x="672" y="1152"/>
                <a:chExt cx="1104" cy="144"/>
              </a:xfrm>
            </p:grpSpPr>
            <p:grpSp>
              <p:nvGrpSpPr>
                <p:cNvPr id="10" name="Group 180"/>
                <p:cNvGrpSpPr>
                  <a:grpSpLocks/>
                </p:cNvGrpSpPr>
                <p:nvPr/>
              </p:nvGrpSpPr>
              <p:grpSpPr bwMode="auto">
                <a:xfrm>
                  <a:off x="672" y="1152"/>
                  <a:ext cx="336" cy="144"/>
                  <a:chOff x="1104" y="1152"/>
                  <a:chExt cx="336" cy="144"/>
                </a:xfrm>
              </p:grpSpPr>
              <p:sp>
                <p:nvSpPr>
                  <p:cNvPr id="70837" name="Rectangle 181"/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1152"/>
                    <a:ext cx="336" cy="144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70838" name="Line 182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1152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>
                      <a:latin typeface="+mj-lt"/>
                    </a:endParaRPr>
                  </a:p>
                </p:txBody>
              </p:sp>
            </p:grpSp>
            <p:grpSp>
              <p:nvGrpSpPr>
                <p:cNvPr id="11" name="Group 183"/>
                <p:cNvGrpSpPr>
                  <a:grpSpLocks/>
                </p:cNvGrpSpPr>
                <p:nvPr/>
              </p:nvGrpSpPr>
              <p:grpSpPr bwMode="auto">
                <a:xfrm>
                  <a:off x="1056" y="1152"/>
                  <a:ext cx="336" cy="144"/>
                  <a:chOff x="1104" y="1152"/>
                  <a:chExt cx="336" cy="144"/>
                </a:xfrm>
              </p:grpSpPr>
              <p:sp>
                <p:nvSpPr>
                  <p:cNvPr id="70840" name="Rectangle 184"/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1152"/>
                    <a:ext cx="336" cy="144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70841" name="Line 185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1152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>
                      <a:latin typeface="+mj-lt"/>
                    </a:endParaRPr>
                  </a:p>
                </p:txBody>
              </p:sp>
            </p:grpSp>
            <p:grpSp>
              <p:nvGrpSpPr>
                <p:cNvPr id="12" name="Group 186"/>
                <p:cNvGrpSpPr>
                  <a:grpSpLocks/>
                </p:cNvGrpSpPr>
                <p:nvPr/>
              </p:nvGrpSpPr>
              <p:grpSpPr bwMode="auto">
                <a:xfrm>
                  <a:off x="1440" y="1152"/>
                  <a:ext cx="336" cy="144"/>
                  <a:chOff x="1104" y="1152"/>
                  <a:chExt cx="336" cy="144"/>
                </a:xfrm>
              </p:grpSpPr>
              <p:sp>
                <p:nvSpPr>
                  <p:cNvPr id="70843" name="Rectangle 187"/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1152"/>
                    <a:ext cx="336" cy="144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70844" name="Line 188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1152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>
                      <a:latin typeface="+mj-lt"/>
                    </a:endParaRPr>
                  </a:p>
                </p:txBody>
              </p:sp>
            </p:grpSp>
          </p:grpSp>
          <p:sp>
            <p:nvSpPr>
              <p:cNvPr id="70845" name="Line 189"/>
              <p:cNvSpPr>
                <a:spLocks noChangeShapeType="1"/>
              </p:cNvSpPr>
              <p:nvPr/>
            </p:nvSpPr>
            <p:spPr bwMode="auto">
              <a:xfrm>
                <a:off x="4028" y="1728"/>
                <a:ext cx="407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70847" name="Line 191"/>
              <p:cNvSpPr>
                <a:spLocks noChangeShapeType="1"/>
              </p:cNvSpPr>
              <p:nvPr/>
            </p:nvSpPr>
            <p:spPr bwMode="auto">
              <a:xfrm flipH="1">
                <a:off x="4437" y="1728"/>
                <a:ext cx="311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70849" name="Text Box 193"/>
              <p:cNvSpPr txBox="1">
                <a:spLocks noChangeArrowheads="1"/>
              </p:cNvSpPr>
              <p:nvPr/>
            </p:nvSpPr>
            <p:spPr bwMode="auto">
              <a:xfrm>
                <a:off x="4232" y="2784"/>
                <a:ext cx="353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+mj-lt"/>
                  </a:rPr>
                  <a:t>ACK</a:t>
                </a:r>
              </a:p>
            </p:txBody>
          </p:sp>
          <p:sp>
            <p:nvSpPr>
              <p:cNvPr id="70850" name="Line 194"/>
              <p:cNvSpPr>
                <a:spLocks noChangeShapeType="1"/>
              </p:cNvSpPr>
              <p:nvPr/>
            </p:nvSpPr>
            <p:spPr bwMode="auto">
              <a:xfrm>
                <a:off x="4028" y="153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70851" name="Text Box 195"/>
              <p:cNvSpPr txBox="1">
                <a:spLocks noChangeArrowheads="1"/>
              </p:cNvSpPr>
              <p:nvPr/>
            </p:nvSpPr>
            <p:spPr bwMode="auto">
              <a:xfrm>
                <a:off x="4028" y="1344"/>
                <a:ext cx="724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2"/>
                    </a:solidFill>
                    <a:latin typeface="+mj-lt"/>
                  </a:rPr>
                  <a:t>Window Size</a:t>
                </a:r>
              </a:p>
            </p:txBody>
          </p:sp>
          <p:sp>
            <p:nvSpPr>
              <p:cNvPr id="70852" name="Line 196"/>
              <p:cNvSpPr>
                <a:spLocks noChangeShapeType="1"/>
              </p:cNvSpPr>
              <p:nvPr/>
            </p:nvSpPr>
            <p:spPr bwMode="auto">
              <a:xfrm>
                <a:off x="4028" y="1344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70853" name="Line 197"/>
              <p:cNvSpPr>
                <a:spLocks noChangeShapeType="1"/>
              </p:cNvSpPr>
              <p:nvPr/>
            </p:nvSpPr>
            <p:spPr bwMode="auto">
              <a:xfrm flipV="1">
                <a:off x="4028" y="1248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70854" name="Line 198"/>
              <p:cNvSpPr>
                <a:spLocks noChangeShapeType="1"/>
              </p:cNvSpPr>
              <p:nvPr/>
            </p:nvSpPr>
            <p:spPr bwMode="auto">
              <a:xfrm flipV="1">
                <a:off x="4748" y="1248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70855" name="Text Box 199"/>
              <p:cNvSpPr txBox="1">
                <a:spLocks noChangeArrowheads="1"/>
              </p:cNvSpPr>
              <p:nvPr/>
            </p:nvSpPr>
            <p:spPr bwMode="auto">
              <a:xfrm>
                <a:off x="4025" y="1104"/>
                <a:ext cx="720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tx2"/>
                    </a:solidFill>
                    <a:latin typeface="+mj-lt"/>
                  </a:rPr>
                  <a:t>RTT</a:t>
                </a:r>
                <a:endParaRPr lang="en-US" sz="1400" dirty="0">
                  <a:solidFill>
                    <a:schemeClr val="tx2"/>
                  </a:solidFill>
                  <a:latin typeface="+mj-lt"/>
                </a:endParaRPr>
              </a:p>
            </p:txBody>
          </p:sp>
        </p:grpSp>
      </p:grpSp>
      <p:sp>
        <p:nvSpPr>
          <p:cNvPr id="70859" name="Text Box 203"/>
          <p:cNvSpPr txBox="1">
            <a:spLocks noChangeArrowheads="1"/>
          </p:cNvSpPr>
          <p:nvPr/>
        </p:nvSpPr>
        <p:spPr bwMode="auto">
          <a:xfrm>
            <a:off x="6400800" y="4876800"/>
            <a:ext cx="22681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+mj-lt"/>
              </a:rPr>
              <a:t>(2) RTT = Window </a:t>
            </a:r>
            <a:r>
              <a:rPr lang="en-US" dirty="0" smtClean="0">
                <a:solidFill>
                  <a:schemeClr val="tx2"/>
                </a:solidFill>
                <a:latin typeface="+mj-lt"/>
              </a:rPr>
              <a:t>Size</a:t>
            </a:r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13" name="Group 240"/>
          <p:cNvGrpSpPr>
            <a:grpSpLocks/>
          </p:cNvGrpSpPr>
          <p:nvPr/>
        </p:nvGrpSpPr>
        <p:grpSpPr bwMode="auto">
          <a:xfrm>
            <a:off x="7613650" y="2514600"/>
            <a:ext cx="1143000" cy="1905000"/>
            <a:chOff x="4796" y="1584"/>
            <a:chExt cx="720" cy="1200"/>
          </a:xfrm>
        </p:grpSpPr>
        <p:grpSp>
          <p:nvGrpSpPr>
            <p:cNvPr id="14" name="Group 204"/>
            <p:cNvGrpSpPr>
              <a:grpSpLocks/>
            </p:cNvGrpSpPr>
            <p:nvPr/>
          </p:nvGrpSpPr>
          <p:grpSpPr bwMode="auto">
            <a:xfrm>
              <a:off x="4796" y="1584"/>
              <a:ext cx="720" cy="96"/>
              <a:chOff x="672" y="1152"/>
              <a:chExt cx="1104" cy="144"/>
            </a:xfrm>
          </p:grpSpPr>
          <p:grpSp>
            <p:nvGrpSpPr>
              <p:cNvPr id="15" name="Group 205"/>
              <p:cNvGrpSpPr>
                <a:grpSpLocks/>
              </p:cNvGrpSpPr>
              <p:nvPr/>
            </p:nvGrpSpPr>
            <p:grpSpPr bwMode="auto">
              <a:xfrm>
                <a:off x="672" y="1152"/>
                <a:ext cx="336" cy="144"/>
                <a:chOff x="1104" y="1152"/>
                <a:chExt cx="336" cy="144"/>
              </a:xfrm>
            </p:grpSpPr>
            <p:sp>
              <p:nvSpPr>
                <p:cNvPr id="70862" name="Rectangle 206"/>
                <p:cNvSpPr>
                  <a:spLocks noChangeArrowheads="1"/>
                </p:cNvSpPr>
                <p:nvPr/>
              </p:nvSpPr>
              <p:spPr bwMode="auto">
                <a:xfrm>
                  <a:off x="1104" y="1152"/>
                  <a:ext cx="336" cy="14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70863" name="Line 207"/>
                <p:cNvSpPr>
                  <a:spLocks noChangeShapeType="1"/>
                </p:cNvSpPr>
                <p:nvPr/>
              </p:nvSpPr>
              <p:spPr bwMode="auto">
                <a:xfrm>
                  <a:off x="1344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16" name="Group 208"/>
              <p:cNvGrpSpPr>
                <a:grpSpLocks/>
              </p:cNvGrpSpPr>
              <p:nvPr/>
            </p:nvGrpSpPr>
            <p:grpSpPr bwMode="auto">
              <a:xfrm>
                <a:off x="1056" y="1152"/>
                <a:ext cx="336" cy="144"/>
                <a:chOff x="1104" y="1152"/>
                <a:chExt cx="336" cy="144"/>
              </a:xfrm>
            </p:grpSpPr>
            <p:sp>
              <p:nvSpPr>
                <p:cNvPr id="70865" name="Rectangle 209"/>
                <p:cNvSpPr>
                  <a:spLocks noChangeArrowheads="1"/>
                </p:cNvSpPr>
                <p:nvPr/>
              </p:nvSpPr>
              <p:spPr bwMode="auto">
                <a:xfrm>
                  <a:off x="1104" y="1152"/>
                  <a:ext cx="336" cy="14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70866" name="Line 210"/>
                <p:cNvSpPr>
                  <a:spLocks noChangeShapeType="1"/>
                </p:cNvSpPr>
                <p:nvPr/>
              </p:nvSpPr>
              <p:spPr bwMode="auto">
                <a:xfrm>
                  <a:off x="1344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17" name="Group 211"/>
              <p:cNvGrpSpPr>
                <a:grpSpLocks/>
              </p:cNvGrpSpPr>
              <p:nvPr/>
            </p:nvGrpSpPr>
            <p:grpSpPr bwMode="auto">
              <a:xfrm>
                <a:off x="1440" y="1152"/>
                <a:ext cx="336" cy="144"/>
                <a:chOff x="1104" y="1152"/>
                <a:chExt cx="336" cy="144"/>
              </a:xfrm>
            </p:grpSpPr>
            <p:sp>
              <p:nvSpPr>
                <p:cNvPr id="70868" name="Rectangle 212"/>
                <p:cNvSpPr>
                  <a:spLocks noChangeArrowheads="1"/>
                </p:cNvSpPr>
                <p:nvPr/>
              </p:nvSpPr>
              <p:spPr bwMode="auto">
                <a:xfrm>
                  <a:off x="1104" y="1152"/>
                  <a:ext cx="336" cy="14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70869" name="Line 213"/>
                <p:cNvSpPr>
                  <a:spLocks noChangeShapeType="1"/>
                </p:cNvSpPr>
                <p:nvPr/>
              </p:nvSpPr>
              <p:spPr bwMode="auto">
                <a:xfrm>
                  <a:off x="1344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</p:grpSp>
        </p:grpSp>
        <p:sp>
          <p:nvSpPr>
            <p:cNvPr id="70870" name="Line 214"/>
            <p:cNvSpPr>
              <a:spLocks noChangeShapeType="1"/>
            </p:cNvSpPr>
            <p:nvPr/>
          </p:nvSpPr>
          <p:spPr bwMode="auto">
            <a:xfrm>
              <a:off x="4796" y="1728"/>
              <a:ext cx="407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0871" name="Line 215"/>
            <p:cNvSpPr>
              <a:spLocks noChangeShapeType="1"/>
            </p:cNvSpPr>
            <p:nvPr/>
          </p:nvSpPr>
          <p:spPr bwMode="auto">
            <a:xfrm flipH="1">
              <a:off x="5205" y="1728"/>
              <a:ext cx="311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70872" name="Text Box 216"/>
          <p:cNvSpPr txBox="1">
            <a:spLocks noChangeArrowheads="1"/>
          </p:cNvSpPr>
          <p:nvPr/>
        </p:nvSpPr>
        <p:spPr bwMode="auto">
          <a:xfrm>
            <a:off x="7937500" y="4419600"/>
            <a:ext cx="5597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j-lt"/>
              </a:rPr>
              <a:t>ACK</a:t>
            </a:r>
          </a:p>
        </p:txBody>
      </p:sp>
      <p:grpSp>
        <p:nvGrpSpPr>
          <p:cNvPr id="18" name="Group 236"/>
          <p:cNvGrpSpPr>
            <a:grpSpLocks/>
          </p:cNvGrpSpPr>
          <p:nvPr/>
        </p:nvGrpSpPr>
        <p:grpSpPr bwMode="auto">
          <a:xfrm>
            <a:off x="4267200" y="2133600"/>
            <a:ext cx="1143000" cy="533400"/>
            <a:chOff x="2688" y="1344"/>
            <a:chExt cx="720" cy="336"/>
          </a:xfrm>
        </p:grpSpPr>
        <p:grpSp>
          <p:nvGrpSpPr>
            <p:cNvPr id="19" name="Group 223"/>
            <p:cNvGrpSpPr>
              <a:grpSpLocks/>
            </p:cNvGrpSpPr>
            <p:nvPr/>
          </p:nvGrpSpPr>
          <p:grpSpPr bwMode="auto">
            <a:xfrm>
              <a:off x="2688" y="1584"/>
              <a:ext cx="720" cy="96"/>
              <a:chOff x="672" y="1152"/>
              <a:chExt cx="1104" cy="144"/>
            </a:xfrm>
          </p:grpSpPr>
          <p:grpSp>
            <p:nvGrpSpPr>
              <p:cNvPr id="20" name="Group 224"/>
              <p:cNvGrpSpPr>
                <a:grpSpLocks/>
              </p:cNvGrpSpPr>
              <p:nvPr/>
            </p:nvGrpSpPr>
            <p:grpSpPr bwMode="auto">
              <a:xfrm>
                <a:off x="672" y="1152"/>
                <a:ext cx="336" cy="144"/>
                <a:chOff x="1104" y="1152"/>
                <a:chExt cx="336" cy="144"/>
              </a:xfrm>
            </p:grpSpPr>
            <p:sp>
              <p:nvSpPr>
                <p:cNvPr id="70881" name="Rectangle 225"/>
                <p:cNvSpPr>
                  <a:spLocks noChangeArrowheads="1"/>
                </p:cNvSpPr>
                <p:nvPr/>
              </p:nvSpPr>
              <p:spPr bwMode="auto">
                <a:xfrm>
                  <a:off x="1104" y="1152"/>
                  <a:ext cx="336" cy="14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70882" name="Line 226"/>
                <p:cNvSpPr>
                  <a:spLocks noChangeShapeType="1"/>
                </p:cNvSpPr>
                <p:nvPr/>
              </p:nvSpPr>
              <p:spPr bwMode="auto">
                <a:xfrm>
                  <a:off x="1344" y="1152"/>
                  <a:ext cx="0" cy="144"/>
                </a:xfrm>
                <a:prstGeom prst="lin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1" name="Group 227"/>
              <p:cNvGrpSpPr>
                <a:grpSpLocks/>
              </p:cNvGrpSpPr>
              <p:nvPr/>
            </p:nvGrpSpPr>
            <p:grpSpPr bwMode="auto">
              <a:xfrm>
                <a:off x="1056" y="1152"/>
                <a:ext cx="336" cy="144"/>
                <a:chOff x="1104" y="1152"/>
                <a:chExt cx="336" cy="144"/>
              </a:xfrm>
            </p:grpSpPr>
            <p:sp>
              <p:nvSpPr>
                <p:cNvPr id="70884" name="Rectangle 228"/>
                <p:cNvSpPr>
                  <a:spLocks noChangeArrowheads="1"/>
                </p:cNvSpPr>
                <p:nvPr/>
              </p:nvSpPr>
              <p:spPr bwMode="auto">
                <a:xfrm>
                  <a:off x="1104" y="1152"/>
                  <a:ext cx="336" cy="14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70885" name="Line 229"/>
                <p:cNvSpPr>
                  <a:spLocks noChangeShapeType="1"/>
                </p:cNvSpPr>
                <p:nvPr/>
              </p:nvSpPr>
              <p:spPr bwMode="auto">
                <a:xfrm>
                  <a:off x="1344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2" name="Group 230"/>
              <p:cNvGrpSpPr>
                <a:grpSpLocks/>
              </p:cNvGrpSpPr>
              <p:nvPr/>
            </p:nvGrpSpPr>
            <p:grpSpPr bwMode="auto">
              <a:xfrm>
                <a:off x="1440" y="1152"/>
                <a:ext cx="336" cy="144"/>
                <a:chOff x="1104" y="1152"/>
                <a:chExt cx="336" cy="144"/>
              </a:xfrm>
            </p:grpSpPr>
            <p:sp>
              <p:nvSpPr>
                <p:cNvPr id="70887" name="Rectangle 231"/>
                <p:cNvSpPr>
                  <a:spLocks noChangeArrowheads="1"/>
                </p:cNvSpPr>
                <p:nvPr/>
              </p:nvSpPr>
              <p:spPr bwMode="auto">
                <a:xfrm>
                  <a:off x="1104" y="1152"/>
                  <a:ext cx="336" cy="14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70888" name="Line 232"/>
                <p:cNvSpPr>
                  <a:spLocks noChangeShapeType="1"/>
                </p:cNvSpPr>
                <p:nvPr/>
              </p:nvSpPr>
              <p:spPr bwMode="auto">
                <a:xfrm>
                  <a:off x="1344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</p:grpSp>
        </p:grpSp>
        <p:sp>
          <p:nvSpPr>
            <p:cNvPr id="70889" name="Line 233"/>
            <p:cNvSpPr>
              <a:spLocks noChangeShapeType="1"/>
            </p:cNvSpPr>
            <p:nvPr/>
          </p:nvSpPr>
          <p:spPr bwMode="auto">
            <a:xfrm>
              <a:off x="2688" y="1536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0890" name="Text Box 234"/>
            <p:cNvSpPr txBox="1">
              <a:spLocks noChangeArrowheads="1"/>
            </p:cNvSpPr>
            <p:nvPr/>
          </p:nvSpPr>
          <p:spPr bwMode="auto">
            <a:xfrm>
              <a:off x="2688" y="1344"/>
              <a:ext cx="72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  <a:latin typeface="+mj-lt"/>
                </a:rPr>
                <a:t>Window </a:t>
              </a:r>
              <a:r>
                <a:rPr lang="en-US" sz="1400" dirty="0" smtClean="0">
                  <a:solidFill>
                    <a:schemeClr val="tx2"/>
                  </a:solidFill>
                  <a:latin typeface="+mj-lt"/>
                </a:rPr>
                <a:t>Size</a:t>
              </a:r>
              <a:endParaRPr lang="en-US" sz="1400" dirty="0">
                <a:solidFill>
                  <a:schemeClr val="tx2"/>
                </a:solidFill>
                <a:latin typeface="+mj-lt"/>
              </a:endParaRPr>
            </a:p>
          </p:txBody>
        </p:sp>
      </p:grpSp>
      <p:grpSp>
        <p:nvGrpSpPr>
          <p:cNvPr id="23" name="Group 243"/>
          <p:cNvGrpSpPr>
            <a:grpSpLocks/>
          </p:cNvGrpSpPr>
          <p:nvPr/>
        </p:nvGrpSpPr>
        <p:grpSpPr bwMode="auto">
          <a:xfrm>
            <a:off x="2514600" y="2184400"/>
            <a:ext cx="1752600" cy="406400"/>
            <a:chOff x="1584" y="1376"/>
            <a:chExt cx="1104" cy="256"/>
          </a:xfrm>
        </p:grpSpPr>
        <p:sp>
          <p:nvSpPr>
            <p:cNvPr id="70897" name="Line 241"/>
            <p:cNvSpPr>
              <a:spLocks noChangeShapeType="1"/>
            </p:cNvSpPr>
            <p:nvPr/>
          </p:nvSpPr>
          <p:spPr bwMode="auto">
            <a:xfrm>
              <a:off x="1584" y="1632"/>
              <a:ext cx="1104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0898" name="Text Box 242"/>
            <p:cNvSpPr txBox="1">
              <a:spLocks noChangeArrowheads="1"/>
            </p:cNvSpPr>
            <p:nvPr/>
          </p:nvSpPr>
          <p:spPr bwMode="auto">
            <a:xfrm>
              <a:off x="1948" y="1376"/>
              <a:ext cx="11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en-US" dirty="0">
                <a:solidFill>
                  <a:schemeClr val="accent2"/>
                </a:solidFill>
                <a:latin typeface="+mj-lt"/>
              </a:endParaRPr>
            </a:p>
          </p:txBody>
        </p:sp>
      </p:grpSp>
      <p:sp>
        <p:nvSpPr>
          <p:cNvPr id="86" name="Text Box 167"/>
          <p:cNvSpPr txBox="1">
            <a:spLocks noChangeArrowheads="1"/>
          </p:cNvSpPr>
          <p:nvPr/>
        </p:nvSpPr>
        <p:spPr bwMode="auto">
          <a:xfrm>
            <a:off x="3657600" y="4419600"/>
            <a:ext cx="5597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+mj-lt"/>
              </a:rPr>
              <a:t>ACK</a:t>
            </a:r>
            <a:endParaRPr lang="en-US" dirty="0">
              <a:latin typeface="+mj-lt"/>
            </a:endParaRPr>
          </a:p>
        </p:txBody>
      </p:sp>
      <p:sp>
        <p:nvSpPr>
          <p:cNvPr id="87" name="Content Placeholder 2"/>
          <p:cNvSpPr txBox="1">
            <a:spLocks/>
          </p:cNvSpPr>
          <p:nvPr/>
        </p:nvSpPr>
        <p:spPr>
          <a:xfrm>
            <a:off x="457200" y="5257800"/>
            <a:ext cx="8229600" cy="8683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 ideal transfer rate is W/RTT—independent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link BW!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521021" y="6488668"/>
            <a:ext cx="2623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1"/>
                </a:solidFill>
              </a:rPr>
              <a:t>Credit: CS244A Handout 8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Receiver 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Advertised to sender in TCP header</a:t>
            </a:r>
          </a:p>
          <a:p>
            <a:r>
              <a:rPr lang="en-US" dirty="0" smtClean="0"/>
              <a:t>Amount of out-of-order bytes the receiver will buffer</a:t>
            </a:r>
          </a:p>
          <a:p>
            <a:r>
              <a:rPr lang="en-US" dirty="0" smtClean="0"/>
              <a:t>Sender window cannot be larger than advertised receiver window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err="1" smtClean="0"/>
              <a:t>RecvWind</a:t>
            </a:r>
            <a:r>
              <a:rPr lang="en-US" dirty="0" smtClean="0"/>
              <a:t> = receiver window in bytes</a:t>
            </a:r>
          </a:p>
          <a:p>
            <a:pPr lvl="1"/>
            <a:r>
              <a:rPr lang="en-US" dirty="0" smtClean="0"/>
              <a:t>Last </a:t>
            </a:r>
            <a:r>
              <a:rPr lang="en-US" dirty="0" err="1" smtClean="0"/>
              <a:t>ack</a:t>
            </a:r>
            <a:r>
              <a:rPr lang="en-US" dirty="0" smtClean="0"/>
              <a:t> to sequence number x</a:t>
            </a:r>
          </a:p>
          <a:p>
            <a:pPr lvl="1"/>
            <a:r>
              <a:rPr lang="en-US" dirty="0" smtClean="0"/>
              <a:t>Then receiver will buffer any bytes in the sequence number range [x, </a:t>
            </a:r>
            <a:r>
              <a:rPr lang="en-US" dirty="0" err="1" smtClean="0"/>
              <a:t>x+RecvWind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Example: TCP RST 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1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Suppose we have a long-lived TCP connection (like a BGP session), and we want to maliciously terminate it</a:t>
            </a:r>
          </a:p>
          <a:p>
            <a:pPr lvl="1"/>
            <a:r>
              <a:rPr lang="en-US" dirty="0" smtClean="0"/>
              <a:t>Suppose we know the IP and port numbers for both sides of the connection</a:t>
            </a:r>
          </a:p>
          <a:p>
            <a:pPr lvl="1"/>
            <a:r>
              <a:rPr lang="en-US" dirty="0" smtClean="0"/>
              <a:t>Then sending a TCP RST packet will immediately terminate the session</a:t>
            </a:r>
          </a:p>
          <a:p>
            <a:r>
              <a:rPr lang="en-US" dirty="0" smtClean="0"/>
              <a:t>Given a receiver window size of 8K, what is the chance that a RST packet with a random sequence number will terminate the connection?</a:t>
            </a:r>
          </a:p>
          <a:p>
            <a:r>
              <a:rPr lang="en-US" dirty="0" smtClean="0"/>
              <a:t>How many RST packets are needed to span the entire sequence number space?</a:t>
            </a:r>
          </a:p>
          <a:p>
            <a:r>
              <a:rPr lang="en-US" dirty="0" smtClean="0"/>
              <a:t>Using 58 byte RST packets on a 10 Mbps link, how long does it take to generate this number of packets?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Solution: TCP RST 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19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Given a receiver window size of 8K, what is the chance that a RST packet with a random sequence number will terminate the connection?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13</a:t>
            </a:r>
            <a:r>
              <a:rPr lang="en-US" dirty="0" smtClean="0"/>
              <a:t>/2</a:t>
            </a:r>
            <a:r>
              <a:rPr lang="en-US" baseline="30000" dirty="0" smtClean="0"/>
              <a:t>32</a:t>
            </a:r>
            <a:r>
              <a:rPr lang="en-US" dirty="0" smtClean="0"/>
              <a:t> =</a:t>
            </a:r>
            <a:r>
              <a:rPr lang="en-US" dirty="0" smtClean="0"/>
              <a:t> 2</a:t>
            </a:r>
            <a:r>
              <a:rPr lang="en-US" baseline="30000" dirty="0" smtClean="0"/>
              <a:t>-19</a:t>
            </a:r>
            <a:r>
              <a:rPr lang="en-US" dirty="0" smtClean="0"/>
              <a:t> = 1 in half a million chance</a:t>
            </a:r>
          </a:p>
          <a:p>
            <a:r>
              <a:rPr lang="en-US" dirty="0" smtClean="0"/>
              <a:t>How many RST packets are needed to span the entire sequence number space?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19</a:t>
            </a:r>
            <a:r>
              <a:rPr lang="en-US" dirty="0" smtClean="0"/>
              <a:t> packets</a:t>
            </a:r>
          </a:p>
          <a:p>
            <a:r>
              <a:rPr lang="en-US" dirty="0" smtClean="0"/>
              <a:t>Using 58 byte RST packets on a 10 Mbps link, how long does it take to generate this number of packets?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19</a:t>
            </a:r>
            <a:r>
              <a:rPr lang="en-US" dirty="0" smtClean="0"/>
              <a:t> packets * 58 bytes/packet * 8 bits/byte / 10 Mbps = 24 seconds</a:t>
            </a:r>
            <a:endParaRPr lang="en-US" dirty="0" smtClean="0"/>
          </a:p>
          <a:p>
            <a:pPr lvl="1"/>
            <a:endParaRPr lang="en-US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Don’t want to overwhelm the network or the receiver with packets</a:t>
            </a:r>
          </a:p>
          <a:p>
            <a:r>
              <a:rPr lang="en-US" dirty="0" smtClean="0"/>
              <a:t>Adjust </a:t>
            </a:r>
            <a:r>
              <a:rPr lang="en-US" dirty="0" err="1" smtClean="0"/>
              <a:t>cwnd</a:t>
            </a:r>
            <a:r>
              <a:rPr lang="en-US" dirty="0" smtClean="0"/>
              <a:t> (congestion window) dynamically </a:t>
            </a:r>
            <a:r>
              <a:rPr lang="en-US" dirty="0" smtClean="0"/>
              <a:t>in response to loss </a:t>
            </a:r>
            <a:r>
              <a:rPr lang="en-US" dirty="0" smtClean="0"/>
              <a:t>events</a:t>
            </a:r>
          </a:p>
          <a:p>
            <a:pPr lvl="1"/>
            <a:r>
              <a:rPr lang="en-US" dirty="0" smtClean="0"/>
              <a:t>Sender window = </a:t>
            </a:r>
            <a:r>
              <a:rPr lang="en-US" dirty="0" err="1" smtClean="0"/>
              <a:t>min(cwnd</a:t>
            </a:r>
            <a:r>
              <a:rPr lang="en-US" dirty="0" smtClean="0"/>
              <a:t>, </a:t>
            </a:r>
            <a:r>
              <a:rPr lang="en-US" dirty="0" err="1" smtClean="0"/>
              <a:t>rwnd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Congestion window resized using AIMD</a:t>
            </a:r>
          </a:p>
          <a:p>
            <a:pPr lvl="1"/>
            <a:r>
              <a:rPr lang="en-US" dirty="0" smtClean="0"/>
              <a:t>When connection starts, start with window size of 1</a:t>
            </a:r>
            <a:endParaRPr lang="en-US" dirty="0" smtClean="0"/>
          </a:p>
          <a:p>
            <a:pPr lvl="1"/>
            <a:r>
              <a:rPr lang="en-US" dirty="0" smtClean="0"/>
              <a:t>As long as segments are </a:t>
            </a:r>
            <a:r>
              <a:rPr lang="en-US" dirty="0" err="1" smtClean="0"/>
              <a:t>acked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Increase window size by 1 segment size every RTT (additive increase)</a:t>
            </a:r>
          </a:p>
          <a:p>
            <a:pPr lvl="1"/>
            <a:r>
              <a:rPr lang="en-US" dirty="0" smtClean="0"/>
              <a:t>If loss is detected:</a:t>
            </a:r>
          </a:p>
          <a:p>
            <a:pPr lvl="2"/>
            <a:r>
              <a:rPr lang="en-US" dirty="0" smtClean="0"/>
              <a:t>Halve window size (multiplicative decrease)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</a:t>
            </a:r>
            <a:r>
              <a:rPr lang="en-US" dirty="0" err="1" smtClean="0"/>
              <a:t>Sawtooth</a:t>
            </a:r>
            <a:endParaRPr lang="en-US" dirty="0"/>
          </a:p>
        </p:txBody>
      </p:sp>
      <p:grpSp>
        <p:nvGrpSpPr>
          <p:cNvPr id="56" name="Group 55"/>
          <p:cNvGrpSpPr/>
          <p:nvPr/>
        </p:nvGrpSpPr>
        <p:grpSpPr>
          <a:xfrm>
            <a:off x="457200" y="4267200"/>
            <a:ext cx="7924800" cy="2286000"/>
            <a:chOff x="381000" y="1981200"/>
            <a:chExt cx="7924800" cy="2286000"/>
          </a:xfrm>
        </p:grpSpPr>
        <p:sp>
          <p:nvSpPr>
            <p:cNvPr id="4" name="Line 3"/>
            <p:cNvSpPr>
              <a:spLocks noChangeShapeType="1"/>
            </p:cNvSpPr>
            <p:nvPr/>
          </p:nvSpPr>
          <p:spPr bwMode="auto">
            <a:xfrm>
              <a:off x="1143000" y="2286000"/>
              <a:ext cx="6858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1066800" y="4114800"/>
              <a:ext cx="693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371600" y="2286000"/>
              <a:ext cx="8382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V="1">
              <a:off x="2209800" y="2286000"/>
              <a:ext cx="9906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200400" y="2286000"/>
              <a:ext cx="8382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4038600" y="2286000"/>
              <a:ext cx="9906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505200" y="2286000"/>
              <a:ext cx="8382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V="1">
              <a:off x="4343400" y="2286000"/>
              <a:ext cx="9906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5029200" y="2286000"/>
              <a:ext cx="8382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V="1">
              <a:off x="5867400" y="2286000"/>
              <a:ext cx="9906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5334000" y="2286000"/>
              <a:ext cx="8382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6172200" y="2286000"/>
              <a:ext cx="9906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5715000" y="2286000"/>
              <a:ext cx="8382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6553200" y="2286000"/>
              <a:ext cx="9906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371600" y="2057400"/>
              <a:ext cx="304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6002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200400" y="2057400"/>
              <a:ext cx="304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4290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581400" y="2057400"/>
              <a:ext cx="304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8100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5029200" y="2057400"/>
              <a:ext cx="304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52578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5410200" y="2057400"/>
              <a:ext cx="304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56388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6858000" y="2057400"/>
              <a:ext cx="304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70866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7239000" y="2057400"/>
              <a:ext cx="304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74676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5791200" y="2057400"/>
              <a:ext cx="304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60198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7620000" y="2057400"/>
              <a:ext cx="304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78486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8001000" y="2057400"/>
              <a:ext cx="304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82296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6858000" y="2362200"/>
              <a:ext cx="304800" cy="6096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7162800" y="2362200"/>
              <a:ext cx="304800" cy="6096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7543800" y="2362200"/>
              <a:ext cx="304800" cy="6096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7848600" y="2286000"/>
              <a:ext cx="304800" cy="6096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Text Box 41"/>
            <p:cNvSpPr txBox="1">
              <a:spLocks noChangeArrowheads="1"/>
            </p:cNvSpPr>
            <p:nvPr/>
          </p:nvSpPr>
          <p:spPr bwMode="auto">
            <a:xfrm>
              <a:off x="1447800" y="2960688"/>
              <a:ext cx="330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D</a:t>
              </a:r>
            </a:p>
          </p:txBody>
        </p:sp>
        <p:sp>
          <p:nvSpPr>
            <p:cNvPr id="43" name="Text Box 42"/>
            <p:cNvSpPr txBox="1">
              <a:spLocks noChangeArrowheads="1"/>
            </p:cNvSpPr>
            <p:nvPr/>
          </p:nvSpPr>
          <p:spPr bwMode="auto">
            <a:xfrm>
              <a:off x="2413000" y="2971800"/>
              <a:ext cx="3333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A</a:t>
              </a:r>
            </a:p>
          </p:txBody>
        </p:sp>
        <p:sp>
          <p:nvSpPr>
            <p:cNvPr id="44" name="Text Box 43"/>
            <p:cNvSpPr txBox="1">
              <a:spLocks noChangeArrowheads="1"/>
            </p:cNvSpPr>
            <p:nvPr/>
          </p:nvSpPr>
          <p:spPr bwMode="auto">
            <a:xfrm>
              <a:off x="3276600" y="2895600"/>
              <a:ext cx="330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D</a:t>
              </a:r>
            </a:p>
          </p:txBody>
        </p:sp>
        <p:sp>
          <p:nvSpPr>
            <p:cNvPr id="45" name="Text Box 44"/>
            <p:cNvSpPr txBox="1">
              <a:spLocks noChangeArrowheads="1"/>
            </p:cNvSpPr>
            <p:nvPr/>
          </p:nvSpPr>
          <p:spPr bwMode="auto">
            <a:xfrm>
              <a:off x="3556000" y="2895600"/>
              <a:ext cx="330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D</a:t>
              </a:r>
            </a:p>
          </p:txBody>
        </p:sp>
        <p:sp>
          <p:nvSpPr>
            <p:cNvPr id="46" name="Text Box 45"/>
            <p:cNvSpPr txBox="1">
              <a:spLocks noChangeArrowheads="1"/>
            </p:cNvSpPr>
            <p:nvPr/>
          </p:nvSpPr>
          <p:spPr bwMode="auto">
            <a:xfrm>
              <a:off x="4267200" y="2895600"/>
              <a:ext cx="3333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A</a:t>
              </a:r>
            </a:p>
          </p:txBody>
        </p:sp>
        <p:sp>
          <p:nvSpPr>
            <p:cNvPr id="47" name="Text Box 46"/>
            <p:cNvSpPr txBox="1">
              <a:spLocks noChangeArrowheads="1"/>
            </p:cNvSpPr>
            <p:nvPr/>
          </p:nvSpPr>
          <p:spPr bwMode="auto">
            <a:xfrm>
              <a:off x="4572000" y="2895600"/>
              <a:ext cx="3333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A</a:t>
              </a:r>
            </a:p>
          </p:txBody>
        </p:sp>
        <p:sp>
          <p:nvSpPr>
            <p:cNvPr id="48" name="Text Box 47"/>
            <p:cNvSpPr txBox="1">
              <a:spLocks noChangeArrowheads="1"/>
            </p:cNvSpPr>
            <p:nvPr/>
          </p:nvSpPr>
          <p:spPr bwMode="auto">
            <a:xfrm>
              <a:off x="5105400" y="2895600"/>
              <a:ext cx="330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D</a:t>
              </a:r>
            </a:p>
          </p:txBody>
        </p:sp>
        <p:sp>
          <p:nvSpPr>
            <p:cNvPr id="49" name="Text Box 48"/>
            <p:cNvSpPr txBox="1">
              <a:spLocks noChangeArrowheads="1"/>
            </p:cNvSpPr>
            <p:nvPr/>
          </p:nvSpPr>
          <p:spPr bwMode="auto">
            <a:xfrm>
              <a:off x="5384800" y="2895600"/>
              <a:ext cx="330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D</a:t>
              </a:r>
            </a:p>
          </p:txBody>
        </p:sp>
        <p:sp>
          <p:nvSpPr>
            <p:cNvPr id="50" name="Text Box 49"/>
            <p:cNvSpPr txBox="1">
              <a:spLocks noChangeArrowheads="1"/>
            </p:cNvSpPr>
            <p:nvPr/>
          </p:nvSpPr>
          <p:spPr bwMode="auto">
            <a:xfrm>
              <a:off x="6096000" y="2895600"/>
              <a:ext cx="3333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A</a:t>
              </a:r>
            </a:p>
          </p:txBody>
        </p:sp>
        <p:sp>
          <p:nvSpPr>
            <p:cNvPr id="51" name="Text Box 50"/>
            <p:cNvSpPr txBox="1">
              <a:spLocks noChangeArrowheads="1"/>
            </p:cNvSpPr>
            <p:nvPr/>
          </p:nvSpPr>
          <p:spPr bwMode="auto">
            <a:xfrm>
              <a:off x="6400800" y="2895600"/>
              <a:ext cx="3333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A</a:t>
              </a:r>
            </a:p>
          </p:txBody>
        </p:sp>
        <p:sp>
          <p:nvSpPr>
            <p:cNvPr id="52" name="Text Box 51"/>
            <p:cNvSpPr txBox="1">
              <a:spLocks noChangeArrowheads="1"/>
            </p:cNvSpPr>
            <p:nvPr/>
          </p:nvSpPr>
          <p:spPr bwMode="auto">
            <a:xfrm>
              <a:off x="5765800" y="2895600"/>
              <a:ext cx="330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D</a:t>
              </a:r>
            </a:p>
          </p:txBody>
        </p:sp>
        <p:sp>
          <p:nvSpPr>
            <p:cNvPr id="53" name="Text Box 52"/>
            <p:cNvSpPr txBox="1">
              <a:spLocks noChangeArrowheads="1"/>
            </p:cNvSpPr>
            <p:nvPr/>
          </p:nvSpPr>
          <p:spPr bwMode="auto">
            <a:xfrm>
              <a:off x="6829425" y="2895600"/>
              <a:ext cx="3333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A</a:t>
              </a:r>
            </a:p>
          </p:txBody>
        </p:sp>
        <p:sp>
          <p:nvSpPr>
            <p:cNvPr id="54" name="Text Box 53"/>
            <p:cNvSpPr txBox="1">
              <a:spLocks noChangeArrowheads="1"/>
            </p:cNvSpPr>
            <p:nvPr/>
          </p:nvSpPr>
          <p:spPr bwMode="auto">
            <a:xfrm>
              <a:off x="381000" y="1981200"/>
              <a:ext cx="6985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 err="1"/>
                <a:t>Src</a:t>
              </a:r>
              <a:endParaRPr lang="en-US" dirty="0"/>
            </a:p>
          </p:txBody>
        </p:sp>
        <p:sp>
          <p:nvSpPr>
            <p:cNvPr id="55" name="Text Box 54"/>
            <p:cNvSpPr txBox="1">
              <a:spLocks noChangeArrowheads="1"/>
            </p:cNvSpPr>
            <p:nvPr/>
          </p:nvSpPr>
          <p:spPr bwMode="auto">
            <a:xfrm>
              <a:off x="381000" y="3810000"/>
              <a:ext cx="862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Dest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685800" y="1371600"/>
            <a:ext cx="7532132" cy="2579132"/>
            <a:chOff x="773668" y="3200400"/>
            <a:chExt cx="7532132" cy="2579132"/>
          </a:xfrm>
        </p:grpSpPr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1143000" y="3352800"/>
              <a:ext cx="7010400" cy="2057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68"/>
                </a:cxn>
                <a:cxn ang="0">
                  <a:pos x="4416" y="1968"/>
                </a:cxn>
              </a:cxnLst>
              <a:rect l="0" t="0" r="r" b="b"/>
              <a:pathLst>
                <a:path w="4416" h="1968">
                  <a:moveTo>
                    <a:pt x="0" y="0"/>
                  </a:moveTo>
                  <a:lnTo>
                    <a:pt x="0" y="1968"/>
                  </a:lnTo>
                  <a:lnTo>
                    <a:pt x="4416" y="196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1143000" y="3429000"/>
              <a:ext cx="7162800" cy="1981200"/>
            </a:xfrm>
            <a:custGeom>
              <a:avLst/>
              <a:gdLst/>
              <a:ahLst/>
              <a:cxnLst>
                <a:cxn ang="0">
                  <a:pos x="0" y="1248"/>
                </a:cxn>
                <a:cxn ang="0">
                  <a:pos x="1152" y="336"/>
                </a:cxn>
                <a:cxn ang="0">
                  <a:pos x="1152" y="816"/>
                </a:cxn>
                <a:cxn ang="0">
                  <a:pos x="1536" y="528"/>
                </a:cxn>
                <a:cxn ang="0">
                  <a:pos x="1536" y="960"/>
                </a:cxn>
                <a:cxn ang="0">
                  <a:pos x="2832" y="0"/>
                </a:cxn>
                <a:cxn ang="0">
                  <a:pos x="2832" y="720"/>
                </a:cxn>
                <a:cxn ang="0">
                  <a:pos x="3504" y="240"/>
                </a:cxn>
                <a:cxn ang="0">
                  <a:pos x="3504" y="864"/>
                </a:cxn>
                <a:cxn ang="0">
                  <a:pos x="4224" y="288"/>
                </a:cxn>
                <a:cxn ang="0">
                  <a:pos x="4224" y="816"/>
                </a:cxn>
                <a:cxn ang="0">
                  <a:pos x="4512" y="576"/>
                </a:cxn>
              </a:cxnLst>
              <a:rect l="0" t="0" r="r" b="b"/>
              <a:pathLst>
                <a:path w="4512" h="1248">
                  <a:moveTo>
                    <a:pt x="0" y="1248"/>
                  </a:moveTo>
                  <a:lnTo>
                    <a:pt x="1152" y="336"/>
                  </a:lnTo>
                  <a:lnTo>
                    <a:pt x="1152" y="816"/>
                  </a:lnTo>
                  <a:lnTo>
                    <a:pt x="1536" y="528"/>
                  </a:lnTo>
                  <a:lnTo>
                    <a:pt x="1536" y="960"/>
                  </a:lnTo>
                  <a:lnTo>
                    <a:pt x="2832" y="0"/>
                  </a:lnTo>
                  <a:lnTo>
                    <a:pt x="2832" y="720"/>
                  </a:lnTo>
                  <a:lnTo>
                    <a:pt x="3504" y="240"/>
                  </a:lnTo>
                  <a:lnTo>
                    <a:pt x="3504" y="864"/>
                  </a:lnTo>
                  <a:lnTo>
                    <a:pt x="4224" y="288"/>
                  </a:lnTo>
                  <a:lnTo>
                    <a:pt x="4224" y="816"/>
                  </a:lnTo>
                  <a:lnTo>
                    <a:pt x="4512" y="576"/>
                  </a:lnTo>
                </a:path>
              </a:pathLst>
            </a:custGeom>
            <a:noFill/>
            <a:ln w="38100" cmpd="sng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Text Box 5"/>
            <p:cNvSpPr txBox="1">
              <a:spLocks noChangeArrowheads="1"/>
            </p:cNvSpPr>
            <p:nvPr/>
          </p:nvSpPr>
          <p:spPr bwMode="auto">
            <a:xfrm>
              <a:off x="7620000" y="5410200"/>
              <a:ext cx="53340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i="1" dirty="0" err="1">
                  <a:latin typeface="Times New Roman" charset="0"/>
                </a:rPr>
                <a:t>t</a:t>
              </a:r>
              <a:endParaRPr lang="en-US" i="1" dirty="0">
                <a:latin typeface="Times New Roman" charset="0"/>
              </a:endParaRPr>
            </a:p>
          </p:txBody>
        </p:sp>
        <p:sp>
          <p:nvSpPr>
            <p:cNvPr id="76" name="Text Box 6"/>
            <p:cNvSpPr txBox="1">
              <a:spLocks noChangeArrowheads="1"/>
            </p:cNvSpPr>
            <p:nvPr/>
          </p:nvSpPr>
          <p:spPr bwMode="auto">
            <a:xfrm rot="16200000">
              <a:off x="-108467" y="4234935"/>
              <a:ext cx="213360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i="1" dirty="0" smtClean="0">
                  <a:latin typeface="Times New Roman" charset="0"/>
                </a:rPr>
                <a:t>Window Size</a:t>
              </a:r>
              <a:endParaRPr lang="en-US" i="1" dirty="0">
                <a:latin typeface="Times New Roman" charset="0"/>
              </a:endParaRPr>
            </a:p>
          </p:txBody>
        </p:sp>
        <p:sp>
          <p:nvSpPr>
            <p:cNvPr id="77" name="Line 7"/>
            <p:cNvSpPr>
              <a:spLocks noChangeShapeType="1"/>
            </p:cNvSpPr>
            <p:nvPr/>
          </p:nvSpPr>
          <p:spPr bwMode="auto">
            <a:xfrm>
              <a:off x="3733800" y="4953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8"/>
            <p:cNvSpPr>
              <a:spLocks noChangeShapeType="1"/>
            </p:cNvSpPr>
            <p:nvPr/>
          </p:nvSpPr>
          <p:spPr bwMode="auto">
            <a:xfrm>
              <a:off x="3733800" y="42672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9"/>
            <p:cNvSpPr>
              <a:spLocks noChangeShapeType="1"/>
            </p:cNvSpPr>
            <p:nvPr/>
          </p:nvSpPr>
          <p:spPr bwMode="auto">
            <a:xfrm>
              <a:off x="3962400" y="42672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Text Box 11"/>
            <p:cNvSpPr txBox="1">
              <a:spLocks noChangeArrowheads="1"/>
            </p:cNvSpPr>
            <p:nvPr/>
          </p:nvSpPr>
          <p:spPr bwMode="auto">
            <a:xfrm>
              <a:off x="4175125" y="4465638"/>
              <a:ext cx="10937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halved</a:t>
              </a:r>
            </a:p>
          </p:txBody>
        </p:sp>
        <p:sp>
          <p:nvSpPr>
            <p:cNvPr id="81" name="Line 12"/>
            <p:cNvSpPr>
              <a:spLocks noChangeShapeType="1"/>
            </p:cNvSpPr>
            <p:nvPr/>
          </p:nvSpPr>
          <p:spPr bwMode="auto">
            <a:xfrm>
              <a:off x="2971800" y="3581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13"/>
            <p:cNvSpPr>
              <a:spLocks noChangeShapeType="1"/>
            </p:cNvSpPr>
            <p:nvPr/>
          </p:nvSpPr>
          <p:spPr bwMode="auto">
            <a:xfrm>
              <a:off x="3581400" y="3581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Text Box 17"/>
            <p:cNvSpPr txBox="1">
              <a:spLocks noChangeArrowheads="1"/>
            </p:cNvSpPr>
            <p:nvPr/>
          </p:nvSpPr>
          <p:spPr bwMode="auto">
            <a:xfrm>
              <a:off x="2700338" y="3200400"/>
              <a:ext cx="110966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/>
                <a:t>Timeouts</a:t>
              </a:r>
            </a:p>
          </p:txBody>
        </p:sp>
      </p:grpSp>
      <p:cxnSp>
        <p:nvCxnSpPr>
          <p:cNvPr id="88" name="Straight Arrow Connector 87"/>
          <p:cNvCxnSpPr/>
          <p:nvPr/>
        </p:nvCxnSpPr>
        <p:spPr>
          <a:xfrm>
            <a:off x="2057400" y="2971800"/>
            <a:ext cx="26670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6521021" y="6488668"/>
            <a:ext cx="2623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1"/>
                </a:solidFill>
              </a:rPr>
              <a:t>Credit: CS244A Handout 8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Slow start initialization</a:t>
            </a:r>
          </a:p>
          <a:p>
            <a:pPr lvl="1"/>
            <a:r>
              <a:rPr lang="en-US" dirty="0" smtClean="0"/>
              <a:t>Increase </a:t>
            </a:r>
            <a:r>
              <a:rPr lang="en-US" dirty="0" err="1" smtClean="0"/>
              <a:t>cwnd</a:t>
            </a:r>
            <a:r>
              <a:rPr lang="en-US" dirty="0" smtClean="0"/>
              <a:t> by MSS for every </a:t>
            </a:r>
            <a:r>
              <a:rPr lang="en-US" dirty="0" err="1" smtClean="0"/>
              <a:t>ack</a:t>
            </a:r>
            <a:r>
              <a:rPr lang="en-US" dirty="0" smtClean="0"/>
              <a:t> (doubles </a:t>
            </a:r>
            <a:r>
              <a:rPr lang="en-US" dirty="0" err="1" smtClean="0"/>
              <a:t>cwnd</a:t>
            </a:r>
            <a:r>
              <a:rPr lang="en-US" dirty="0" smtClean="0"/>
              <a:t> for every RTT)  </a:t>
            </a:r>
          </a:p>
          <a:p>
            <a:pPr lvl="1"/>
            <a:r>
              <a:rPr lang="en-US" dirty="0" smtClean="0"/>
              <a:t>Suppose we detect first loss at window size W</a:t>
            </a:r>
          </a:p>
          <a:p>
            <a:pPr lvl="2"/>
            <a:r>
              <a:rPr lang="en-US" dirty="0" smtClean="0"/>
              <a:t>Set </a:t>
            </a:r>
            <a:r>
              <a:rPr lang="en-US" dirty="0" err="1" smtClean="0"/>
              <a:t>ssthresh</a:t>
            </a:r>
            <a:r>
              <a:rPr lang="en-US" dirty="0" smtClean="0"/>
              <a:t> := W/2</a:t>
            </a:r>
          </a:p>
          <a:p>
            <a:pPr lvl="2"/>
            <a:r>
              <a:rPr lang="en-US" dirty="0" smtClean="0"/>
              <a:t>Set </a:t>
            </a:r>
            <a:r>
              <a:rPr lang="en-US" dirty="0" err="1" smtClean="0"/>
              <a:t>cwnd</a:t>
            </a:r>
            <a:r>
              <a:rPr lang="en-US" dirty="0" smtClean="0"/>
              <a:t> := 1</a:t>
            </a:r>
          </a:p>
          <a:p>
            <a:pPr lvl="2"/>
            <a:r>
              <a:rPr lang="en-US" dirty="0" smtClean="0"/>
              <a:t>Use slow start until our window size is </a:t>
            </a:r>
            <a:r>
              <a:rPr lang="en-US" dirty="0" err="1" smtClean="0"/>
              <a:t>ssthresh</a:t>
            </a:r>
            <a:endParaRPr lang="en-US" dirty="0" smtClean="0"/>
          </a:p>
          <a:p>
            <a:pPr lvl="2"/>
            <a:r>
              <a:rPr lang="en-US" dirty="0" smtClean="0"/>
              <a:t>Then use AIMD (congestion avoidance mode)</a:t>
            </a:r>
          </a:p>
          <a:p>
            <a:r>
              <a:rPr lang="en-US" dirty="0" smtClean="0"/>
              <a:t>Fast retransmit and fast recovery if we get three duplicate </a:t>
            </a:r>
            <a:r>
              <a:rPr lang="en-US" dirty="0" err="1" smtClean="0"/>
              <a:t>acks</a:t>
            </a:r>
            <a:r>
              <a:rPr lang="en-US" dirty="0" smtClean="0"/>
              <a:t> during slow start</a:t>
            </a:r>
          </a:p>
          <a:p>
            <a:pPr lvl="1"/>
            <a:r>
              <a:rPr lang="en-US" dirty="0" smtClean="0"/>
              <a:t>Suppose we send 1, 2, 3, 4, 5, … , 8, 9, 10</a:t>
            </a:r>
          </a:p>
          <a:p>
            <a:pPr lvl="1"/>
            <a:r>
              <a:rPr lang="en-US" dirty="0" smtClean="0"/>
              <a:t>Get </a:t>
            </a:r>
            <a:r>
              <a:rPr lang="en-US" dirty="0" err="1" smtClean="0"/>
              <a:t>acks</a:t>
            </a:r>
            <a:r>
              <a:rPr lang="en-US" dirty="0" smtClean="0"/>
              <a:t> 1, 2, 3, 4, 5, …, 8, 8, 8</a:t>
            </a:r>
          </a:p>
          <a:p>
            <a:pPr lvl="1"/>
            <a:r>
              <a:rPr lang="en-US" dirty="0" smtClean="0"/>
              <a:t>Probably 9</a:t>
            </a:r>
            <a:r>
              <a:rPr lang="en-US" baseline="30000" dirty="0" smtClean="0"/>
              <a:t>th</a:t>
            </a:r>
            <a:r>
              <a:rPr lang="en-US" dirty="0" smtClean="0"/>
              <a:t> segment has been lost, so:</a:t>
            </a:r>
          </a:p>
          <a:p>
            <a:pPr lvl="2"/>
            <a:r>
              <a:rPr lang="en-US" dirty="0" smtClean="0"/>
              <a:t>Resend it before retransmit timer expires (fast retransmit)</a:t>
            </a:r>
          </a:p>
          <a:p>
            <a:pPr lvl="2"/>
            <a:r>
              <a:rPr lang="en-US" dirty="0" smtClean="0"/>
              <a:t>Set </a:t>
            </a:r>
            <a:r>
              <a:rPr lang="en-US" dirty="0" err="1" smtClean="0"/>
              <a:t>cwnd</a:t>
            </a:r>
            <a:r>
              <a:rPr lang="en-US" dirty="0" smtClean="0"/>
              <a:t> := </a:t>
            </a:r>
            <a:r>
              <a:rPr lang="en-US" dirty="0" err="1" smtClean="0"/>
              <a:t>ssthresh</a:t>
            </a:r>
            <a:r>
              <a:rPr lang="en-US" dirty="0" smtClean="0"/>
              <a:t> rather than 1 and go into AIMD (fast recovery)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</a:t>
            </a:r>
            <a:r>
              <a:rPr lang="en-US" dirty="0" err="1" smtClean="0"/>
              <a:t>Sawtooth</a:t>
            </a:r>
            <a:r>
              <a:rPr lang="en-US" dirty="0" smtClean="0"/>
              <a:t> With Optimizations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533400" y="1981200"/>
            <a:ext cx="7952819" cy="3352800"/>
            <a:chOff x="773668" y="2743200"/>
            <a:chExt cx="7952819" cy="3352800"/>
          </a:xfrm>
        </p:grpSpPr>
        <p:sp>
          <p:nvSpPr>
            <p:cNvPr id="4" name="Freeform 4"/>
            <p:cNvSpPr>
              <a:spLocks/>
            </p:cNvSpPr>
            <p:nvPr/>
          </p:nvSpPr>
          <p:spPr bwMode="auto">
            <a:xfrm>
              <a:off x="1143000" y="2743200"/>
              <a:ext cx="7543800" cy="2819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68"/>
                </a:cxn>
                <a:cxn ang="0">
                  <a:pos x="4416" y="1968"/>
                </a:cxn>
              </a:cxnLst>
              <a:rect l="0" t="0" r="r" b="b"/>
              <a:pathLst>
                <a:path w="4416" h="1968">
                  <a:moveTo>
                    <a:pt x="0" y="0"/>
                  </a:moveTo>
                  <a:lnTo>
                    <a:pt x="0" y="1968"/>
                  </a:lnTo>
                  <a:lnTo>
                    <a:pt x="4416" y="196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3733800" y="51054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3733800" y="44196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3962400" y="44196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4175125" y="4618038"/>
              <a:ext cx="10937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halved</a:t>
              </a:r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2971800" y="3200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3581400" y="37338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5638800" y="3200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209800" y="2819400"/>
              <a:ext cx="154892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/>
                <a:t>Triple-Dup </a:t>
              </a:r>
              <a:r>
                <a:rPr lang="en-US" dirty="0" err="1" smtClean="0"/>
                <a:t>Ack</a:t>
              </a:r>
              <a:endParaRPr lang="en-US" dirty="0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1143000" y="4114800"/>
              <a:ext cx="1828800" cy="1371600"/>
            </a:xfrm>
            <a:custGeom>
              <a:avLst/>
              <a:gdLst/>
              <a:ahLst/>
              <a:cxnLst>
                <a:cxn ang="0">
                  <a:pos x="1152" y="0"/>
                </a:cxn>
                <a:cxn ang="0">
                  <a:pos x="1056" y="336"/>
                </a:cxn>
                <a:cxn ang="0">
                  <a:pos x="816" y="624"/>
                </a:cxn>
                <a:cxn ang="0">
                  <a:pos x="384" y="816"/>
                </a:cxn>
                <a:cxn ang="0">
                  <a:pos x="0" y="864"/>
                </a:cxn>
              </a:cxnLst>
              <a:rect l="0" t="0" r="r" b="b"/>
              <a:pathLst>
                <a:path w="1152" h="864">
                  <a:moveTo>
                    <a:pt x="1152" y="0"/>
                  </a:moveTo>
                  <a:cubicBezTo>
                    <a:pt x="1132" y="116"/>
                    <a:pt x="1112" y="232"/>
                    <a:pt x="1056" y="336"/>
                  </a:cubicBezTo>
                  <a:cubicBezTo>
                    <a:pt x="1000" y="440"/>
                    <a:pt x="928" y="544"/>
                    <a:pt x="816" y="624"/>
                  </a:cubicBezTo>
                  <a:cubicBezTo>
                    <a:pt x="704" y="704"/>
                    <a:pt x="520" y="776"/>
                    <a:pt x="384" y="816"/>
                  </a:cubicBezTo>
                  <a:cubicBezTo>
                    <a:pt x="248" y="856"/>
                    <a:pt x="124" y="860"/>
                    <a:pt x="0" y="864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18"/>
            <p:cNvSpPr txBox="1">
              <a:spLocks noChangeArrowheads="1"/>
            </p:cNvSpPr>
            <p:nvPr/>
          </p:nvSpPr>
          <p:spPr bwMode="auto">
            <a:xfrm>
              <a:off x="8458200" y="5638800"/>
              <a:ext cx="26828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i="1">
                  <a:latin typeface="Times New Roman" charset="0"/>
                </a:rPr>
                <a:t>t</a:t>
              </a:r>
            </a:p>
          </p:txBody>
        </p:sp>
        <p:sp>
          <p:nvSpPr>
            <p:cNvPr id="17" name="Text Box 19"/>
            <p:cNvSpPr txBox="1">
              <a:spLocks noChangeArrowheads="1"/>
            </p:cNvSpPr>
            <p:nvPr/>
          </p:nvSpPr>
          <p:spPr bwMode="auto">
            <a:xfrm rot="16200000">
              <a:off x="-451367" y="3968235"/>
              <a:ext cx="281940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i="1" dirty="0" smtClean="0">
                  <a:latin typeface="Times New Roman" charset="0"/>
                </a:rPr>
                <a:t>Window Size</a:t>
              </a:r>
              <a:endParaRPr lang="en-US" i="1" dirty="0">
                <a:latin typeface="Times New Roman" charset="0"/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2971800" y="3581400"/>
              <a:ext cx="2667000" cy="15240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0" y="816"/>
                </a:cxn>
                <a:cxn ang="0">
                  <a:pos x="384" y="528"/>
                </a:cxn>
                <a:cxn ang="0">
                  <a:pos x="384" y="960"/>
                </a:cxn>
                <a:cxn ang="0">
                  <a:pos x="1680" y="0"/>
                </a:cxn>
              </a:cxnLst>
              <a:rect l="0" t="0" r="r" b="b"/>
              <a:pathLst>
                <a:path w="1680" h="960">
                  <a:moveTo>
                    <a:pt x="0" y="336"/>
                  </a:moveTo>
                  <a:lnTo>
                    <a:pt x="0" y="816"/>
                  </a:lnTo>
                  <a:lnTo>
                    <a:pt x="384" y="528"/>
                  </a:lnTo>
                  <a:lnTo>
                    <a:pt x="384" y="960"/>
                  </a:lnTo>
                  <a:lnTo>
                    <a:pt x="1680" y="0"/>
                  </a:ln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7086600" y="3886200"/>
              <a:ext cx="1600200" cy="1066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24"/>
                </a:cxn>
                <a:cxn ang="0">
                  <a:pos x="720" y="48"/>
                </a:cxn>
                <a:cxn ang="0">
                  <a:pos x="720" y="576"/>
                </a:cxn>
                <a:cxn ang="0">
                  <a:pos x="1008" y="336"/>
                </a:cxn>
              </a:cxnLst>
              <a:rect l="0" t="0" r="r" b="b"/>
              <a:pathLst>
                <a:path w="1008" h="624">
                  <a:moveTo>
                    <a:pt x="0" y="0"/>
                  </a:moveTo>
                  <a:lnTo>
                    <a:pt x="0" y="624"/>
                  </a:lnTo>
                  <a:lnTo>
                    <a:pt x="720" y="48"/>
                  </a:lnTo>
                  <a:lnTo>
                    <a:pt x="720" y="576"/>
                  </a:lnTo>
                  <a:lnTo>
                    <a:pt x="1008" y="336"/>
                  </a:ln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5638800" y="4572000"/>
              <a:ext cx="762000" cy="990600"/>
            </a:xfrm>
            <a:custGeom>
              <a:avLst/>
              <a:gdLst/>
              <a:ahLst/>
              <a:cxnLst>
                <a:cxn ang="0">
                  <a:pos x="1152" y="0"/>
                </a:cxn>
                <a:cxn ang="0">
                  <a:pos x="1056" y="336"/>
                </a:cxn>
                <a:cxn ang="0">
                  <a:pos x="816" y="624"/>
                </a:cxn>
                <a:cxn ang="0">
                  <a:pos x="384" y="816"/>
                </a:cxn>
                <a:cxn ang="0">
                  <a:pos x="0" y="864"/>
                </a:cxn>
              </a:cxnLst>
              <a:rect l="0" t="0" r="r" b="b"/>
              <a:pathLst>
                <a:path w="1152" h="864">
                  <a:moveTo>
                    <a:pt x="1152" y="0"/>
                  </a:moveTo>
                  <a:cubicBezTo>
                    <a:pt x="1132" y="116"/>
                    <a:pt x="1112" y="232"/>
                    <a:pt x="1056" y="336"/>
                  </a:cubicBezTo>
                  <a:cubicBezTo>
                    <a:pt x="1000" y="440"/>
                    <a:pt x="928" y="544"/>
                    <a:pt x="816" y="624"/>
                  </a:cubicBezTo>
                  <a:cubicBezTo>
                    <a:pt x="704" y="704"/>
                    <a:pt x="520" y="776"/>
                    <a:pt x="384" y="816"/>
                  </a:cubicBezTo>
                  <a:cubicBezTo>
                    <a:pt x="248" y="856"/>
                    <a:pt x="124" y="860"/>
                    <a:pt x="0" y="864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5"/>
            <p:cNvSpPr>
              <a:spLocks noChangeShapeType="1"/>
            </p:cNvSpPr>
            <p:nvPr/>
          </p:nvSpPr>
          <p:spPr bwMode="auto">
            <a:xfrm flipV="1">
              <a:off x="6400800" y="3886200"/>
              <a:ext cx="685800" cy="6858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6"/>
            <p:cNvSpPr>
              <a:spLocks noChangeShapeType="1"/>
            </p:cNvSpPr>
            <p:nvPr/>
          </p:nvSpPr>
          <p:spPr bwMode="auto">
            <a:xfrm>
              <a:off x="5638800" y="3581400"/>
              <a:ext cx="0" cy="19812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34000" y="2819400"/>
              <a:ext cx="5840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Loss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76600" y="3352800"/>
              <a:ext cx="5840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Loss</a:t>
              </a:r>
              <a:endParaRPr lang="en-US" dirty="0"/>
            </a:p>
          </p:txBody>
        </p:sp>
      </p:grpSp>
      <p:sp>
        <p:nvSpPr>
          <p:cNvPr id="29" name="Line 10"/>
          <p:cNvSpPr>
            <a:spLocks noChangeShapeType="1"/>
          </p:cNvSpPr>
          <p:nvPr/>
        </p:nvSpPr>
        <p:spPr bwMode="auto">
          <a:xfrm>
            <a:off x="5972344" y="45720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Text Box 15"/>
          <p:cNvSpPr txBox="1">
            <a:spLocks noChangeArrowheads="1"/>
          </p:cNvSpPr>
          <p:nvPr/>
        </p:nvSpPr>
        <p:spPr bwMode="auto">
          <a:xfrm>
            <a:off x="5410200" y="5410200"/>
            <a:ext cx="11336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Slow Start</a:t>
            </a:r>
            <a:endParaRPr lang="en-US" dirty="0"/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>
            <a:off x="2009944" y="4521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1447800" y="5359400"/>
            <a:ext cx="11336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Slow Start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521021" y="6488668"/>
            <a:ext cx="2623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1"/>
                </a:solidFill>
              </a:rPr>
              <a:t>Credit: CS244A Handout 8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Example: Reaching Maximum Congestion Window Size with Slow Start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 dirty="0"/>
              <a:t>Assume this TCP implementation: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MSS = 125 bytes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RTT is fixed at 100 ms (even when buffers start filling)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Uses slow start with AIMD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Analyze one flow between A and B, where bottleneck link is 10 Mbps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Ignore receiver window</a:t>
            </a:r>
          </a:p>
          <a:p>
            <a:pPr>
              <a:lnSpc>
                <a:spcPct val="80000"/>
              </a:lnSpc>
            </a:pPr>
            <a:r>
              <a:rPr lang="en-US" sz="2200" dirty="0"/>
              <a:t>What is the maximum congestion window size?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For one flow (ideally), W/RTT = rate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W = (100 ms * 10 Mbps) / (8 bits/byte) = 125000 bytes</a:t>
            </a:r>
          </a:p>
          <a:p>
            <a:pPr>
              <a:lnSpc>
                <a:spcPct val="80000"/>
              </a:lnSpc>
            </a:pPr>
            <a:r>
              <a:rPr lang="en-US" sz="2200" dirty="0"/>
              <a:t>How long does it take to reach this size?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Slow start grows </a:t>
            </a:r>
            <a:r>
              <a:rPr lang="en-US" sz="2000" dirty="0" err="1"/>
              <a:t>cwnd</a:t>
            </a:r>
            <a:r>
              <a:rPr lang="en-US" sz="2000" dirty="0"/>
              <a:t> exponentially, starting from one MSS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Find </a:t>
            </a:r>
            <a:r>
              <a:rPr lang="en-US" sz="2000" dirty="0" err="1"/>
              <a:t>n</a:t>
            </a:r>
            <a:r>
              <a:rPr lang="en-US" sz="2000" dirty="0"/>
              <a:t> </a:t>
            </a:r>
            <a:r>
              <a:rPr lang="en-US" sz="2000" dirty="0" err="1"/>
              <a:t>s.t</a:t>
            </a:r>
            <a:r>
              <a:rPr lang="en-US" sz="2000" dirty="0" smtClean="0"/>
              <a:t>. 125 * 2</a:t>
            </a:r>
            <a:r>
              <a:rPr lang="en-US" sz="2000" baseline="30000" dirty="0" smtClean="0"/>
              <a:t>n</a:t>
            </a:r>
            <a:r>
              <a:rPr lang="en-US" sz="2000" dirty="0" smtClean="0"/>
              <a:t> &gt;= 125000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 </a:t>
            </a:r>
            <a:r>
              <a:rPr lang="en-US" sz="1600" dirty="0" err="1" smtClean="0">
                <a:latin typeface="Calibri"/>
                <a:ea typeface="Wingdings"/>
                <a:cs typeface="Calibri"/>
              </a:rPr>
              <a:t>n</a:t>
            </a:r>
            <a:r>
              <a:rPr lang="en-US" sz="1600" dirty="0" smtClean="0">
                <a:latin typeface="Calibri"/>
                <a:ea typeface="Wingdings"/>
                <a:cs typeface="Calibri"/>
              </a:rPr>
              <a:t> = 10</a:t>
            </a:r>
            <a:endParaRPr lang="en-US" sz="1600" dirty="0" smtClean="0"/>
          </a:p>
          <a:p>
            <a:pPr lvl="1">
              <a:lnSpc>
                <a:spcPct val="80000"/>
              </a:lnSpc>
            </a:pPr>
            <a:r>
              <a:rPr lang="en-US" sz="2000" dirty="0"/>
              <a:t>Then it takes </a:t>
            </a:r>
            <a:r>
              <a:rPr lang="en-US" sz="2000" dirty="0" err="1"/>
              <a:t>n</a:t>
            </a:r>
            <a:r>
              <a:rPr lang="en-US" sz="2000" dirty="0"/>
              <a:t> * RTT =</a:t>
            </a:r>
            <a:r>
              <a:rPr lang="en-US" sz="2000" dirty="0" smtClean="0"/>
              <a:t> 1 </a:t>
            </a:r>
            <a:r>
              <a:rPr lang="en-US" sz="2000" dirty="0" err="1" smtClean="0"/>
              <a:t>s</a:t>
            </a:r>
            <a:r>
              <a:rPr lang="en-US" sz="2000" dirty="0" smtClean="0"/>
              <a:t> to </a:t>
            </a:r>
            <a:r>
              <a:rPr lang="en-US" sz="2000" dirty="0"/>
              <a:t>reach the max </a:t>
            </a:r>
            <a:r>
              <a:rPr lang="en-US" sz="2000" dirty="0" err="1"/>
              <a:t>cwnd</a:t>
            </a:r>
            <a:r>
              <a:rPr lang="en-US" sz="2000" dirty="0"/>
              <a:t> size</a:t>
            </a:r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11269" name="Rectangle 3"/>
          <p:cNvSpPr>
            <a:spLocks noChangeArrowheads="1"/>
          </p:cNvSpPr>
          <p:nvPr/>
        </p:nvSpPr>
        <p:spPr bwMode="auto">
          <a:xfrm>
            <a:off x="0" y="942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0" y="942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11274" name="Rectangle 9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Losses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Each segment sent has a retransmit timer</a:t>
            </a:r>
          </a:p>
          <a:p>
            <a:r>
              <a:rPr lang="en-US" dirty="0" smtClean="0"/>
              <a:t>If a segment’s retransmit timer expires before </a:t>
            </a:r>
            <a:r>
              <a:rPr lang="en-US" dirty="0" err="1" smtClean="0"/>
              <a:t>ack</a:t>
            </a:r>
            <a:r>
              <a:rPr lang="en-US" dirty="0" smtClean="0"/>
              <a:t> for that segment arrive, assume loss</a:t>
            </a:r>
          </a:p>
          <a:p>
            <a:r>
              <a:rPr lang="en-US" dirty="0" smtClean="0"/>
              <a:t>Retransmission timeout (RTO) for timer based on exponential weighted moving average of the previous </a:t>
            </a:r>
            <a:r>
              <a:rPr lang="en-US" dirty="0" err="1" smtClean="0"/>
              <a:t>RTTs</a:t>
            </a:r>
            <a:r>
              <a:rPr lang="en-US" dirty="0" smtClean="0"/>
              <a:t> and variance between RTT samples</a:t>
            </a:r>
          </a:p>
          <a:p>
            <a:r>
              <a:rPr lang="en-US" dirty="0" err="1" smtClean="0"/>
              <a:t>EstRTT</a:t>
            </a:r>
            <a:r>
              <a:rPr lang="en-US" baseline="-25000" dirty="0" err="1" smtClean="0"/>
              <a:t>k</a:t>
            </a:r>
            <a:r>
              <a:rPr lang="en-US" dirty="0" smtClean="0"/>
              <a:t> </a:t>
            </a:r>
            <a:r>
              <a:rPr lang="en-US" dirty="0" smtClean="0"/>
              <a:t>= (1 − </a:t>
            </a:r>
            <a:r>
              <a:rPr lang="en-US" dirty="0" err="1" smtClean="0"/>
              <a:t>α</a:t>
            </a:r>
            <a:r>
              <a:rPr lang="en-US" dirty="0" smtClean="0"/>
              <a:t>) · </a:t>
            </a:r>
            <a:r>
              <a:rPr lang="en-US" dirty="0" smtClean="0"/>
              <a:t>EstRTT</a:t>
            </a:r>
            <a:r>
              <a:rPr lang="en-US" baseline="-25000" dirty="0" smtClean="0"/>
              <a:t>k-1</a:t>
            </a:r>
            <a:r>
              <a:rPr lang="en-US" dirty="0" smtClean="0"/>
              <a:t> </a:t>
            </a:r>
            <a:r>
              <a:rPr lang="en-US" dirty="0" smtClean="0"/>
              <a:t>+ </a:t>
            </a:r>
            <a:r>
              <a:rPr lang="en-US" dirty="0" err="1" smtClean="0"/>
              <a:t>α</a:t>
            </a:r>
            <a:r>
              <a:rPr lang="en-US" dirty="0" smtClean="0"/>
              <a:t> · </a:t>
            </a:r>
            <a:r>
              <a:rPr lang="en-US" dirty="0" err="1" smtClean="0"/>
              <a:t>SampleRTT</a:t>
            </a:r>
            <a:r>
              <a:rPr lang="en-US" baseline="-25000" dirty="0" err="1" smtClean="0"/>
              <a:t>k</a:t>
            </a:r>
            <a:endParaRPr lang="en-US" dirty="0" smtClean="0"/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α</a:t>
            </a:r>
            <a:r>
              <a:rPr lang="en-US" dirty="0" smtClean="0"/>
              <a:t> is </a:t>
            </a:r>
            <a:r>
              <a:rPr lang="en-US" dirty="0" smtClean="0"/>
              <a:t>0.125</a:t>
            </a:r>
          </a:p>
          <a:p>
            <a:pPr lvl="1"/>
            <a:r>
              <a:rPr lang="en-US" dirty="0" err="1" smtClean="0"/>
              <a:t>EstRTT</a:t>
            </a:r>
            <a:r>
              <a:rPr lang="en-US" dirty="0" smtClean="0"/>
              <a:t> is an EWMA of the </a:t>
            </a:r>
            <a:r>
              <a:rPr lang="en-US" dirty="0" err="1" smtClean="0"/>
              <a:t>SampleRTT</a:t>
            </a:r>
            <a:endParaRPr lang="en-US" dirty="0" smtClean="0"/>
          </a:p>
          <a:p>
            <a:r>
              <a:rPr lang="en-US" dirty="0" err="1" smtClean="0"/>
              <a:t>DevRTT</a:t>
            </a:r>
            <a:r>
              <a:rPr lang="en-US" baseline="-25000" dirty="0" err="1" smtClean="0"/>
              <a:t>k</a:t>
            </a:r>
            <a:r>
              <a:rPr lang="en-US" dirty="0" smtClean="0"/>
              <a:t> </a:t>
            </a:r>
            <a:r>
              <a:rPr lang="en-US" dirty="0" smtClean="0"/>
              <a:t>= (1 − </a:t>
            </a:r>
            <a:r>
              <a:rPr lang="en-US" dirty="0" err="1" smtClean="0"/>
              <a:t>β</a:t>
            </a:r>
            <a:r>
              <a:rPr lang="en-US" dirty="0" smtClean="0"/>
              <a:t> ) · </a:t>
            </a:r>
            <a:r>
              <a:rPr lang="en-US" dirty="0" smtClean="0"/>
              <a:t>DevRTT</a:t>
            </a:r>
            <a:r>
              <a:rPr lang="en-US" baseline="-25000" dirty="0" smtClean="0"/>
              <a:t>k-1</a:t>
            </a:r>
            <a:r>
              <a:rPr lang="en-US" dirty="0" smtClean="0"/>
              <a:t> </a:t>
            </a:r>
            <a:r>
              <a:rPr lang="en-US" dirty="0" smtClean="0"/>
              <a:t>+ </a:t>
            </a:r>
            <a:r>
              <a:rPr lang="en-US" dirty="0" err="1" smtClean="0"/>
              <a:t>β</a:t>
            </a:r>
            <a:r>
              <a:rPr lang="en-US" dirty="0" smtClean="0"/>
              <a:t> · |</a:t>
            </a:r>
            <a:r>
              <a:rPr lang="en-US" dirty="0" err="1" smtClean="0"/>
              <a:t>SampleRTT</a:t>
            </a:r>
            <a:r>
              <a:rPr lang="en-US" baseline="-25000" dirty="0" err="1" smtClean="0"/>
              <a:t>k</a:t>
            </a:r>
            <a:r>
              <a:rPr lang="en-US" dirty="0" smtClean="0"/>
              <a:t> </a:t>
            </a:r>
            <a:r>
              <a:rPr lang="en-US" dirty="0" smtClean="0"/>
              <a:t>− </a:t>
            </a:r>
            <a:r>
              <a:rPr lang="en-US" dirty="0" err="1" smtClean="0"/>
              <a:t>EstRTT</a:t>
            </a:r>
            <a:r>
              <a:rPr lang="en-US" baseline="-25000" dirty="0" err="1" smtClean="0"/>
              <a:t>k</a:t>
            </a:r>
            <a:r>
              <a:rPr lang="en-US" dirty="0" smtClean="0"/>
              <a:t>| </a:t>
            </a:r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β</a:t>
            </a:r>
            <a:r>
              <a:rPr lang="en-US" dirty="0" smtClean="0"/>
              <a:t> is </a:t>
            </a:r>
            <a:r>
              <a:rPr lang="en-US" dirty="0" smtClean="0"/>
              <a:t>0.25</a:t>
            </a:r>
          </a:p>
          <a:p>
            <a:pPr lvl="1"/>
            <a:r>
              <a:rPr lang="en-US" dirty="0" err="1" smtClean="0"/>
              <a:t>DevRTT</a:t>
            </a:r>
            <a:r>
              <a:rPr lang="en-US" dirty="0" smtClean="0"/>
              <a:t> is an EWMA of the difference between sampled and estimated RTT</a:t>
            </a:r>
          </a:p>
          <a:p>
            <a:r>
              <a:rPr lang="en-US" dirty="0" smtClean="0"/>
              <a:t>RTO = </a:t>
            </a:r>
            <a:r>
              <a:rPr lang="en-US" dirty="0" err="1" smtClean="0"/>
              <a:t>EstRTT</a:t>
            </a:r>
            <a:r>
              <a:rPr lang="en-US" dirty="0" smtClean="0"/>
              <a:t> + 4 · </a:t>
            </a:r>
            <a:r>
              <a:rPr lang="en-US" dirty="0" err="1" smtClean="0"/>
              <a:t>DevRTT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3 Operation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5399" y="2437604"/>
            <a:ext cx="2473329" cy="3505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smtClean="0"/>
              <a:t>Client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0" y="2437604"/>
            <a:ext cx="1828800" cy="3505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5609050"/>
            <a:ext cx="1380531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Data packets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886200" y="1764268"/>
            <a:ext cx="1380531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dirty="0" smtClean="0"/>
              <a:t>ACK packets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44586" y="3135868"/>
            <a:ext cx="75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STDIN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883385" y="3165618"/>
            <a:ext cx="9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STDOUT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533400" y="3484224"/>
            <a:ext cx="990600" cy="7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447800" y="3886200"/>
            <a:ext cx="14478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Send</a:t>
            </a:r>
            <a:br>
              <a:rPr lang="en-US" dirty="0" smtClean="0"/>
            </a:br>
            <a:r>
              <a:rPr lang="en-US" dirty="0" smtClean="0"/>
              <a:t>Buffer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6248400" y="3962400"/>
            <a:ext cx="10668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Receiver </a:t>
            </a:r>
            <a:r>
              <a:rPr lang="en-US" dirty="0" smtClean="0"/>
              <a:t>State</a:t>
            </a:r>
            <a:endParaRPr lang="en-US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1542730" y="3288268"/>
            <a:ext cx="12490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handle_pkt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828800" y="5410200"/>
            <a:ext cx="69299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timer</a:t>
            </a:r>
            <a:endParaRPr lang="en-US" dirty="0"/>
          </a:p>
        </p:txBody>
      </p:sp>
      <p:cxnSp>
        <p:nvCxnSpPr>
          <p:cNvPr id="53" name="Straight Arrow Connector 52"/>
          <p:cNvCxnSpPr>
            <a:stCxn id="42" idx="2"/>
            <a:endCxn id="40" idx="0"/>
          </p:cNvCxnSpPr>
          <p:nvPr/>
        </p:nvCxnSpPr>
        <p:spPr>
          <a:xfrm rot="16200000" flipH="1">
            <a:off x="2055180" y="3769680"/>
            <a:ext cx="228600" cy="44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40" idx="2"/>
            <a:endCxn id="43" idx="0"/>
          </p:cNvCxnSpPr>
          <p:nvPr/>
        </p:nvCxnSpPr>
        <p:spPr>
          <a:xfrm rot="16200000" flipH="1">
            <a:off x="1944898" y="5179801"/>
            <a:ext cx="457200" cy="35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370940" y="5421868"/>
            <a:ext cx="12490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handle_pkt</a:t>
            </a:r>
            <a:endParaRPr lang="en-US" dirty="0"/>
          </a:p>
        </p:txBody>
      </p:sp>
      <p:cxnSp>
        <p:nvCxnSpPr>
          <p:cNvPr id="68" name="Straight Arrow Connector 67"/>
          <p:cNvCxnSpPr>
            <a:stCxn id="43" idx="3"/>
            <a:endCxn id="61" idx="1"/>
          </p:cNvCxnSpPr>
          <p:nvPr/>
        </p:nvCxnSpPr>
        <p:spPr>
          <a:xfrm>
            <a:off x="2521793" y="5594866"/>
            <a:ext cx="3849147" cy="116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7668590" y="3532812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61" idx="3"/>
          </p:cNvCxnSpPr>
          <p:nvPr/>
        </p:nvCxnSpPr>
        <p:spPr>
          <a:xfrm flipV="1">
            <a:off x="7620000" y="5605129"/>
            <a:ext cx="69312" cy="1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5400000" flipH="1" flipV="1">
            <a:off x="6633177" y="4562795"/>
            <a:ext cx="2084667" cy="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rot="5400000">
            <a:off x="6574866" y="5218720"/>
            <a:ext cx="410260" cy="360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rot="5400000" flipH="1" flipV="1">
            <a:off x="6218225" y="4217653"/>
            <a:ext cx="2416799" cy="7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rot="10800000">
            <a:off x="2912828" y="3023458"/>
            <a:ext cx="4514193" cy="1588"/>
          </a:xfrm>
          <a:prstGeom prst="line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2454405" y="2833216"/>
            <a:ext cx="125497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handle_ack</a:t>
            </a:r>
            <a:endParaRPr lang="en-US" dirty="0"/>
          </a:p>
        </p:txBody>
      </p:sp>
      <p:cxnSp>
        <p:nvCxnSpPr>
          <p:cNvPr id="110" name="Shape 109"/>
          <p:cNvCxnSpPr>
            <a:stCxn id="105" idx="2"/>
            <a:endCxn id="40" idx="3"/>
          </p:cNvCxnSpPr>
          <p:nvPr/>
        </p:nvCxnSpPr>
        <p:spPr>
          <a:xfrm rot="5400000">
            <a:off x="2380220" y="3717929"/>
            <a:ext cx="1217052" cy="18629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1421</Words>
  <Application>Microsoft Office PowerPoint</Application>
  <PresentationFormat>On-screen Show (4:3)</PresentationFormat>
  <Paragraphs>251</Paragraphs>
  <Slides>21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TCP Review</vt:lpstr>
      <vt:lpstr>Announcements</vt:lpstr>
      <vt:lpstr>TCP Overview</vt:lpstr>
      <vt:lpstr>TCP Segments</vt:lpstr>
      <vt:lpstr>Sequence Numbers</vt:lpstr>
      <vt:lpstr>Three-Way Handshake</vt:lpstr>
      <vt:lpstr>Shutdown</vt:lpstr>
      <vt:lpstr>Sockets and TCP</vt:lpstr>
      <vt:lpstr>Sender Window</vt:lpstr>
      <vt:lpstr>Example: Ideal TCP Transfer Rate</vt:lpstr>
      <vt:lpstr>Solution: Ideal TCP Transfer Rate</vt:lpstr>
      <vt:lpstr>Receiver Window</vt:lpstr>
      <vt:lpstr>Example: TCP RST Attack</vt:lpstr>
      <vt:lpstr>Solution: TCP RST Attack</vt:lpstr>
      <vt:lpstr>Flow Control</vt:lpstr>
      <vt:lpstr>TCP Sawtooth</vt:lpstr>
      <vt:lpstr>Optimizations</vt:lpstr>
      <vt:lpstr>TCP Sawtooth With Optimizations</vt:lpstr>
      <vt:lpstr>Example: Reaching Maximum Congestion Window Size with Slow Start</vt:lpstr>
      <vt:lpstr>Detecting Losses</vt:lpstr>
      <vt:lpstr>Lab 3 Operation</vt:lpstr>
    </vt:vector>
  </TitlesOfParts>
  <Company>Stanford University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TCP Review</dc:title>
  <dc:creator>Benjamin Nham</dc:creator>
  <cp:lastModifiedBy>Benjamin Nham</cp:lastModifiedBy>
  <cp:revision>90</cp:revision>
  <dcterms:created xsi:type="dcterms:W3CDTF">2008-04-25T19:32:30Z</dcterms:created>
  <dcterms:modified xsi:type="dcterms:W3CDTF">2008-04-25T22:04:03Z</dcterms:modified>
</cp:coreProperties>
</file>