
<file path=[Content_Types].xml><?xml version="1.0" encoding="utf-8"?>
<Types xmlns="http://schemas.openxmlformats.org/package/2006/content-types">
  <Override PartName="/ppt/slideLayouts/slideLayout8.xml" ContentType="application/vnd.openxmlformats-officedocument.presentationml.slideLayout+xml"/>
  <Override PartName="/ppt/slides/slide22.xml" ContentType="application/vnd.openxmlformats-officedocument.presentationml.slide+xml"/>
  <Override PartName="/ppt/theme/theme2.xml" ContentType="application/vnd.openxmlformats-officedocument.theme+xml"/>
  <Override PartName="/ppt/slides/slide2.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21.xml" ContentType="application/vnd.openxmlformats-officedocument.presentationml.slide+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Default Extension="wmf" ContentType="image/x-wmf"/>
  <Override PartName="/ppt/slides/slide13.xml" ContentType="application/vnd.openxmlformats-officedocument.presentationml.slide+xml"/>
  <Override PartName="/ppt/slides/slide14.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Override PartName="/docProps/core.xml" ContentType="application/vnd.openxmlformats-package.core-properties+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slides/slide19.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Lst>
  <p:notesMasterIdLst>
    <p:notesMasterId r:id="rId24"/>
  </p:notesMasterIdLst>
  <p:sldIdLst>
    <p:sldId id="256" r:id="rId2"/>
    <p:sldId id="272" r:id="rId3"/>
    <p:sldId id="264" r:id="rId4"/>
    <p:sldId id="265" r:id="rId5"/>
    <p:sldId id="263" r:id="rId6"/>
    <p:sldId id="270" r:id="rId7"/>
    <p:sldId id="260" r:id="rId8"/>
    <p:sldId id="257" r:id="rId9"/>
    <p:sldId id="258" r:id="rId10"/>
    <p:sldId id="269" r:id="rId11"/>
    <p:sldId id="274" r:id="rId12"/>
    <p:sldId id="273" r:id="rId13"/>
    <p:sldId id="271" r:id="rId14"/>
    <p:sldId id="259" r:id="rId15"/>
    <p:sldId id="261" r:id="rId16"/>
    <p:sldId id="267" r:id="rId17"/>
    <p:sldId id="268" r:id="rId18"/>
    <p:sldId id="275" r:id="rId19"/>
    <p:sldId id="278" r:id="rId20"/>
    <p:sldId id="266" r:id="rId21"/>
    <p:sldId id="276" r:id="rId22"/>
    <p:sldId id="277"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E8EDF5"/>
    <a:srgbClr val="CDD8EA"/>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snapToObjects="1">
      <p:cViewPr varScale="1">
        <p:scale>
          <a:sx n="94" d="100"/>
          <a:sy n="94" d="100"/>
        </p:scale>
        <p:origin x="-48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viewProps" Target="viewProps.xml"/><Relationship Id="rId14" Type="http://schemas.openxmlformats.org/officeDocument/2006/relationships/slide" Target="slides/slide13.xml"/><Relationship Id="rId23" Type="http://schemas.openxmlformats.org/officeDocument/2006/relationships/slide" Target="slides/slide22.xml"/><Relationship Id="rId4" Type="http://schemas.openxmlformats.org/officeDocument/2006/relationships/slide" Target="slides/slide3.xml"/><Relationship Id="rId28" Type="http://schemas.openxmlformats.org/officeDocument/2006/relationships/theme" Target="theme/theme1.xml"/><Relationship Id="rId26" Type="http://schemas.openxmlformats.org/officeDocument/2006/relationships/presProps" Target="presProps.xml"/><Relationship Id="rId11" Type="http://schemas.openxmlformats.org/officeDocument/2006/relationships/slide" Target="slides/slide10.xml"/><Relationship Id="rId29" Type="http://schemas.openxmlformats.org/officeDocument/2006/relationships/tableStyles" Target="tableStyles.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slide" Target="slides/slide21.xml"/><Relationship Id="rId21" Type="http://schemas.openxmlformats.org/officeDocument/2006/relationships/slide" Target="slides/slide20.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EF8853-4FCF-A949-9FDB-856062527DFF}" type="datetimeFigureOut">
              <a:rPr lang="en-US" smtClean="0"/>
              <a:pPr/>
              <a:t>5/9/08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DC47228-4D93-FC4E-A21C-8783892E6A8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39C607-E43B-C94C-AEB9-0F386E186B50}" type="slidenum">
              <a:rPr lang="en-US"/>
              <a:pPr/>
              <a:t>19</a:t>
            </a:fld>
            <a:endParaRPr lang="en-US"/>
          </a:p>
        </p:txBody>
      </p:sp>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0503247-523E-3B4A-AFD6-9C6DC434C56F}" type="datetimeFigureOut">
              <a:rPr lang="en-US" smtClean="0"/>
              <a:pPr/>
              <a:t>5/9/08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1424BE-4BA6-F849-8751-D1035BB5938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503247-523E-3B4A-AFD6-9C6DC434C56F}" type="datetimeFigureOut">
              <a:rPr lang="en-US" smtClean="0"/>
              <a:pPr/>
              <a:t>5/9/08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1424BE-4BA6-F849-8751-D1035BB5938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503247-523E-3B4A-AFD6-9C6DC434C56F}" type="datetimeFigureOut">
              <a:rPr lang="en-US" smtClean="0"/>
              <a:pPr/>
              <a:t>5/9/08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1424BE-4BA6-F849-8751-D1035BB5938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0503247-523E-3B4A-AFD6-9C6DC434C56F}" type="datetimeFigureOut">
              <a:rPr lang="en-US" smtClean="0"/>
              <a:pPr/>
              <a:t>5/9/08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1424BE-4BA6-F849-8751-D1035BB5938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0503247-523E-3B4A-AFD6-9C6DC434C56F}" type="datetimeFigureOut">
              <a:rPr lang="en-US" smtClean="0"/>
              <a:pPr/>
              <a:t>5/9/08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1424BE-4BA6-F849-8751-D1035BB5938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0503247-523E-3B4A-AFD6-9C6DC434C56F}" type="datetimeFigureOut">
              <a:rPr lang="en-US" smtClean="0"/>
              <a:pPr/>
              <a:t>5/9/08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1424BE-4BA6-F849-8751-D1035BB5938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503247-523E-3B4A-AFD6-9C6DC434C56F}" type="datetimeFigureOut">
              <a:rPr lang="en-US" smtClean="0"/>
              <a:pPr/>
              <a:t>5/9/08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1424BE-4BA6-F849-8751-D1035BB5938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503247-523E-3B4A-AFD6-9C6DC434C56F}" type="datetimeFigureOut">
              <a:rPr lang="en-US" smtClean="0"/>
              <a:pPr/>
              <a:t>5/9/08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1424BE-4BA6-F849-8751-D1035BB5938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503247-523E-3B4A-AFD6-9C6DC434C56F}" type="datetimeFigureOut">
              <a:rPr lang="en-US" smtClean="0"/>
              <a:pPr/>
              <a:t>5/9/08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1424BE-4BA6-F849-8751-D1035BB5938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503247-523E-3B4A-AFD6-9C6DC434C56F}" type="datetimeFigureOut">
              <a:rPr lang="en-US" smtClean="0"/>
              <a:pPr/>
              <a:t>5/9/08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1424BE-4BA6-F849-8751-D1035BB5938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503247-523E-3B4A-AFD6-9C6DC434C56F}" type="datetimeFigureOut">
              <a:rPr lang="en-US" smtClean="0"/>
              <a:pPr/>
              <a:t>5/9/08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1424BE-4BA6-F849-8751-D1035BB5938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503247-523E-3B4A-AFD6-9C6DC434C56F}" type="datetimeFigureOut">
              <a:rPr lang="en-US" smtClean="0"/>
              <a:pPr/>
              <a:t>5/9/08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1424BE-4BA6-F849-8751-D1035BB5938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4" Type="http://schemas.openxmlformats.org/officeDocument/2006/relationships/hyperlink" Target="http://www.networksorcery.com/enp/protocol/icmp/msg3.htm" TargetMode="External"/><Relationship Id="rId1" Type="http://schemas.openxmlformats.org/officeDocument/2006/relationships/slideLayout" Target="../slideLayouts/slideLayout2.xml"/><Relationship Id="rId2" Type="http://schemas.openxmlformats.org/officeDocument/2006/relationships/hyperlink" Target="http://www.networksorcery.com/enp/protocol/icmp/msg8.htm" TargetMode="External"/><Relationship Id="rId3" Type="http://schemas.openxmlformats.org/officeDocument/2006/relationships/hyperlink" Target="http://www.networksorcery.com/enp/protocol/icmp/msg0.htm"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3" Type="http://schemas.openxmlformats.org/officeDocument/2006/relationships/image" Target="../media/image2.wmf"/><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Lab 4 and Link Layer</a:t>
            </a:r>
            <a:endParaRPr lang="en-US" dirty="0"/>
          </a:p>
        </p:txBody>
      </p:sp>
      <p:sp>
        <p:nvSpPr>
          <p:cNvPr id="3" name="Subtitle 2"/>
          <p:cNvSpPr>
            <a:spLocks noGrp="1"/>
          </p:cNvSpPr>
          <p:nvPr>
            <p:ph type="subTitle" idx="1"/>
          </p:nvPr>
        </p:nvSpPr>
        <p:spPr/>
        <p:txBody>
          <a:bodyPr/>
          <a:lstStyle/>
          <a:p>
            <a:r>
              <a:rPr lang="en-US" dirty="0" smtClean="0"/>
              <a:t>CS144 Review Session</a:t>
            </a:r>
            <a:r>
              <a:rPr lang="en-US" dirty="0" smtClean="0"/>
              <a:t> 6</a:t>
            </a:r>
          </a:p>
          <a:p>
            <a:r>
              <a:rPr lang="en-US" dirty="0" smtClean="0"/>
              <a:t>May 9, 2008</a:t>
            </a:r>
          </a:p>
          <a:p>
            <a:r>
              <a:rPr lang="en-US" dirty="0" smtClean="0"/>
              <a:t>Ben </a:t>
            </a:r>
            <a:r>
              <a:rPr lang="en-US" dirty="0" err="1" smtClean="0"/>
              <a:t>Nham</a:t>
            </a:r>
            <a:endParaRPr lang="en-US" dirty="0" smtClean="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Lab 4 Info</a:t>
            </a:r>
            <a:endParaRPr lang="en-US" dirty="0"/>
          </a:p>
        </p:txBody>
      </p:sp>
      <p:sp>
        <p:nvSpPr>
          <p:cNvPr id="3" name="Content Placeholder 2"/>
          <p:cNvSpPr>
            <a:spLocks noGrp="1"/>
          </p:cNvSpPr>
          <p:nvPr>
            <p:ph idx="1"/>
          </p:nvPr>
        </p:nvSpPr>
        <p:spPr/>
        <p:txBody>
          <a:bodyPr/>
          <a:lstStyle/>
          <a:p>
            <a:r>
              <a:rPr lang="en-US" dirty="0" smtClean="0"/>
              <a:t>It takes a while, so start now</a:t>
            </a:r>
          </a:p>
          <a:p>
            <a:r>
              <a:rPr lang="en-US" dirty="0" smtClean="0"/>
              <a:t>Watch the first two </a:t>
            </a:r>
            <a:r>
              <a:rPr lang="en-US" dirty="0" err="1" smtClean="0"/>
              <a:t>screencasts</a:t>
            </a:r>
            <a:r>
              <a:rPr lang="en-US" dirty="0" smtClean="0"/>
              <a:t> to get started</a:t>
            </a:r>
          </a:p>
          <a:p>
            <a:r>
              <a:rPr lang="en-US" dirty="0" smtClean="0"/>
              <a:t>Today: talk about ICMP and ARP for the lab</a:t>
            </a:r>
          </a:p>
          <a:p>
            <a:r>
              <a:rPr lang="en-US" dirty="0" smtClean="0"/>
              <a:t>Due Wednesday, with extension to Saturday at 5 PM</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IP Addresses and MAC Addresses</a:t>
            </a:r>
            <a:endParaRPr lang="en-US" dirty="0"/>
          </a:p>
        </p:txBody>
      </p:sp>
      <p:sp>
        <p:nvSpPr>
          <p:cNvPr id="3" name="Content Placeholder 2"/>
          <p:cNvSpPr>
            <a:spLocks noGrp="1"/>
          </p:cNvSpPr>
          <p:nvPr>
            <p:ph sz="half" idx="1"/>
          </p:nvPr>
        </p:nvSpPr>
        <p:spPr>
          <a:xfrm>
            <a:off x="457200" y="1600200"/>
            <a:ext cx="4038600" cy="4525963"/>
          </a:xfrm>
        </p:spPr>
        <p:txBody>
          <a:bodyPr>
            <a:normAutofit fontScale="70000" lnSpcReduction="20000"/>
          </a:bodyPr>
          <a:lstStyle/>
          <a:p>
            <a:r>
              <a:rPr lang="en-US" dirty="0" smtClean="0"/>
              <a:t>Each IP address is associated with a single interface</a:t>
            </a:r>
          </a:p>
          <a:p>
            <a:r>
              <a:rPr lang="en-US" dirty="0" smtClean="0"/>
              <a:t>Each interface has a MAC address</a:t>
            </a:r>
          </a:p>
          <a:p>
            <a:r>
              <a:rPr lang="en-US" dirty="0" smtClean="0"/>
              <a:t>Therefore, each IP address is associated with a single MAC address</a:t>
            </a:r>
          </a:p>
          <a:p>
            <a:r>
              <a:rPr lang="en-US" dirty="0" smtClean="0"/>
              <a:t>Router with 4 interfaces has 4 </a:t>
            </a:r>
            <a:r>
              <a:rPr lang="en-US" dirty="0" err="1" smtClean="0"/>
              <a:t>IPs</a:t>
            </a:r>
            <a:r>
              <a:rPr lang="en-US" dirty="0" smtClean="0"/>
              <a:t> and 4 MAC addresses!</a:t>
            </a:r>
          </a:p>
          <a:p>
            <a:pPr lvl="1"/>
            <a:r>
              <a:rPr lang="en-US" dirty="0"/>
              <a:t>e</a:t>
            </a:r>
            <a:r>
              <a:rPr lang="en-US" dirty="0" smtClean="0"/>
              <a:t>th0 has some IP</a:t>
            </a:r>
            <a:r>
              <a:rPr lang="en-US" baseline="-25000" dirty="0" smtClean="0"/>
              <a:t>0</a:t>
            </a:r>
          </a:p>
          <a:p>
            <a:pPr lvl="1"/>
            <a:r>
              <a:rPr lang="en-US" dirty="0"/>
              <a:t>e</a:t>
            </a:r>
            <a:r>
              <a:rPr lang="en-US" dirty="0" smtClean="0"/>
              <a:t>th1 has some IP</a:t>
            </a:r>
            <a:r>
              <a:rPr lang="en-US" baseline="-25000" dirty="0" smtClean="0"/>
              <a:t>1</a:t>
            </a:r>
          </a:p>
          <a:p>
            <a:pPr lvl="1"/>
            <a:r>
              <a:rPr lang="en-US" dirty="0"/>
              <a:t>e</a:t>
            </a:r>
            <a:r>
              <a:rPr lang="en-US" dirty="0" smtClean="0"/>
              <a:t>th2 has some IP</a:t>
            </a:r>
            <a:r>
              <a:rPr lang="en-US" baseline="-25000" dirty="0" smtClean="0"/>
              <a:t>2</a:t>
            </a:r>
          </a:p>
          <a:p>
            <a:pPr lvl="1"/>
            <a:r>
              <a:rPr lang="en-US" dirty="0" smtClean="0"/>
              <a:t>eth3 has some IP</a:t>
            </a:r>
            <a:r>
              <a:rPr lang="en-US" baseline="-25000" dirty="0" smtClean="0"/>
              <a:t>3</a:t>
            </a:r>
          </a:p>
          <a:p>
            <a:r>
              <a:rPr lang="en-US" dirty="0" smtClean="0"/>
              <a:t>Conclusion: An IP address names an </a:t>
            </a:r>
            <a:r>
              <a:rPr lang="en-US" i="1" dirty="0" smtClean="0"/>
              <a:t>interface</a:t>
            </a:r>
            <a:r>
              <a:rPr lang="en-US" dirty="0" smtClean="0"/>
              <a:t>, not a </a:t>
            </a:r>
            <a:r>
              <a:rPr lang="en-US" i="1" dirty="0" smtClean="0"/>
              <a:t>host</a:t>
            </a:r>
            <a:endParaRPr lang="en-US" dirty="0"/>
          </a:p>
        </p:txBody>
      </p:sp>
      <p:sp>
        <p:nvSpPr>
          <p:cNvPr id="34" name="Oval 33"/>
          <p:cNvSpPr/>
          <p:nvPr/>
        </p:nvSpPr>
        <p:spPr>
          <a:xfrm>
            <a:off x="6474029" y="3416882"/>
            <a:ext cx="685800" cy="68580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5" name="Oval 34"/>
          <p:cNvSpPr/>
          <p:nvPr/>
        </p:nvSpPr>
        <p:spPr>
          <a:xfrm>
            <a:off x="6463931" y="2273882"/>
            <a:ext cx="6858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8150429" y="3416882"/>
            <a:ext cx="6858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4797629" y="3416882"/>
            <a:ext cx="6858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6474029" y="4559882"/>
            <a:ext cx="6858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Straight Connector 38"/>
          <p:cNvCxnSpPr>
            <a:stCxn id="34" idx="4"/>
            <a:endCxn id="38" idx="0"/>
          </p:cNvCxnSpPr>
          <p:nvPr/>
        </p:nvCxnSpPr>
        <p:spPr>
          <a:xfrm rot="5400000">
            <a:off x="6588329" y="4331282"/>
            <a:ext cx="457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34" idx="6"/>
            <a:endCxn id="36" idx="2"/>
          </p:cNvCxnSpPr>
          <p:nvPr/>
        </p:nvCxnSpPr>
        <p:spPr>
          <a:xfrm>
            <a:off x="7159829" y="3759782"/>
            <a:ext cx="990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a:stCxn id="35" idx="4"/>
            <a:endCxn id="34" idx="0"/>
          </p:cNvCxnSpPr>
          <p:nvPr/>
        </p:nvCxnSpPr>
        <p:spPr>
          <a:xfrm rot="16200000" flipH="1">
            <a:off x="6583280" y="3183233"/>
            <a:ext cx="457200" cy="10098"/>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34" idx="2"/>
            <a:endCxn id="37" idx="6"/>
          </p:cNvCxnSpPr>
          <p:nvPr/>
        </p:nvCxnSpPr>
        <p:spPr>
          <a:xfrm rot="10800000">
            <a:off x="5483429" y="3759782"/>
            <a:ext cx="9906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6777910" y="3156150"/>
            <a:ext cx="520335" cy="307777"/>
          </a:xfrm>
          <a:prstGeom prst="rect">
            <a:avLst/>
          </a:prstGeom>
          <a:noFill/>
        </p:spPr>
        <p:txBody>
          <a:bodyPr wrap="none" rtlCol="0">
            <a:spAutoFit/>
          </a:bodyPr>
          <a:lstStyle/>
          <a:p>
            <a:r>
              <a:rPr lang="en-US" sz="1400" dirty="0" smtClean="0"/>
              <a:t>eth0</a:t>
            </a:r>
            <a:endParaRPr lang="en-US" sz="1400" dirty="0"/>
          </a:p>
        </p:txBody>
      </p:sp>
      <p:sp>
        <p:nvSpPr>
          <p:cNvPr id="44" name="TextBox 43"/>
          <p:cNvSpPr txBox="1"/>
          <p:nvPr/>
        </p:nvSpPr>
        <p:spPr>
          <a:xfrm>
            <a:off x="6016829" y="3490105"/>
            <a:ext cx="520335" cy="307777"/>
          </a:xfrm>
          <a:prstGeom prst="rect">
            <a:avLst/>
          </a:prstGeom>
          <a:noFill/>
        </p:spPr>
        <p:txBody>
          <a:bodyPr wrap="none" rtlCol="0">
            <a:spAutoFit/>
          </a:bodyPr>
          <a:lstStyle/>
          <a:p>
            <a:r>
              <a:rPr lang="en-US" sz="1400" dirty="0" smtClean="0"/>
              <a:t>eth1</a:t>
            </a:r>
            <a:endParaRPr lang="en-US" sz="1400" dirty="0"/>
          </a:p>
        </p:txBody>
      </p:sp>
      <p:sp>
        <p:nvSpPr>
          <p:cNvPr id="45" name="TextBox 44"/>
          <p:cNvSpPr txBox="1"/>
          <p:nvPr/>
        </p:nvSpPr>
        <p:spPr>
          <a:xfrm>
            <a:off x="6375795" y="4055637"/>
            <a:ext cx="520335" cy="307777"/>
          </a:xfrm>
          <a:prstGeom prst="rect">
            <a:avLst/>
          </a:prstGeom>
          <a:noFill/>
        </p:spPr>
        <p:txBody>
          <a:bodyPr wrap="none" rtlCol="0">
            <a:spAutoFit/>
          </a:bodyPr>
          <a:lstStyle/>
          <a:p>
            <a:r>
              <a:rPr lang="en-US" sz="1400" dirty="0" smtClean="0"/>
              <a:t>eth2</a:t>
            </a:r>
            <a:endParaRPr lang="en-US" sz="1400" dirty="0"/>
          </a:p>
        </p:txBody>
      </p:sp>
      <p:sp>
        <p:nvSpPr>
          <p:cNvPr id="46" name="TextBox 45"/>
          <p:cNvSpPr txBox="1"/>
          <p:nvPr/>
        </p:nvSpPr>
        <p:spPr>
          <a:xfrm>
            <a:off x="7107711" y="3699648"/>
            <a:ext cx="520335" cy="307777"/>
          </a:xfrm>
          <a:prstGeom prst="rect">
            <a:avLst/>
          </a:prstGeom>
          <a:noFill/>
        </p:spPr>
        <p:txBody>
          <a:bodyPr wrap="none" rtlCol="0">
            <a:spAutoFit/>
          </a:bodyPr>
          <a:lstStyle/>
          <a:p>
            <a:r>
              <a:rPr lang="en-US" sz="1400" dirty="0" smtClean="0"/>
              <a:t>eth3</a:t>
            </a:r>
            <a:endParaRPr lang="en-US" sz="1400" dirty="0"/>
          </a:p>
        </p:txBody>
      </p:sp>
      <p:sp>
        <p:nvSpPr>
          <p:cNvPr id="47" name="Rectangle 46"/>
          <p:cNvSpPr/>
          <p:nvPr/>
        </p:nvSpPr>
        <p:spPr>
          <a:xfrm>
            <a:off x="7312229" y="2880505"/>
            <a:ext cx="776175" cy="307777"/>
          </a:xfrm>
          <a:prstGeom prst="rect">
            <a:avLst/>
          </a:prstGeom>
        </p:spPr>
        <p:txBody>
          <a:bodyPr wrap="none">
            <a:spAutoFit/>
          </a:bodyPr>
          <a:lstStyle/>
          <a:p>
            <a:r>
              <a:rPr lang="en-US" sz="1400" dirty="0" smtClean="0"/>
              <a:t>5.10.1.1</a:t>
            </a:r>
            <a:endParaRPr lang="en-US" sz="1400" dirty="0"/>
          </a:p>
        </p:txBody>
      </p:sp>
      <p:sp>
        <p:nvSpPr>
          <p:cNvPr id="48" name="Rectangle 47"/>
          <p:cNvSpPr/>
          <p:nvPr/>
        </p:nvSpPr>
        <p:spPr>
          <a:xfrm>
            <a:off x="7954880" y="4263122"/>
            <a:ext cx="958917" cy="307777"/>
          </a:xfrm>
          <a:prstGeom prst="rect">
            <a:avLst/>
          </a:prstGeom>
        </p:spPr>
        <p:txBody>
          <a:bodyPr wrap="none">
            <a:spAutoFit/>
          </a:bodyPr>
          <a:lstStyle/>
          <a:p>
            <a:r>
              <a:rPr lang="en-US" sz="1400" dirty="0" smtClean="0"/>
              <a:t>12.1.1.200</a:t>
            </a:r>
            <a:endParaRPr lang="en-US" sz="1400" dirty="0"/>
          </a:p>
        </p:txBody>
      </p:sp>
      <p:sp>
        <p:nvSpPr>
          <p:cNvPr id="49" name="Rectangle 48"/>
          <p:cNvSpPr/>
          <p:nvPr/>
        </p:nvSpPr>
        <p:spPr>
          <a:xfrm>
            <a:off x="5570646" y="4331282"/>
            <a:ext cx="776175" cy="307777"/>
          </a:xfrm>
          <a:prstGeom prst="rect">
            <a:avLst/>
          </a:prstGeom>
        </p:spPr>
        <p:txBody>
          <a:bodyPr wrap="none">
            <a:spAutoFit/>
          </a:bodyPr>
          <a:lstStyle/>
          <a:p>
            <a:pPr algn="r"/>
            <a:r>
              <a:rPr lang="en-US" sz="1400" dirty="0" smtClean="0"/>
              <a:t>12.1.1.1</a:t>
            </a:r>
            <a:endParaRPr lang="en-US" sz="1400" dirty="0"/>
          </a:p>
        </p:txBody>
      </p:sp>
      <p:sp>
        <p:nvSpPr>
          <p:cNvPr id="50" name="Rectangle 49"/>
          <p:cNvSpPr/>
          <p:nvPr/>
        </p:nvSpPr>
        <p:spPr>
          <a:xfrm>
            <a:off x="4895863" y="3003750"/>
            <a:ext cx="776175" cy="307777"/>
          </a:xfrm>
          <a:prstGeom prst="rect">
            <a:avLst/>
          </a:prstGeom>
        </p:spPr>
        <p:txBody>
          <a:bodyPr wrap="none">
            <a:spAutoFit/>
          </a:bodyPr>
          <a:lstStyle/>
          <a:p>
            <a:pPr algn="r"/>
            <a:r>
              <a:rPr lang="en-US" sz="1400" dirty="0" smtClean="0"/>
              <a:t>12.1.0.1</a:t>
            </a:r>
            <a:endParaRPr lang="en-US" sz="1400" dirty="0"/>
          </a:p>
        </p:txBody>
      </p:sp>
      <p:cxnSp>
        <p:nvCxnSpPr>
          <p:cNvPr id="51" name="Straight Arrow Connector 50"/>
          <p:cNvCxnSpPr>
            <a:stCxn id="47" idx="1"/>
          </p:cNvCxnSpPr>
          <p:nvPr/>
        </p:nvCxnSpPr>
        <p:spPr>
          <a:xfrm rot="10800000" flipV="1">
            <a:off x="6855029" y="3034394"/>
            <a:ext cx="457200" cy="14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6321629" y="4483682"/>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rot="5400000" flipH="1" flipV="1">
            <a:off x="7854456" y="4088806"/>
            <a:ext cx="4191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rot="16200000" flipH="1">
            <a:off x="5350873" y="3473238"/>
            <a:ext cx="4191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35" idx="7"/>
          </p:cNvCxnSpPr>
          <p:nvPr/>
        </p:nvCxnSpPr>
        <p:spPr>
          <a:xfrm rot="5400000" flipH="1" flipV="1">
            <a:off x="7054347" y="2192634"/>
            <a:ext cx="176633" cy="18673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16200000" flipH="1">
            <a:off x="7054346" y="5164434"/>
            <a:ext cx="176633" cy="186731"/>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16200000" flipV="1">
            <a:off x="6402878" y="2192633"/>
            <a:ext cx="176633" cy="186731"/>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6402877" y="5164433"/>
            <a:ext cx="176633" cy="186731"/>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flipH="1" flipV="1">
            <a:off x="4650278" y="3945233"/>
            <a:ext cx="176633" cy="186731"/>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V="1">
            <a:off x="4650278" y="3387600"/>
            <a:ext cx="176633" cy="186731"/>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rot="5400000">
            <a:off x="6110578" y="3403891"/>
            <a:ext cx="27882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8" name="Rectangle 67"/>
          <p:cNvSpPr/>
          <p:nvPr/>
        </p:nvSpPr>
        <p:spPr>
          <a:xfrm>
            <a:off x="6093688" y="2968823"/>
            <a:ext cx="383313" cy="307777"/>
          </a:xfrm>
          <a:prstGeom prst="rect">
            <a:avLst/>
          </a:prstGeom>
        </p:spPr>
        <p:txBody>
          <a:bodyPr wrap="none">
            <a:spAutoFit/>
          </a:bodyPr>
          <a:lstStyle/>
          <a:p>
            <a:pPr algn="r"/>
            <a:r>
              <a:rPr lang="en-US" sz="1400" dirty="0" smtClean="0"/>
              <a:t>IP</a:t>
            </a:r>
            <a:r>
              <a:rPr lang="en-US" sz="1400" baseline="-25000" dirty="0"/>
              <a:t>1</a:t>
            </a:r>
            <a:endParaRPr lang="en-US" sz="1400" dirty="0"/>
          </a:p>
        </p:txBody>
      </p:sp>
      <p:cxnSp>
        <p:nvCxnSpPr>
          <p:cNvPr id="69" name="Straight Arrow Connector 68"/>
          <p:cNvCxnSpPr/>
          <p:nvPr/>
        </p:nvCxnSpPr>
        <p:spPr>
          <a:xfrm>
            <a:off x="6087150" y="4231530"/>
            <a:ext cx="31365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5762511" y="4038600"/>
            <a:ext cx="389850" cy="307777"/>
          </a:xfrm>
          <a:prstGeom prst="rect">
            <a:avLst/>
          </a:prstGeom>
        </p:spPr>
        <p:txBody>
          <a:bodyPr wrap="none">
            <a:spAutoFit/>
          </a:bodyPr>
          <a:lstStyle/>
          <a:p>
            <a:pPr algn="r"/>
            <a:r>
              <a:rPr lang="en-US" sz="1400" dirty="0" smtClean="0"/>
              <a:t>IP</a:t>
            </a:r>
            <a:r>
              <a:rPr lang="en-US" sz="1400" baseline="-25000" dirty="0"/>
              <a:t>2</a:t>
            </a:r>
            <a:endParaRPr lang="en-US" sz="1400" dirty="0"/>
          </a:p>
        </p:txBody>
      </p:sp>
      <p:cxnSp>
        <p:nvCxnSpPr>
          <p:cNvPr id="72" name="Straight Arrow Connector 71"/>
          <p:cNvCxnSpPr/>
          <p:nvPr/>
        </p:nvCxnSpPr>
        <p:spPr>
          <a:xfrm rot="16200000" flipV="1">
            <a:off x="7219103" y="4165799"/>
            <a:ext cx="266700" cy="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a:off x="7306350" y="3352800"/>
            <a:ext cx="313650" cy="1588"/>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sp>
        <p:nvSpPr>
          <p:cNvPr id="77" name="Rectangle 76"/>
          <p:cNvSpPr/>
          <p:nvPr/>
        </p:nvSpPr>
        <p:spPr>
          <a:xfrm>
            <a:off x="7570824" y="3170403"/>
            <a:ext cx="389850" cy="307777"/>
          </a:xfrm>
          <a:prstGeom prst="rect">
            <a:avLst/>
          </a:prstGeom>
        </p:spPr>
        <p:txBody>
          <a:bodyPr wrap="none">
            <a:spAutoFit/>
          </a:bodyPr>
          <a:lstStyle/>
          <a:p>
            <a:pPr algn="r"/>
            <a:r>
              <a:rPr lang="en-US" sz="1400" dirty="0" smtClean="0"/>
              <a:t>IP</a:t>
            </a:r>
            <a:r>
              <a:rPr lang="en-US" sz="1400" baseline="-25000" dirty="0"/>
              <a:t>0</a:t>
            </a:r>
            <a:endParaRPr lang="en-US" sz="1400" dirty="0"/>
          </a:p>
        </p:txBody>
      </p:sp>
      <p:sp>
        <p:nvSpPr>
          <p:cNvPr id="78" name="Rectangle 77"/>
          <p:cNvSpPr/>
          <p:nvPr/>
        </p:nvSpPr>
        <p:spPr>
          <a:xfrm>
            <a:off x="7182850" y="4245040"/>
            <a:ext cx="383313" cy="307777"/>
          </a:xfrm>
          <a:prstGeom prst="rect">
            <a:avLst/>
          </a:prstGeom>
        </p:spPr>
        <p:txBody>
          <a:bodyPr wrap="none">
            <a:spAutoFit/>
          </a:bodyPr>
          <a:lstStyle/>
          <a:p>
            <a:pPr algn="r"/>
            <a:r>
              <a:rPr lang="en-US" sz="1400" dirty="0" smtClean="0"/>
              <a:t>IP</a:t>
            </a:r>
            <a:r>
              <a:rPr lang="en-US" sz="1400" baseline="-25000" dirty="0" smtClean="0"/>
              <a:t>3</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IP Within Ethernet</a:t>
            </a:r>
            <a:endParaRPr lang="en-US" dirty="0"/>
          </a:p>
        </p:txBody>
      </p:sp>
      <p:sp>
        <p:nvSpPr>
          <p:cNvPr id="3" name="Content Placeholder 2"/>
          <p:cNvSpPr>
            <a:spLocks noGrp="1"/>
          </p:cNvSpPr>
          <p:nvPr>
            <p:ph idx="1"/>
          </p:nvPr>
        </p:nvSpPr>
        <p:spPr>
          <a:xfrm>
            <a:off x="457200" y="3352800"/>
            <a:ext cx="8229600" cy="2773363"/>
          </a:xfrm>
        </p:spPr>
        <p:txBody>
          <a:bodyPr/>
          <a:lstStyle/>
          <a:p>
            <a:r>
              <a:rPr lang="en-US" dirty="0" smtClean="0"/>
              <a:t>In a router, we operate on raw Ethernet frames, with an IP or ARP packet as payload</a:t>
            </a:r>
          </a:p>
          <a:p>
            <a:r>
              <a:rPr lang="en-US" dirty="0" smtClean="0"/>
              <a:t>To forward a packet one hop, must know:</a:t>
            </a:r>
          </a:p>
          <a:p>
            <a:pPr lvl="1"/>
            <a:r>
              <a:rPr lang="en-US" dirty="0" smtClean="0"/>
              <a:t>Destination IP address</a:t>
            </a:r>
          </a:p>
          <a:p>
            <a:pPr lvl="1"/>
            <a:r>
              <a:rPr lang="en-US" dirty="0" smtClean="0"/>
              <a:t>Next-hop MAC address of the next-hop IP address</a:t>
            </a:r>
          </a:p>
          <a:p>
            <a:pPr lvl="1"/>
            <a:endParaRPr lang="en-US" dirty="0"/>
          </a:p>
        </p:txBody>
      </p:sp>
      <p:graphicFrame>
        <p:nvGraphicFramePr>
          <p:cNvPr id="9" name="Table 8"/>
          <p:cNvGraphicFramePr>
            <a:graphicFrameLocks noGrp="1"/>
          </p:cNvGraphicFramePr>
          <p:nvPr/>
        </p:nvGraphicFramePr>
        <p:xfrm>
          <a:off x="1524000" y="1397000"/>
          <a:ext cx="6096000" cy="1917700"/>
        </p:xfrm>
        <a:graphic>
          <a:graphicData uri="http://schemas.openxmlformats.org/drawingml/2006/table">
            <a:tbl>
              <a:tblPr firstRow="1" bandRow="1">
                <a:tableStyleId>{5C22544A-7EE6-4342-B048-85BDC9FD1C3A}</a:tableStyleId>
              </a:tblPr>
              <a:tblGrid>
                <a:gridCol w="1524000"/>
                <a:gridCol w="1524000"/>
                <a:gridCol w="1524000"/>
                <a:gridCol w="1524000"/>
              </a:tblGrid>
              <a:tr h="370840">
                <a:tc>
                  <a:txBody>
                    <a:bodyPr/>
                    <a:lstStyle/>
                    <a:p>
                      <a:r>
                        <a:rPr lang="en-US" dirty="0" smtClean="0"/>
                        <a:t>Byte 0</a:t>
                      </a:r>
                      <a:endParaRPr lang="en-US" dirty="0"/>
                    </a:p>
                  </a:txBody>
                  <a:tcPr/>
                </a:tc>
                <a:tc>
                  <a:txBody>
                    <a:bodyPr/>
                    <a:lstStyle/>
                    <a:p>
                      <a:r>
                        <a:rPr lang="en-US" dirty="0" smtClean="0"/>
                        <a:t>Byte 1</a:t>
                      </a:r>
                      <a:endParaRPr lang="en-US" dirty="0"/>
                    </a:p>
                  </a:txBody>
                  <a:tcPr/>
                </a:tc>
                <a:tc>
                  <a:txBody>
                    <a:bodyPr/>
                    <a:lstStyle/>
                    <a:p>
                      <a:r>
                        <a:rPr lang="en-US" dirty="0" smtClean="0"/>
                        <a:t>Byte 2</a:t>
                      </a:r>
                      <a:endParaRPr lang="en-US" dirty="0"/>
                    </a:p>
                  </a:txBody>
                  <a:tcPr/>
                </a:tc>
                <a:tc>
                  <a:txBody>
                    <a:bodyPr/>
                    <a:lstStyle/>
                    <a:p>
                      <a:r>
                        <a:rPr lang="en-US" dirty="0" smtClean="0"/>
                        <a:t>Byte 3</a:t>
                      </a:r>
                      <a:endParaRPr lang="en-US" dirty="0"/>
                    </a:p>
                  </a:txBody>
                  <a:tcPr/>
                </a:tc>
              </a:tr>
              <a:tr h="370840">
                <a:tc gridSpan="4">
                  <a:txBody>
                    <a:bodyPr/>
                    <a:lstStyle/>
                    <a:p>
                      <a:pPr algn="ctr"/>
                      <a:r>
                        <a:rPr lang="en-US" dirty="0" err="1" smtClean="0"/>
                        <a:t>Dest</a:t>
                      </a:r>
                      <a:r>
                        <a:rPr lang="en-US" dirty="0" smtClean="0"/>
                        <a:t> MAC Address</a:t>
                      </a: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370840">
                <a:tc gridSpan="2">
                  <a:txBody>
                    <a:bodyPr/>
                    <a:lstStyle/>
                    <a:p>
                      <a:pPr algn="ctr"/>
                      <a:r>
                        <a:rPr lang="en-US" dirty="0" err="1" smtClean="0"/>
                        <a:t>Dest</a:t>
                      </a:r>
                      <a:r>
                        <a:rPr lang="en-US" dirty="0" smtClean="0"/>
                        <a:t> MAC Address (continued)</a:t>
                      </a:r>
                      <a:endParaRPr lang="en-US" dirty="0"/>
                    </a:p>
                  </a:txBody>
                  <a:tcPr>
                    <a:solidFill>
                      <a:srgbClr val="CDD8EA"/>
                    </a:solidFill>
                  </a:tcPr>
                </a:tc>
                <a:tc hMerge="1">
                  <a:txBody>
                    <a:bodyPr/>
                    <a:lstStyle/>
                    <a:p>
                      <a:endParaRPr lang="en-US" dirty="0"/>
                    </a:p>
                  </a:txBody>
                  <a:tcPr/>
                </a:tc>
                <a:tc gridSpan="2">
                  <a:txBody>
                    <a:bodyPr/>
                    <a:lstStyle/>
                    <a:p>
                      <a:pPr algn="ctr"/>
                      <a:r>
                        <a:rPr lang="en-US" dirty="0" smtClean="0"/>
                        <a:t>Source MAC Address</a:t>
                      </a:r>
                      <a:endParaRPr lang="en-US" dirty="0"/>
                    </a:p>
                  </a:txBody>
                  <a:tcPr/>
                </a:tc>
                <a:tc hMerge="1">
                  <a:txBody>
                    <a:bodyPr/>
                    <a:lstStyle/>
                    <a:p>
                      <a:endParaRPr lang="en-US" dirty="0"/>
                    </a:p>
                  </a:txBody>
                  <a:tcPr/>
                </a:tc>
              </a:tr>
              <a:tr h="370840">
                <a:tc gridSpan="4">
                  <a:txBody>
                    <a:bodyPr/>
                    <a:lstStyle/>
                    <a:p>
                      <a:pPr algn="ctr"/>
                      <a:r>
                        <a:rPr lang="en-US" dirty="0" smtClean="0"/>
                        <a:t>Source MAC Address (continued)</a:t>
                      </a:r>
                      <a:endParaRPr lang="en-US" dirty="0"/>
                    </a:p>
                  </a:txBody>
                  <a:tcPr>
                    <a:solidFill>
                      <a:srgbClr val="E8EDF5"/>
                    </a:solidFill>
                  </a:tcPr>
                </a:tc>
                <a:tc hMerge="1">
                  <a:txBody>
                    <a:bodyPr/>
                    <a:lstStyle/>
                    <a:p>
                      <a:endParaRPr lang="en-US" dirty="0"/>
                    </a:p>
                  </a:txBody>
                  <a:tcPr/>
                </a:tc>
                <a:tc hMerge="1">
                  <a:txBody>
                    <a:bodyPr/>
                    <a:lstStyle/>
                    <a:p>
                      <a:endParaRPr lang="en-US"/>
                    </a:p>
                  </a:txBody>
                  <a:tcPr/>
                </a:tc>
                <a:tc hMerge="1">
                  <a:txBody>
                    <a:bodyPr/>
                    <a:lstStyle/>
                    <a:p>
                      <a:endParaRPr lang="en-US" dirty="0"/>
                    </a:p>
                  </a:txBody>
                  <a:tcPr/>
                </a:tc>
              </a:tr>
              <a:tr h="370840">
                <a:tc gridSpan="2">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err="1" smtClean="0"/>
                        <a:t>Ethertype</a:t>
                      </a:r>
                      <a:endParaRPr lang="en-US" dirty="0" smtClean="0"/>
                    </a:p>
                    <a:p>
                      <a:pPr algn="ctr"/>
                      <a:endParaRPr lang="en-US" dirty="0"/>
                    </a:p>
                  </a:txBody>
                  <a:tcPr>
                    <a:solidFill>
                      <a:srgbClr val="CDD8EA"/>
                    </a:solidFill>
                  </a:tcPr>
                </a:tc>
                <a:tc hMerge="1">
                  <a:txBody>
                    <a:bodyPr/>
                    <a:lstStyle/>
                    <a:p>
                      <a:endParaRPr lang="en-US" dirty="0"/>
                    </a:p>
                  </a:txBody>
                  <a:tcPr/>
                </a:tc>
                <a:tc gridSpan="2">
                  <a:txBody>
                    <a:bodyPr/>
                    <a:lstStyle/>
                    <a:p>
                      <a:pPr algn="ctr"/>
                      <a:r>
                        <a:rPr lang="en-US" dirty="0" smtClean="0"/>
                        <a:t>Payload</a:t>
                      </a:r>
                      <a:endParaRPr lang="en-US" dirty="0"/>
                    </a:p>
                  </a:txBody>
                  <a:tcPr/>
                </a:tc>
                <a:tc hMerge="1">
                  <a:txBody>
                    <a:bodyPr/>
                    <a:lstStyle/>
                    <a:p>
                      <a:endParaRPr lang="en-US" dirty="0"/>
                    </a:p>
                  </a:txBody>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Necessity of ARP</a:t>
            </a:r>
            <a:endParaRPr lang="en-US" dirty="0"/>
          </a:p>
        </p:txBody>
      </p:sp>
      <p:graphicFrame>
        <p:nvGraphicFramePr>
          <p:cNvPr id="6" name="Content Placeholder 5"/>
          <p:cNvGraphicFramePr>
            <a:graphicFrameLocks noGrp="1"/>
          </p:cNvGraphicFramePr>
          <p:nvPr>
            <p:ph sz="half" idx="1"/>
          </p:nvPr>
        </p:nvGraphicFramePr>
        <p:xfrm>
          <a:off x="4096511" y="1498600"/>
          <a:ext cx="4818889" cy="1854200"/>
        </p:xfrm>
        <a:graphic>
          <a:graphicData uri="http://schemas.openxmlformats.org/drawingml/2006/table">
            <a:tbl>
              <a:tblPr firstRow="1" bandRow="1">
                <a:tableStyleId>{5C22544A-7EE6-4342-B048-85BDC9FD1C3A}</a:tableStyleId>
              </a:tblPr>
              <a:tblGrid>
                <a:gridCol w="1114044"/>
                <a:gridCol w="1619568"/>
                <a:gridCol w="1103630"/>
                <a:gridCol w="981647"/>
              </a:tblGrid>
              <a:tr h="370840">
                <a:tc>
                  <a:txBody>
                    <a:bodyPr/>
                    <a:lstStyle/>
                    <a:p>
                      <a:r>
                        <a:rPr lang="en-US" sz="1600" dirty="0" smtClean="0"/>
                        <a:t>IP Address</a:t>
                      </a:r>
                      <a:endParaRPr lang="en-US" sz="1600" dirty="0"/>
                    </a:p>
                  </a:txBody>
                  <a:tcPr/>
                </a:tc>
                <a:tc>
                  <a:txBody>
                    <a:bodyPr/>
                    <a:lstStyle/>
                    <a:p>
                      <a:r>
                        <a:rPr lang="en-US" sz="1600" dirty="0" err="1" smtClean="0"/>
                        <a:t>Netmask</a:t>
                      </a:r>
                      <a:endParaRPr lang="en-US" sz="1600" dirty="0"/>
                    </a:p>
                  </a:txBody>
                  <a:tcPr/>
                </a:tc>
                <a:tc>
                  <a:txBody>
                    <a:bodyPr/>
                    <a:lstStyle/>
                    <a:p>
                      <a:r>
                        <a:rPr lang="en-US" sz="1600" dirty="0" smtClean="0"/>
                        <a:t>Gateway</a:t>
                      </a:r>
                      <a:endParaRPr lang="en-US" sz="1600" dirty="0"/>
                    </a:p>
                  </a:txBody>
                  <a:tcPr/>
                </a:tc>
                <a:tc>
                  <a:txBody>
                    <a:bodyPr/>
                    <a:lstStyle/>
                    <a:p>
                      <a:r>
                        <a:rPr lang="en-US" sz="1600" dirty="0" smtClean="0"/>
                        <a:t>Interface</a:t>
                      </a:r>
                      <a:endParaRPr lang="en-US" sz="1600" dirty="0"/>
                    </a:p>
                  </a:txBody>
                  <a:tcPr/>
                </a:tc>
              </a:tr>
              <a:tr h="370840">
                <a:tc>
                  <a:txBody>
                    <a:bodyPr/>
                    <a:lstStyle/>
                    <a:p>
                      <a:r>
                        <a:rPr lang="en-US" sz="1600" dirty="0" smtClean="0"/>
                        <a:t>0.0.0.0</a:t>
                      </a:r>
                      <a:endParaRPr lang="en-US" sz="1600" dirty="0"/>
                    </a:p>
                  </a:txBody>
                  <a:tcPr/>
                </a:tc>
                <a:tc>
                  <a:txBody>
                    <a:bodyPr/>
                    <a:lstStyle/>
                    <a:p>
                      <a:r>
                        <a:rPr lang="en-US" sz="1600" dirty="0" smtClean="0"/>
                        <a:t>0.0.0.0</a:t>
                      </a:r>
                      <a:endParaRPr lang="en-US" sz="1600" dirty="0"/>
                    </a:p>
                  </a:txBody>
                  <a:tcPr/>
                </a:tc>
                <a:tc>
                  <a:txBody>
                    <a:bodyPr/>
                    <a:lstStyle/>
                    <a:p>
                      <a:r>
                        <a:rPr lang="en-US" sz="1600" dirty="0" smtClean="0"/>
                        <a:t>5.10.1.1</a:t>
                      </a:r>
                      <a:endParaRPr lang="en-US" sz="1600" dirty="0"/>
                    </a:p>
                  </a:txBody>
                  <a:tcPr/>
                </a:tc>
                <a:tc>
                  <a:txBody>
                    <a:bodyPr/>
                    <a:lstStyle/>
                    <a:p>
                      <a:r>
                        <a:rPr lang="en-US" sz="1600" dirty="0" smtClean="0"/>
                        <a:t>eth0</a:t>
                      </a:r>
                      <a:endParaRPr lang="en-US" sz="1600" dirty="0"/>
                    </a:p>
                  </a:txBody>
                  <a:tcPr/>
                </a:tc>
              </a:tr>
              <a:tr h="370840">
                <a:tc>
                  <a:txBody>
                    <a:bodyPr/>
                    <a:lstStyle/>
                    <a:p>
                      <a:r>
                        <a:rPr lang="en-US" sz="1600" dirty="0" smtClean="0"/>
                        <a:t>12.1.0.0</a:t>
                      </a:r>
                      <a:endParaRPr lang="en-US" sz="1600" dirty="0"/>
                    </a:p>
                  </a:txBody>
                  <a:tcPr/>
                </a:tc>
                <a:tc>
                  <a:txBody>
                    <a:bodyPr/>
                    <a:lstStyle/>
                    <a:p>
                      <a:r>
                        <a:rPr lang="en-US" sz="1600" dirty="0" smtClean="0"/>
                        <a:t>255.255.0.0</a:t>
                      </a:r>
                      <a:endParaRPr lang="en-US" sz="1600" dirty="0"/>
                    </a:p>
                  </a:txBody>
                  <a:tcPr/>
                </a:tc>
                <a:tc>
                  <a:txBody>
                    <a:bodyPr/>
                    <a:lstStyle/>
                    <a:p>
                      <a:r>
                        <a:rPr lang="en-US" sz="1600" dirty="0" smtClean="0"/>
                        <a:t>12.1.0.1</a:t>
                      </a:r>
                      <a:endParaRPr lang="en-US" sz="1600" dirty="0"/>
                    </a:p>
                  </a:txBody>
                  <a:tcPr/>
                </a:tc>
                <a:tc>
                  <a:txBody>
                    <a:bodyPr/>
                    <a:lstStyle/>
                    <a:p>
                      <a:r>
                        <a:rPr lang="en-US" sz="1600" dirty="0" smtClean="0"/>
                        <a:t>eth1</a:t>
                      </a:r>
                      <a:endParaRPr lang="en-US" sz="1600" dirty="0"/>
                    </a:p>
                  </a:txBody>
                  <a:tcPr/>
                </a:tc>
              </a:tr>
              <a:tr h="370840">
                <a:tc>
                  <a:txBody>
                    <a:bodyPr/>
                    <a:lstStyle/>
                    <a:p>
                      <a:r>
                        <a:rPr lang="en-US" sz="1600" dirty="0" smtClean="0"/>
                        <a:t>12.1.1.0</a:t>
                      </a:r>
                      <a:endParaRPr lang="en-US" sz="1600" dirty="0"/>
                    </a:p>
                  </a:txBody>
                  <a:tcPr/>
                </a:tc>
                <a:tc>
                  <a:txBody>
                    <a:bodyPr/>
                    <a:lstStyle/>
                    <a:p>
                      <a:r>
                        <a:rPr lang="en-US" sz="1600" dirty="0" smtClean="0"/>
                        <a:t>255.255.255.0</a:t>
                      </a:r>
                      <a:endParaRPr lang="en-US" sz="1600" dirty="0"/>
                    </a:p>
                  </a:txBody>
                  <a:tcPr/>
                </a:tc>
                <a:tc>
                  <a:txBody>
                    <a:bodyPr/>
                    <a:lstStyle/>
                    <a:p>
                      <a:r>
                        <a:rPr lang="en-US" sz="1600" dirty="0" smtClean="0"/>
                        <a:t>12.1.1.1</a:t>
                      </a:r>
                      <a:endParaRPr lang="en-US" sz="1600" dirty="0"/>
                    </a:p>
                  </a:txBody>
                  <a:tcPr/>
                </a:tc>
                <a:tc>
                  <a:txBody>
                    <a:bodyPr/>
                    <a:lstStyle/>
                    <a:p>
                      <a:r>
                        <a:rPr lang="en-US" sz="1600" dirty="0" smtClean="0"/>
                        <a:t>eth2</a:t>
                      </a:r>
                      <a:endParaRPr lang="en-US" sz="1600" dirty="0"/>
                    </a:p>
                  </a:txBody>
                  <a:tcPr/>
                </a:tc>
              </a:tr>
              <a:tr h="370840">
                <a:tc>
                  <a:txBody>
                    <a:bodyPr/>
                    <a:lstStyle/>
                    <a:p>
                      <a:r>
                        <a:rPr lang="en-US" sz="1600" dirty="0" smtClean="0"/>
                        <a:t>12.1.1.200</a:t>
                      </a:r>
                      <a:endParaRPr lang="en-US" sz="1600" dirty="0"/>
                    </a:p>
                  </a:txBody>
                  <a:tcPr/>
                </a:tc>
                <a:tc>
                  <a:txBody>
                    <a:bodyPr/>
                    <a:lstStyle/>
                    <a:p>
                      <a:r>
                        <a:rPr lang="en-US" sz="1600" dirty="0" smtClean="0"/>
                        <a:t>255.255.255.255</a:t>
                      </a:r>
                      <a:endParaRPr lang="en-US" sz="1600" dirty="0"/>
                    </a:p>
                  </a:txBody>
                  <a:tcPr/>
                </a:tc>
                <a:tc>
                  <a:txBody>
                    <a:bodyPr/>
                    <a:lstStyle/>
                    <a:p>
                      <a:r>
                        <a:rPr lang="en-US" sz="1600" dirty="0" smtClean="0"/>
                        <a:t>12.1.1.200</a:t>
                      </a:r>
                      <a:endParaRPr lang="en-US" sz="1600" dirty="0"/>
                    </a:p>
                  </a:txBody>
                  <a:tcPr/>
                </a:tc>
                <a:tc>
                  <a:txBody>
                    <a:bodyPr/>
                    <a:lstStyle/>
                    <a:p>
                      <a:r>
                        <a:rPr lang="en-US" sz="1600" dirty="0" smtClean="0"/>
                        <a:t>eth3</a:t>
                      </a:r>
                      <a:endParaRPr lang="en-US" sz="1600" dirty="0"/>
                    </a:p>
                  </a:txBody>
                  <a:tcPr/>
                </a:tc>
              </a:tr>
            </a:tbl>
          </a:graphicData>
        </a:graphic>
      </p:graphicFrame>
      <p:sp>
        <p:nvSpPr>
          <p:cNvPr id="4" name="Content Placeholder 3"/>
          <p:cNvSpPr>
            <a:spLocks noGrp="1"/>
          </p:cNvSpPr>
          <p:nvPr>
            <p:ph sz="half" idx="2"/>
          </p:nvPr>
        </p:nvSpPr>
        <p:spPr>
          <a:xfrm>
            <a:off x="457200" y="1600200"/>
            <a:ext cx="3505200" cy="4525963"/>
          </a:xfrm>
        </p:spPr>
        <p:txBody>
          <a:bodyPr>
            <a:normAutofit fontScale="92500" lnSpcReduction="20000"/>
          </a:bodyPr>
          <a:lstStyle/>
          <a:p>
            <a:r>
              <a:rPr lang="en-US" dirty="0" smtClean="0"/>
              <a:t>Suppose I get a packet destined for 128.12.94.3</a:t>
            </a:r>
          </a:p>
          <a:p>
            <a:pPr lvl="1"/>
            <a:r>
              <a:rPr lang="en-US" dirty="0" smtClean="0"/>
              <a:t>Matches default route only (first entry)</a:t>
            </a:r>
          </a:p>
          <a:p>
            <a:r>
              <a:rPr lang="en-US" dirty="0" smtClean="0"/>
              <a:t>Need to send raw Ethernet frame to the MAC address of 5.10.1.1</a:t>
            </a:r>
          </a:p>
          <a:p>
            <a:r>
              <a:rPr lang="en-US" dirty="0" smtClean="0"/>
              <a:t>But our routing table has only IP addresses, not MAC addresses</a:t>
            </a:r>
          </a:p>
          <a:p>
            <a:endParaRPr lang="en-US" dirty="0"/>
          </a:p>
        </p:txBody>
      </p:sp>
      <p:grpSp>
        <p:nvGrpSpPr>
          <p:cNvPr id="3" name="Group 60"/>
          <p:cNvGrpSpPr/>
          <p:nvPr/>
        </p:nvGrpSpPr>
        <p:grpSpPr>
          <a:xfrm>
            <a:off x="4342032" y="3538251"/>
            <a:ext cx="4268568" cy="3148434"/>
            <a:chOff x="4114800" y="3429000"/>
            <a:chExt cx="4268568" cy="3148434"/>
          </a:xfrm>
        </p:grpSpPr>
        <p:sp>
          <p:nvSpPr>
            <p:cNvPr id="7" name="Oval 6"/>
            <p:cNvSpPr/>
            <p:nvPr/>
          </p:nvSpPr>
          <p:spPr>
            <a:xfrm>
              <a:off x="5943600" y="4648200"/>
              <a:ext cx="685800" cy="68580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0" name="Oval 9"/>
            <p:cNvSpPr/>
            <p:nvPr/>
          </p:nvSpPr>
          <p:spPr>
            <a:xfrm>
              <a:off x="5933502" y="3505200"/>
              <a:ext cx="6858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7620000" y="4648200"/>
              <a:ext cx="6858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267200" y="4648200"/>
              <a:ext cx="6858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5943600" y="5791200"/>
              <a:ext cx="6858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a:stCxn id="7" idx="4"/>
              <a:endCxn id="16" idx="0"/>
            </p:cNvCxnSpPr>
            <p:nvPr/>
          </p:nvCxnSpPr>
          <p:spPr>
            <a:xfrm rot="5400000">
              <a:off x="6057900" y="5562600"/>
              <a:ext cx="457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7" idx="6"/>
              <a:endCxn id="11" idx="2"/>
            </p:cNvCxnSpPr>
            <p:nvPr/>
          </p:nvCxnSpPr>
          <p:spPr>
            <a:xfrm>
              <a:off x="6629400" y="4991100"/>
              <a:ext cx="990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10" idx="4"/>
              <a:endCxn id="7" idx="0"/>
            </p:cNvCxnSpPr>
            <p:nvPr/>
          </p:nvCxnSpPr>
          <p:spPr>
            <a:xfrm rot="16200000" flipH="1">
              <a:off x="6052851" y="4414551"/>
              <a:ext cx="457200" cy="10098"/>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7" idx="2"/>
              <a:endCxn id="12" idx="6"/>
            </p:cNvCxnSpPr>
            <p:nvPr/>
          </p:nvCxnSpPr>
          <p:spPr>
            <a:xfrm rot="10800000">
              <a:off x="4953000" y="4991100"/>
              <a:ext cx="9906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247481" y="4387468"/>
              <a:ext cx="520335" cy="307777"/>
            </a:xfrm>
            <a:prstGeom prst="rect">
              <a:avLst/>
            </a:prstGeom>
            <a:noFill/>
          </p:spPr>
          <p:txBody>
            <a:bodyPr wrap="none" rtlCol="0">
              <a:spAutoFit/>
            </a:bodyPr>
            <a:lstStyle/>
            <a:p>
              <a:r>
                <a:rPr lang="en-US" sz="1400" dirty="0" smtClean="0"/>
                <a:t>eth0</a:t>
              </a:r>
              <a:endParaRPr lang="en-US" sz="1400" dirty="0"/>
            </a:p>
          </p:txBody>
        </p:sp>
        <p:sp>
          <p:nvSpPr>
            <p:cNvPr id="28" name="TextBox 27"/>
            <p:cNvSpPr txBox="1"/>
            <p:nvPr/>
          </p:nvSpPr>
          <p:spPr>
            <a:xfrm>
              <a:off x="5486400" y="4721423"/>
              <a:ext cx="520335" cy="307777"/>
            </a:xfrm>
            <a:prstGeom prst="rect">
              <a:avLst/>
            </a:prstGeom>
            <a:noFill/>
          </p:spPr>
          <p:txBody>
            <a:bodyPr wrap="none" rtlCol="0">
              <a:spAutoFit/>
            </a:bodyPr>
            <a:lstStyle/>
            <a:p>
              <a:r>
                <a:rPr lang="en-US" sz="1400" dirty="0" smtClean="0"/>
                <a:t>eth1</a:t>
              </a:r>
              <a:endParaRPr lang="en-US" sz="1400" dirty="0"/>
            </a:p>
          </p:txBody>
        </p:sp>
        <p:sp>
          <p:nvSpPr>
            <p:cNvPr id="29" name="TextBox 28"/>
            <p:cNvSpPr txBox="1"/>
            <p:nvPr/>
          </p:nvSpPr>
          <p:spPr>
            <a:xfrm>
              <a:off x="5845366" y="5286955"/>
              <a:ext cx="520335" cy="307777"/>
            </a:xfrm>
            <a:prstGeom prst="rect">
              <a:avLst/>
            </a:prstGeom>
            <a:noFill/>
          </p:spPr>
          <p:txBody>
            <a:bodyPr wrap="none" rtlCol="0">
              <a:spAutoFit/>
            </a:bodyPr>
            <a:lstStyle/>
            <a:p>
              <a:r>
                <a:rPr lang="en-US" sz="1400" dirty="0" smtClean="0"/>
                <a:t>eth2</a:t>
              </a:r>
              <a:endParaRPr lang="en-US" sz="1400" dirty="0"/>
            </a:p>
          </p:txBody>
        </p:sp>
        <p:sp>
          <p:nvSpPr>
            <p:cNvPr id="30" name="TextBox 29"/>
            <p:cNvSpPr txBox="1"/>
            <p:nvPr/>
          </p:nvSpPr>
          <p:spPr>
            <a:xfrm>
              <a:off x="6577282" y="4930966"/>
              <a:ext cx="520335" cy="307777"/>
            </a:xfrm>
            <a:prstGeom prst="rect">
              <a:avLst/>
            </a:prstGeom>
            <a:noFill/>
          </p:spPr>
          <p:txBody>
            <a:bodyPr wrap="none" rtlCol="0">
              <a:spAutoFit/>
            </a:bodyPr>
            <a:lstStyle/>
            <a:p>
              <a:r>
                <a:rPr lang="en-US" sz="1400" dirty="0" smtClean="0"/>
                <a:t>eth3</a:t>
              </a:r>
              <a:endParaRPr lang="en-US" sz="1400" dirty="0"/>
            </a:p>
          </p:txBody>
        </p:sp>
        <p:sp>
          <p:nvSpPr>
            <p:cNvPr id="31" name="Rectangle 30"/>
            <p:cNvSpPr/>
            <p:nvPr/>
          </p:nvSpPr>
          <p:spPr>
            <a:xfrm>
              <a:off x="6781800" y="4111823"/>
              <a:ext cx="776175" cy="307777"/>
            </a:xfrm>
            <a:prstGeom prst="rect">
              <a:avLst/>
            </a:prstGeom>
          </p:spPr>
          <p:txBody>
            <a:bodyPr wrap="none">
              <a:spAutoFit/>
            </a:bodyPr>
            <a:lstStyle/>
            <a:p>
              <a:r>
                <a:rPr lang="en-US" sz="1400" dirty="0" smtClean="0"/>
                <a:t>5.10.1.1</a:t>
              </a:r>
              <a:endParaRPr lang="en-US" sz="1400" dirty="0"/>
            </a:p>
          </p:txBody>
        </p:sp>
        <p:sp>
          <p:nvSpPr>
            <p:cNvPr id="32" name="Rectangle 31"/>
            <p:cNvSpPr/>
            <p:nvPr/>
          </p:nvSpPr>
          <p:spPr>
            <a:xfrm>
              <a:off x="7424451" y="5494440"/>
              <a:ext cx="958917" cy="307777"/>
            </a:xfrm>
            <a:prstGeom prst="rect">
              <a:avLst/>
            </a:prstGeom>
          </p:spPr>
          <p:txBody>
            <a:bodyPr wrap="none">
              <a:spAutoFit/>
            </a:bodyPr>
            <a:lstStyle/>
            <a:p>
              <a:r>
                <a:rPr lang="en-US" sz="1400" dirty="0" smtClean="0"/>
                <a:t>12.1.1.200</a:t>
              </a:r>
              <a:endParaRPr lang="en-US" sz="1400" dirty="0"/>
            </a:p>
          </p:txBody>
        </p:sp>
        <p:sp>
          <p:nvSpPr>
            <p:cNvPr id="33" name="Rectangle 32"/>
            <p:cNvSpPr/>
            <p:nvPr/>
          </p:nvSpPr>
          <p:spPr>
            <a:xfrm>
              <a:off x="5040217" y="5562600"/>
              <a:ext cx="776175" cy="307777"/>
            </a:xfrm>
            <a:prstGeom prst="rect">
              <a:avLst/>
            </a:prstGeom>
          </p:spPr>
          <p:txBody>
            <a:bodyPr wrap="none">
              <a:spAutoFit/>
            </a:bodyPr>
            <a:lstStyle/>
            <a:p>
              <a:pPr algn="r"/>
              <a:r>
                <a:rPr lang="en-US" sz="1400" dirty="0" smtClean="0"/>
                <a:t>12.1.1.1</a:t>
              </a:r>
              <a:endParaRPr lang="en-US" sz="1400" dirty="0"/>
            </a:p>
          </p:txBody>
        </p:sp>
        <p:sp>
          <p:nvSpPr>
            <p:cNvPr id="34" name="Rectangle 33"/>
            <p:cNvSpPr/>
            <p:nvPr/>
          </p:nvSpPr>
          <p:spPr>
            <a:xfrm>
              <a:off x="4365434" y="4235068"/>
              <a:ext cx="776175" cy="307777"/>
            </a:xfrm>
            <a:prstGeom prst="rect">
              <a:avLst/>
            </a:prstGeom>
          </p:spPr>
          <p:txBody>
            <a:bodyPr wrap="none">
              <a:spAutoFit/>
            </a:bodyPr>
            <a:lstStyle/>
            <a:p>
              <a:pPr algn="r"/>
              <a:r>
                <a:rPr lang="en-US" sz="1400" dirty="0" smtClean="0"/>
                <a:t>12.1.0.1</a:t>
              </a:r>
              <a:endParaRPr lang="en-US" sz="1400" dirty="0"/>
            </a:p>
          </p:txBody>
        </p:sp>
        <p:cxnSp>
          <p:nvCxnSpPr>
            <p:cNvPr id="38" name="Straight Arrow Connector 37"/>
            <p:cNvCxnSpPr>
              <a:stCxn id="31" idx="1"/>
            </p:cNvCxnSpPr>
            <p:nvPr/>
          </p:nvCxnSpPr>
          <p:spPr>
            <a:xfrm rot="10800000" flipV="1">
              <a:off x="6324600" y="4265712"/>
              <a:ext cx="457200" cy="14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5791200" y="57150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rot="5400000" flipH="1" flipV="1">
              <a:off x="7324027" y="5320124"/>
              <a:ext cx="4191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rot="16200000" flipH="1">
              <a:off x="4820444" y="4704556"/>
              <a:ext cx="4191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a:stCxn id="10" idx="7"/>
            </p:cNvCxnSpPr>
            <p:nvPr/>
          </p:nvCxnSpPr>
          <p:spPr>
            <a:xfrm rot="5400000" flipH="1" flipV="1">
              <a:off x="6523918" y="3423952"/>
              <a:ext cx="176633" cy="186731"/>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16200000" flipH="1">
              <a:off x="6523917" y="6395752"/>
              <a:ext cx="176633" cy="186731"/>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V="1">
              <a:off x="5872449" y="3423951"/>
              <a:ext cx="176633" cy="18673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5872448" y="6395751"/>
              <a:ext cx="176633" cy="186731"/>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flipH="1" flipV="1">
              <a:off x="4119849" y="5176551"/>
              <a:ext cx="176633" cy="186731"/>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V="1">
              <a:off x="4119849" y="4618918"/>
              <a:ext cx="176633" cy="186731"/>
            </a:xfrm>
            <a:prstGeom prst="line">
              <a:avLst/>
            </a:prstGeom>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ARP Packet Format</a:t>
            </a:r>
            <a:endParaRPr lang="en-US" dirty="0"/>
          </a:p>
        </p:txBody>
      </p:sp>
      <p:sp>
        <p:nvSpPr>
          <p:cNvPr id="6" name="Content Placeholder 5"/>
          <p:cNvSpPr>
            <a:spLocks noGrp="1"/>
          </p:cNvSpPr>
          <p:nvPr>
            <p:ph idx="1"/>
          </p:nvPr>
        </p:nvSpPr>
        <p:spPr>
          <a:xfrm>
            <a:off x="457200" y="3733800"/>
            <a:ext cx="8229600" cy="2392363"/>
          </a:xfrm>
        </p:spPr>
        <p:txBody>
          <a:bodyPr>
            <a:normAutofit fontScale="62500" lnSpcReduction="20000"/>
          </a:bodyPr>
          <a:lstStyle/>
          <a:p>
            <a:r>
              <a:rPr lang="en-US" dirty="0" smtClean="0"/>
              <a:t>Corresponds to </a:t>
            </a:r>
            <a:r>
              <a:rPr lang="en-US" dirty="0" err="1" smtClean="0"/>
              <a:t>struct</a:t>
            </a:r>
            <a:r>
              <a:rPr lang="en-US" dirty="0" smtClean="0"/>
              <a:t> </a:t>
            </a:r>
            <a:r>
              <a:rPr lang="en-US" dirty="0" err="1" smtClean="0"/>
              <a:t>sr_arphdr</a:t>
            </a:r>
            <a:endParaRPr lang="en-US" dirty="0" smtClean="0"/>
          </a:p>
          <a:p>
            <a:pPr lvl="1"/>
            <a:r>
              <a:rPr lang="en-US" dirty="0" smtClean="0"/>
              <a:t>HTYPE = </a:t>
            </a:r>
            <a:r>
              <a:rPr lang="en-US" dirty="0" err="1" smtClean="0"/>
              <a:t>ar_hrd</a:t>
            </a:r>
            <a:r>
              <a:rPr lang="en-US" dirty="0" smtClean="0"/>
              <a:t> = </a:t>
            </a:r>
            <a:r>
              <a:rPr lang="en-US" dirty="0" err="1" smtClean="0"/>
              <a:t>htons(ARPHDR_ETHER</a:t>
            </a:r>
            <a:r>
              <a:rPr lang="en-US" dirty="0" smtClean="0"/>
              <a:t>)</a:t>
            </a:r>
          </a:p>
          <a:p>
            <a:pPr lvl="1"/>
            <a:r>
              <a:rPr lang="en-US" dirty="0" smtClean="0"/>
              <a:t>PTYPE = </a:t>
            </a:r>
            <a:r>
              <a:rPr lang="en-US" dirty="0" err="1" smtClean="0"/>
              <a:t>ar_pro</a:t>
            </a:r>
            <a:r>
              <a:rPr lang="en-US" dirty="0" smtClean="0"/>
              <a:t> = </a:t>
            </a:r>
            <a:r>
              <a:rPr lang="en-US" dirty="0" err="1" smtClean="0"/>
              <a:t>htons(ETHERTYPE_IP</a:t>
            </a:r>
            <a:r>
              <a:rPr lang="en-US" dirty="0" smtClean="0"/>
              <a:t>)</a:t>
            </a:r>
          </a:p>
          <a:p>
            <a:pPr lvl="1"/>
            <a:r>
              <a:rPr lang="en-US" dirty="0" smtClean="0"/>
              <a:t>HLEN = </a:t>
            </a:r>
            <a:r>
              <a:rPr lang="en-US" dirty="0" err="1" smtClean="0"/>
              <a:t>ar_hln</a:t>
            </a:r>
            <a:r>
              <a:rPr lang="en-US" dirty="0" smtClean="0"/>
              <a:t> = # bytes in MAC address</a:t>
            </a:r>
          </a:p>
          <a:p>
            <a:pPr lvl="1"/>
            <a:r>
              <a:rPr lang="en-US" dirty="0" smtClean="0"/>
              <a:t>PLEN = </a:t>
            </a:r>
            <a:r>
              <a:rPr lang="en-US" dirty="0" err="1" smtClean="0"/>
              <a:t>ar_pln</a:t>
            </a:r>
            <a:r>
              <a:rPr lang="en-US" dirty="0" smtClean="0"/>
              <a:t> = # bytes in IP address</a:t>
            </a:r>
          </a:p>
          <a:p>
            <a:pPr lvl="1"/>
            <a:r>
              <a:rPr lang="en-US" dirty="0" smtClean="0"/>
              <a:t>OPER = </a:t>
            </a:r>
            <a:r>
              <a:rPr lang="en-US" dirty="0" err="1" smtClean="0"/>
              <a:t>ar_op</a:t>
            </a:r>
            <a:r>
              <a:rPr lang="en-US" dirty="0" smtClean="0"/>
              <a:t> = </a:t>
            </a:r>
            <a:r>
              <a:rPr lang="en-US" dirty="0" err="1" smtClean="0"/>
              <a:t>htons(ARP_REQUEST</a:t>
            </a:r>
            <a:r>
              <a:rPr lang="en-US" dirty="0" smtClean="0"/>
              <a:t>) or </a:t>
            </a:r>
            <a:r>
              <a:rPr lang="en-US" dirty="0" err="1" smtClean="0"/>
              <a:t>htons(ARP_REPLY</a:t>
            </a:r>
            <a:r>
              <a:rPr lang="en-US" dirty="0" smtClean="0"/>
              <a:t>)</a:t>
            </a:r>
          </a:p>
          <a:p>
            <a:pPr lvl="1"/>
            <a:r>
              <a:rPr lang="en-US" dirty="0" smtClean="0"/>
              <a:t>SHA/SPA = sender MAC/IP address (copy from </a:t>
            </a:r>
            <a:r>
              <a:rPr lang="en-US" dirty="0" err="1" smtClean="0"/>
              <a:t>sr_if</a:t>
            </a:r>
            <a:r>
              <a:rPr lang="en-US" dirty="0" smtClean="0"/>
              <a:t> of outgoing IF)</a:t>
            </a:r>
          </a:p>
          <a:p>
            <a:pPr lvl="1"/>
            <a:r>
              <a:rPr lang="en-US" dirty="0" smtClean="0"/>
              <a:t>THA/TPA = target MAC/IP address</a:t>
            </a:r>
            <a:endParaRPr lang="en-US" dirty="0"/>
          </a:p>
        </p:txBody>
      </p:sp>
      <p:pic>
        <p:nvPicPr>
          <p:cNvPr id="5" name="Picture 4"/>
          <p:cNvPicPr>
            <a:picLocks noChangeAspect="1"/>
          </p:cNvPicPr>
          <p:nvPr/>
        </p:nvPicPr>
        <p:blipFill>
          <a:blip r:embed="rId2"/>
          <a:stretch>
            <a:fillRect/>
          </a:stretch>
        </p:blipFill>
        <p:spPr>
          <a:xfrm>
            <a:off x="520700" y="1320800"/>
            <a:ext cx="8166100" cy="22606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Generating ARP Request</a:t>
            </a:r>
            <a:endParaRPr lang="en-US" dirty="0"/>
          </a:p>
        </p:txBody>
      </p:sp>
      <p:sp>
        <p:nvSpPr>
          <p:cNvPr id="3" name="Content Placeholder 2"/>
          <p:cNvSpPr>
            <a:spLocks noGrp="1"/>
          </p:cNvSpPr>
          <p:nvPr>
            <p:ph idx="1"/>
          </p:nvPr>
        </p:nvSpPr>
        <p:spPr/>
        <p:txBody>
          <a:bodyPr/>
          <a:lstStyle/>
          <a:p>
            <a:r>
              <a:rPr lang="en-US" dirty="0" smtClean="0"/>
              <a:t>Request: Who has IP 192.168.1.3? Create ARP request with fields:</a:t>
            </a:r>
          </a:p>
          <a:p>
            <a:pPr lvl="1"/>
            <a:r>
              <a:rPr lang="en-US" dirty="0" smtClean="0"/>
              <a:t>Source HW </a:t>
            </a:r>
            <a:r>
              <a:rPr lang="en-US" dirty="0" err="1" smtClean="0"/>
              <a:t>addr</a:t>
            </a:r>
            <a:r>
              <a:rPr lang="en-US" dirty="0" smtClean="0"/>
              <a:t>: </a:t>
            </a:r>
            <a:r>
              <a:rPr lang="en-US" dirty="0" err="1" smtClean="0"/>
              <a:t>MAC</a:t>
            </a:r>
            <a:r>
              <a:rPr lang="en-US" baseline="-25000" dirty="0" err="1" smtClean="0"/>
              <a:t>src</a:t>
            </a:r>
            <a:endParaRPr lang="en-US" baseline="-25000" dirty="0" smtClean="0"/>
          </a:p>
          <a:p>
            <a:pPr lvl="1"/>
            <a:r>
              <a:rPr lang="en-US" dirty="0" smtClean="0"/>
              <a:t>Source protocol </a:t>
            </a:r>
            <a:r>
              <a:rPr lang="en-US" dirty="0" err="1" smtClean="0"/>
              <a:t>addr</a:t>
            </a:r>
            <a:r>
              <a:rPr lang="en-US" dirty="0" smtClean="0"/>
              <a:t>: </a:t>
            </a:r>
            <a:r>
              <a:rPr lang="en-US" dirty="0" err="1" smtClean="0"/>
              <a:t>IP</a:t>
            </a:r>
            <a:r>
              <a:rPr lang="en-US" baseline="-25000" dirty="0" err="1" smtClean="0"/>
              <a:t>src</a:t>
            </a:r>
            <a:endParaRPr lang="en-US" baseline="-25000" dirty="0" smtClean="0"/>
          </a:p>
          <a:p>
            <a:pPr lvl="1"/>
            <a:r>
              <a:rPr lang="en-US" dirty="0" smtClean="0"/>
              <a:t>Target HW </a:t>
            </a:r>
            <a:r>
              <a:rPr lang="en-US" dirty="0" err="1" smtClean="0"/>
              <a:t>addr</a:t>
            </a:r>
            <a:r>
              <a:rPr lang="en-US" dirty="0" smtClean="0"/>
              <a:t>: all 0s</a:t>
            </a:r>
          </a:p>
          <a:p>
            <a:pPr lvl="1"/>
            <a:r>
              <a:rPr lang="en-US" dirty="0" smtClean="0"/>
              <a:t>Target protocol </a:t>
            </a:r>
            <a:r>
              <a:rPr lang="en-US" dirty="0" err="1" smtClean="0"/>
              <a:t>addr</a:t>
            </a:r>
            <a:r>
              <a:rPr lang="en-US" dirty="0" smtClean="0"/>
              <a:t>: 192.168.1.3</a:t>
            </a:r>
          </a:p>
          <a:p>
            <a:r>
              <a:rPr lang="en-US" dirty="0" smtClean="0"/>
              <a:t>ARP requests are sent to the Ethernet broadcast address</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Handling ARP Request</a:t>
            </a:r>
            <a:endParaRPr lang="en-US" dirty="0"/>
          </a:p>
        </p:txBody>
      </p:sp>
      <p:sp>
        <p:nvSpPr>
          <p:cNvPr id="4" name="Content Placeholder 3"/>
          <p:cNvSpPr>
            <a:spLocks noGrp="1"/>
          </p:cNvSpPr>
          <p:nvPr>
            <p:ph idx="1"/>
          </p:nvPr>
        </p:nvSpPr>
        <p:spPr/>
        <p:txBody>
          <a:bodyPr>
            <a:normAutofit fontScale="92500" lnSpcReduction="20000"/>
          </a:bodyPr>
          <a:lstStyle/>
          <a:p>
            <a:r>
              <a:rPr lang="en-US" dirty="0" smtClean="0"/>
              <a:t>Get request: Who has 192.168.1.3</a:t>
            </a:r>
          </a:p>
          <a:p>
            <a:r>
              <a:rPr lang="en-US" dirty="0" smtClean="0"/>
              <a:t>If one of the </a:t>
            </a:r>
            <a:r>
              <a:rPr lang="en-US" dirty="0" err="1" smtClean="0"/>
              <a:t>IPs</a:t>
            </a:r>
            <a:r>
              <a:rPr lang="en-US" dirty="0" smtClean="0"/>
              <a:t> of my router is 192.168.1.3, send an ARP reply: I have IP of 192.168.1.3 with MAC address of 00-11-22-33-44-55-66 (six bytes in hex, or 48 bits)</a:t>
            </a:r>
          </a:p>
          <a:p>
            <a:pPr lvl="1"/>
            <a:r>
              <a:rPr lang="en-US" dirty="0" smtClean="0"/>
              <a:t>Source HW </a:t>
            </a:r>
            <a:r>
              <a:rPr lang="en-US" dirty="0" err="1" smtClean="0"/>
              <a:t>addr</a:t>
            </a:r>
            <a:r>
              <a:rPr lang="en-US" dirty="0" smtClean="0"/>
              <a:t>: 00-11-22-33-44-55-66</a:t>
            </a:r>
          </a:p>
          <a:p>
            <a:pPr lvl="1"/>
            <a:r>
              <a:rPr lang="en-US" dirty="0" smtClean="0"/>
              <a:t>Source protocol address: 192.168.1.3</a:t>
            </a:r>
          </a:p>
          <a:p>
            <a:pPr lvl="1"/>
            <a:r>
              <a:rPr lang="en-US" dirty="0" smtClean="0"/>
              <a:t>Target HW </a:t>
            </a:r>
            <a:r>
              <a:rPr lang="en-US" dirty="0" err="1" smtClean="0"/>
              <a:t>addr</a:t>
            </a:r>
            <a:r>
              <a:rPr lang="en-US" dirty="0" smtClean="0"/>
              <a:t>: </a:t>
            </a:r>
            <a:r>
              <a:rPr lang="en-US" dirty="0" err="1" smtClean="0"/>
              <a:t>MAC</a:t>
            </a:r>
            <a:r>
              <a:rPr lang="en-US" baseline="-25000" dirty="0" err="1" smtClean="0"/>
              <a:t>src</a:t>
            </a:r>
            <a:endParaRPr lang="en-US" baseline="-25000" dirty="0" smtClean="0"/>
          </a:p>
          <a:p>
            <a:pPr lvl="1"/>
            <a:r>
              <a:rPr lang="en-US" dirty="0" smtClean="0"/>
              <a:t>Target protocol </a:t>
            </a:r>
            <a:r>
              <a:rPr lang="en-US" dirty="0" err="1" smtClean="0"/>
              <a:t>addr</a:t>
            </a:r>
            <a:r>
              <a:rPr lang="en-US" dirty="0" smtClean="0"/>
              <a:t>: </a:t>
            </a:r>
            <a:r>
              <a:rPr lang="en-US" dirty="0" err="1" smtClean="0"/>
              <a:t>IP</a:t>
            </a:r>
            <a:r>
              <a:rPr lang="en-US" baseline="-25000" dirty="0" err="1" smtClean="0"/>
              <a:t>src</a:t>
            </a:r>
            <a:endParaRPr lang="en-US" baseline="-25000" dirty="0" smtClean="0"/>
          </a:p>
          <a:p>
            <a:r>
              <a:rPr lang="en-US" dirty="0" smtClean="0"/>
              <a:t>ARP reply is sent directly to </a:t>
            </a:r>
            <a:r>
              <a:rPr lang="en-US" dirty="0" err="1" smtClean="0"/>
              <a:t>MAC</a:t>
            </a:r>
            <a:r>
              <a:rPr lang="en-US" baseline="-25000" dirty="0" err="1" smtClean="0"/>
              <a:t>src</a:t>
            </a:r>
            <a:r>
              <a:rPr lang="en-US" dirty="0" smtClean="0"/>
              <a:t>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Handling ARP Reply</a:t>
            </a:r>
            <a:endParaRPr lang="en-US" dirty="0"/>
          </a:p>
        </p:txBody>
      </p:sp>
      <p:sp>
        <p:nvSpPr>
          <p:cNvPr id="3" name="Content Placeholder 2"/>
          <p:cNvSpPr>
            <a:spLocks noGrp="1"/>
          </p:cNvSpPr>
          <p:nvPr>
            <p:ph idx="1"/>
          </p:nvPr>
        </p:nvSpPr>
        <p:spPr/>
        <p:txBody>
          <a:bodyPr/>
          <a:lstStyle/>
          <a:p>
            <a:r>
              <a:rPr lang="en-US" dirty="0" smtClean="0"/>
              <a:t>Reply: I have IP of 192.168.1.3 with MAC address of 00-11-22-33-44-55-66</a:t>
            </a:r>
          </a:p>
          <a:p>
            <a:r>
              <a:rPr lang="en-US" dirty="0" smtClean="0"/>
              <a:t>If the target IP of the ARP reply is the IP of the interface this came in on:</a:t>
            </a:r>
          </a:p>
          <a:p>
            <a:pPr lvl="1"/>
            <a:r>
              <a:rPr lang="en-US" dirty="0" smtClean="0"/>
              <a:t>Add the IP to MAC mapping to the ARP cache</a:t>
            </a:r>
          </a:p>
          <a:p>
            <a:pPr lvl="1"/>
            <a:r>
              <a:rPr lang="en-US" dirty="0" smtClean="0"/>
              <a:t>Send off any packets that were waiting on this ARP reply</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Lab 4 ARP Functionality</a:t>
            </a:r>
            <a:endParaRPr lang="en-US" dirty="0"/>
          </a:p>
        </p:txBody>
      </p:sp>
      <p:sp>
        <p:nvSpPr>
          <p:cNvPr id="3" name="Content Placeholder 2"/>
          <p:cNvSpPr>
            <a:spLocks noGrp="1"/>
          </p:cNvSpPr>
          <p:nvPr>
            <p:ph idx="1"/>
          </p:nvPr>
        </p:nvSpPr>
        <p:spPr/>
        <p:txBody>
          <a:bodyPr>
            <a:normAutofit lnSpcReduction="10000"/>
          </a:bodyPr>
          <a:lstStyle/>
          <a:p>
            <a:r>
              <a:rPr lang="en-US" dirty="0" smtClean="0"/>
              <a:t>Generate ARP requests if a next hop MAC is not in the ARP cache</a:t>
            </a:r>
          </a:p>
          <a:p>
            <a:r>
              <a:rPr lang="en-US" dirty="0" smtClean="0"/>
              <a:t>Process ARP replies that target us and place them into the ARP cache</a:t>
            </a:r>
          </a:p>
          <a:p>
            <a:r>
              <a:rPr lang="en-US" dirty="0" smtClean="0"/>
              <a:t>Process ARP requests that target us and generate an appropriate ARP reply</a:t>
            </a:r>
          </a:p>
          <a:p>
            <a:r>
              <a:rPr lang="en-US" dirty="0" smtClean="0"/>
              <a:t>Go through ARP request queue every second and send off ARP requests every second (edit </a:t>
            </a:r>
            <a:r>
              <a:rPr lang="en-US" dirty="0" err="1" smtClean="0"/>
              <a:t>sr_arpcache_sweepreqs</a:t>
            </a:r>
            <a:r>
              <a:rPr lang="en-US" dirty="0" smtClean="0"/>
              <a:t> in </a:t>
            </a:r>
            <a:r>
              <a:rPr lang="en-US" dirty="0" err="1" smtClean="0"/>
              <a:t>sr_arpcache.c</a:t>
            </a:r>
            <a:r>
              <a:rPr lang="en-US" dirty="0" smtClean="0"/>
              <a:t>)</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ICMP</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Used to send control messages back to sending host</a:t>
            </a:r>
          </a:p>
          <a:p>
            <a:r>
              <a:rPr lang="en-US" dirty="0" smtClean="0"/>
              <a:t>Must process </a:t>
            </a:r>
            <a:r>
              <a:rPr lang="en-US" dirty="0" smtClean="0">
                <a:hlinkClick r:id="rId2"/>
              </a:rPr>
              <a:t>ICMP </a:t>
            </a:r>
            <a:r>
              <a:rPr lang="en-US" dirty="0">
                <a:hlinkClick r:id="rId2"/>
              </a:rPr>
              <a:t>E</a:t>
            </a:r>
            <a:r>
              <a:rPr lang="en-US" dirty="0" smtClean="0">
                <a:hlinkClick r:id="rId2"/>
              </a:rPr>
              <a:t>cho Request</a:t>
            </a:r>
            <a:endParaRPr lang="en-US" dirty="0" smtClean="0"/>
          </a:p>
          <a:p>
            <a:r>
              <a:rPr lang="en-US" dirty="0" smtClean="0"/>
              <a:t>Must generate</a:t>
            </a:r>
          </a:p>
          <a:p>
            <a:pPr lvl="1"/>
            <a:r>
              <a:rPr lang="en-US" dirty="0" smtClean="0">
                <a:hlinkClick r:id="rId3"/>
              </a:rPr>
              <a:t>ICMP Echo Reply</a:t>
            </a:r>
            <a:endParaRPr lang="en-US" dirty="0" smtClean="0"/>
          </a:p>
          <a:p>
            <a:pPr lvl="1"/>
            <a:r>
              <a:rPr lang="en-US" dirty="0" smtClean="0">
                <a:hlinkClick r:id="rId4"/>
              </a:rPr>
              <a:t>ICMP Destination Host Unreachable</a:t>
            </a:r>
            <a:endParaRPr lang="en-US" dirty="0" smtClean="0"/>
          </a:p>
          <a:p>
            <a:pPr lvl="1"/>
            <a:r>
              <a:rPr lang="en-US" dirty="0" smtClean="0">
                <a:hlinkClick r:id="rId4"/>
              </a:rPr>
              <a:t>ICMP Destination Port Unreachable</a:t>
            </a:r>
            <a:endParaRPr lang="en-US" dirty="0" smtClean="0"/>
          </a:p>
          <a:p>
            <a:r>
              <a:rPr lang="en-US" dirty="0" smtClean="0"/>
              <a:t>Check Network Sorcery pages on details of how to generate the message</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Lab 4 Flow Diagram</a:t>
            </a:r>
            <a:endParaRPr lang="en-US" dirty="0"/>
          </a:p>
        </p:txBody>
      </p:sp>
      <p:sp>
        <p:nvSpPr>
          <p:cNvPr id="4" name="Rectangle 3"/>
          <p:cNvSpPr/>
          <p:nvPr/>
        </p:nvSpPr>
        <p:spPr>
          <a:xfrm>
            <a:off x="3733800" y="1417638"/>
            <a:ext cx="1676400" cy="71596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Receive Raw Ethernet Frame</a:t>
            </a:r>
            <a:endParaRPr lang="en-US" dirty="0"/>
          </a:p>
        </p:txBody>
      </p:sp>
      <p:sp>
        <p:nvSpPr>
          <p:cNvPr id="5" name="Rectangle 4"/>
          <p:cNvSpPr/>
          <p:nvPr/>
        </p:nvSpPr>
        <p:spPr>
          <a:xfrm>
            <a:off x="1524000" y="2332038"/>
            <a:ext cx="1676400" cy="71596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Process IP Packet</a:t>
            </a:r>
            <a:endParaRPr lang="en-US" dirty="0"/>
          </a:p>
        </p:txBody>
      </p:sp>
      <p:sp>
        <p:nvSpPr>
          <p:cNvPr id="7" name="Rectangle 6"/>
          <p:cNvSpPr/>
          <p:nvPr/>
        </p:nvSpPr>
        <p:spPr>
          <a:xfrm>
            <a:off x="533400" y="3398838"/>
            <a:ext cx="1676400" cy="71596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Process Packet Sent to Self</a:t>
            </a:r>
            <a:endParaRPr lang="en-US" dirty="0"/>
          </a:p>
        </p:txBody>
      </p:sp>
      <p:sp>
        <p:nvSpPr>
          <p:cNvPr id="8" name="Rectangle 7"/>
          <p:cNvSpPr/>
          <p:nvPr/>
        </p:nvSpPr>
        <p:spPr>
          <a:xfrm>
            <a:off x="2590800" y="3398838"/>
            <a:ext cx="1676400" cy="71596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Forward Packet</a:t>
            </a:r>
            <a:endParaRPr lang="en-US" dirty="0"/>
          </a:p>
        </p:txBody>
      </p:sp>
      <p:sp>
        <p:nvSpPr>
          <p:cNvPr id="10" name="Rectangle 9"/>
          <p:cNvSpPr/>
          <p:nvPr/>
        </p:nvSpPr>
        <p:spPr>
          <a:xfrm>
            <a:off x="5943600" y="2332038"/>
            <a:ext cx="1676400" cy="71596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Process ARP Request/Reply</a:t>
            </a:r>
            <a:endParaRPr lang="en-US" dirty="0"/>
          </a:p>
        </p:txBody>
      </p:sp>
      <p:sp>
        <p:nvSpPr>
          <p:cNvPr id="13" name="TextBox 12"/>
          <p:cNvSpPr txBox="1"/>
          <p:nvPr/>
        </p:nvSpPr>
        <p:spPr>
          <a:xfrm>
            <a:off x="533400" y="4419600"/>
            <a:ext cx="1676400" cy="203132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dirty="0" smtClean="0"/>
              <a:t>If ICMP echo </a:t>
            </a:r>
            <a:r>
              <a:rPr lang="en-US" dirty="0" err="1" smtClean="0"/>
              <a:t>req</a:t>
            </a:r>
            <a:r>
              <a:rPr lang="en-US" dirty="0" smtClean="0"/>
              <a:t>, send ICMP echo reply</a:t>
            </a:r>
          </a:p>
          <a:p>
            <a:endParaRPr lang="en-US" dirty="0" smtClean="0"/>
          </a:p>
          <a:p>
            <a:r>
              <a:rPr lang="en-US" dirty="0" smtClean="0"/>
              <a:t>If IP+TCP/UDP, send ICMP port unreachable</a:t>
            </a:r>
            <a:endParaRPr lang="en-US" dirty="0"/>
          </a:p>
        </p:txBody>
      </p:sp>
      <p:sp>
        <p:nvSpPr>
          <p:cNvPr id="14" name="TextBox 13"/>
          <p:cNvSpPr txBox="1"/>
          <p:nvPr/>
        </p:nvSpPr>
        <p:spPr>
          <a:xfrm>
            <a:off x="2590800" y="4419600"/>
            <a:ext cx="167640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dirty="0" smtClean="0"/>
              <a:t>Do LPM on routing table</a:t>
            </a:r>
          </a:p>
        </p:txBody>
      </p:sp>
      <p:sp>
        <p:nvSpPr>
          <p:cNvPr id="15" name="TextBox 14"/>
          <p:cNvSpPr txBox="1"/>
          <p:nvPr/>
        </p:nvSpPr>
        <p:spPr>
          <a:xfrm>
            <a:off x="5943600" y="3429000"/>
            <a:ext cx="167640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dirty="0" smtClean="0"/>
              <a:t>See previous slides</a:t>
            </a:r>
          </a:p>
        </p:txBody>
      </p:sp>
      <p:sp>
        <p:nvSpPr>
          <p:cNvPr id="16" name="TextBox 15"/>
          <p:cNvSpPr txBox="1"/>
          <p:nvPr/>
        </p:nvSpPr>
        <p:spPr>
          <a:xfrm>
            <a:off x="2590800" y="5791200"/>
            <a:ext cx="167640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dirty="0" smtClean="0"/>
              <a:t>Send ICMP host </a:t>
            </a:r>
            <a:r>
              <a:rPr lang="en-US" dirty="0"/>
              <a:t>u</a:t>
            </a:r>
            <a:r>
              <a:rPr lang="en-US" dirty="0" smtClean="0"/>
              <a:t>nreachable</a:t>
            </a:r>
          </a:p>
        </p:txBody>
      </p:sp>
      <p:sp>
        <p:nvSpPr>
          <p:cNvPr id="17" name="TextBox 16"/>
          <p:cNvSpPr txBox="1"/>
          <p:nvPr/>
        </p:nvSpPr>
        <p:spPr>
          <a:xfrm>
            <a:off x="4912464" y="4419600"/>
            <a:ext cx="167640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dirty="0" smtClean="0"/>
              <a:t>Check ARP cache</a:t>
            </a:r>
          </a:p>
        </p:txBody>
      </p:sp>
      <p:sp>
        <p:nvSpPr>
          <p:cNvPr id="18" name="TextBox 17"/>
          <p:cNvSpPr txBox="1"/>
          <p:nvPr/>
        </p:nvSpPr>
        <p:spPr>
          <a:xfrm>
            <a:off x="7010400" y="4421188"/>
            <a:ext cx="167640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dirty="0" smtClean="0"/>
              <a:t>Send frame to next hop</a:t>
            </a:r>
          </a:p>
        </p:txBody>
      </p:sp>
      <p:sp>
        <p:nvSpPr>
          <p:cNvPr id="19" name="TextBox 18"/>
          <p:cNvSpPr txBox="1"/>
          <p:nvPr/>
        </p:nvSpPr>
        <p:spPr>
          <a:xfrm>
            <a:off x="4648200" y="5514201"/>
            <a:ext cx="2209800"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dirty="0" smtClean="0"/>
              <a:t>Add request to ARP queue, sending if necessary</a:t>
            </a:r>
          </a:p>
        </p:txBody>
      </p:sp>
      <p:cxnSp>
        <p:nvCxnSpPr>
          <p:cNvPr id="23" name="Elbow Connector 22"/>
          <p:cNvCxnSpPr>
            <a:stCxn id="19" idx="2"/>
            <a:endCxn id="16" idx="2"/>
          </p:cNvCxnSpPr>
          <p:nvPr/>
        </p:nvCxnSpPr>
        <p:spPr>
          <a:xfrm rot="5400000">
            <a:off x="4591050" y="5275481"/>
            <a:ext cx="1588" cy="2324100"/>
          </a:xfrm>
          <a:prstGeom prst="bentConnector3">
            <a:avLst>
              <a:gd name="adj1" fmla="val 14395466"/>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a:stCxn id="7" idx="2"/>
            <a:endCxn id="13" idx="0"/>
          </p:cNvCxnSpPr>
          <p:nvPr/>
        </p:nvCxnSpPr>
        <p:spPr>
          <a:xfrm rot="5400000">
            <a:off x="1219200" y="4267200"/>
            <a:ext cx="304800"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a:stCxn id="5" idx="2"/>
            <a:endCxn id="7" idx="0"/>
          </p:cNvCxnSpPr>
          <p:nvPr/>
        </p:nvCxnSpPr>
        <p:spPr>
          <a:xfrm rot="5400000">
            <a:off x="1691481" y="2728119"/>
            <a:ext cx="350838" cy="990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a:stCxn id="5" idx="2"/>
            <a:endCxn id="8" idx="0"/>
          </p:cNvCxnSpPr>
          <p:nvPr/>
        </p:nvCxnSpPr>
        <p:spPr>
          <a:xfrm rot="16200000" flipH="1">
            <a:off x="2720181" y="2690019"/>
            <a:ext cx="350838" cy="1066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a:stCxn id="10" idx="2"/>
            <a:endCxn id="15" idx="0"/>
          </p:cNvCxnSpPr>
          <p:nvPr/>
        </p:nvCxnSpPr>
        <p:spPr>
          <a:xfrm rot="5400000">
            <a:off x="6591300" y="3238500"/>
            <a:ext cx="381000"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5" name="Shape 34"/>
          <p:cNvCxnSpPr>
            <a:stCxn id="4" idx="1"/>
            <a:endCxn id="5" idx="0"/>
          </p:cNvCxnSpPr>
          <p:nvPr/>
        </p:nvCxnSpPr>
        <p:spPr>
          <a:xfrm rot="10800000" flipV="1">
            <a:off x="2362200" y="1775618"/>
            <a:ext cx="1371600" cy="556419"/>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7" name="Shape 36"/>
          <p:cNvCxnSpPr>
            <a:stCxn id="4" idx="3"/>
            <a:endCxn id="10" idx="0"/>
          </p:cNvCxnSpPr>
          <p:nvPr/>
        </p:nvCxnSpPr>
        <p:spPr>
          <a:xfrm>
            <a:off x="5410200" y="1775619"/>
            <a:ext cx="1371600" cy="556419"/>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a:stCxn id="8" idx="2"/>
            <a:endCxn id="14" idx="0"/>
          </p:cNvCxnSpPr>
          <p:nvPr/>
        </p:nvCxnSpPr>
        <p:spPr>
          <a:xfrm rot="5400000">
            <a:off x="3276600" y="4267200"/>
            <a:ext cx="304800"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a:stCxn id="14" idx="2"/>
            <a:endCxn id="16" idx="0"/>
          </p:cNvCxnSpPr>
          <p:nvPr/>
        </p:nvCxnSpPr>
        <p:spPr>
          <a:xfrm rot="5400000">
            <a:off x="3066366" y="5428565"/>
            <a:ext cx="725269"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a:stCxn id="14" idx="3"/>
            <a:endCxn id="17" idx="1"/>
          </p:cNvCxnSpPr>
          <p:nvPr/>
        </p:nvCxnSpPr>
        <p:spPr>
          <a:xfrm>
            <a:off x="4267200" y="4742766"/>
            <a:ext cx="645264"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2568648" y="5257800"/>
            <a:ext cx="891766" cy="307777"/>
          </a:xfrm>
          <a:prstGeom prst="rect">
            <a:avLst/>
          </a:prstGeom>
          <a:noFill/>
        </p:spPr>
        <p:txBody>
          <a:bodyPr wrap="none" rtlCol="0">
            <a:spAutoFit/>
          </a:bodyPr>
          <a:lstStyle/>
          <a:p>
            <a:r>
              <a:rPr lang="en-US" sz="1400" dirty="0" smtClean="0"/>
              <a:t>No match</a:t>
            </a:r>
            <a:endParaRPr lang="en-US" sz="1400" dirty="0"/>
          </a:p>
        </p:txBody>
      </p:sp>
      <p:sp>
        <p:nvSpPr>
          <p:cNvPr id="50" name="TextBox 49"/>
          <p:cNvSpPr txBox="1"/>
          <p:nvPr/>
        </p:nvSpPr>
        <p:spPr>
          <a:xfrm>
            <a:off x="5742024" y="6475158"/>
            <a:ext cx="2514600" cy="307777"/>
          </a:xfrm>
          <a:prstGeom prst="rect">
            <a:avLst/>
          </a:prstGeom>
          <a:noFill/>
        </p:spPr>
        <p:txBody>
          <a:bodyPr wrap="square" rtlCol="0">
            <a:spAutoFit/>
          </a:bodyPr>
          <a:lstStyle/>
          <a:p>
            <a:r>
              <a:rPr lang="en-US" sz="1400" dirty="0" smtClean="0"/>
              <a:t>If already sent 5 times</a:t>
            </a:r>
            <a:endParaRPr lang="en-US" sz="1400" dirty="0"/>
          </a:p>
        </p:txBody>
      </p:sp>
      <p:cxnSp>
        <p:nvCxnSpPr>
          <p:cNvPr id="55" name="Straight Arrow Connector 54"/>
          <p:cNvCxnSpPr>
            <a:stCxn id="17" idx="2"/>
            <a:endCxn id="19" idx="0"/>
          </p:cNvCxnSpPr>
          <p:nvPr/>
        </p:nvCxnSpPr>
        <p:spPr>
          <a:xfrm rot="16200000" flipH="1">
            <a:off x="5527747" y="5288848"/>
            <a:ext cx="448270" cy="243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a:stCxn id="17" idx="3"/>
            <a:endCxn id="18" idx="1"/>
          </p:cNvCxnSpPr>
          <p:nvPr/>
        </p:nvCxnSpPr>
        <p:spPr>
          <a:xfrm>
            <a:off x="6588864" y="4742766"/>
            <a:ext cx="421536"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8" name="TextBox 57"/>
          <p:cNvSpPr txBox="1"/>
          <p:nvPr/>
        </p:nvSpPr>
        <p:spPr>
          <a:xfrm>
            <a:off x="4256281" y="4373434"/>
            <a:ext cx="650689" cy="307777"/>
          </a:xfrm>
          <a:prstGeom prst="rect">
            <a:avLst/>
          </a:prstGeom>
          <a:noFill/>
        </p:spPr>
        <p:txBody>
          <a:bodyPr wrap="none" rtlCol="0">
            <a:spAutoFit/>
          </a:bodyPr>
          <a:lstStyle/>
          <a:p>
            <a:pPr algn="ctr"/>
            <a:r>
              <a:rPr lang="en-US" sz="1400" dirty="0" smtClean="0"/>
              <a:t>Match</a:t>
            </a:r>
            <a:endParaRPr lang="en-US" sz="1400" dirty="0"/>
          </a:p>
        </p:txBody>
      </p:sp>
      <p:sp>
        <p:nvSpPr>
          <p:cNvPr id="59" name="TextBox 58"/>
          <p:cNvSpPr txBox="1"/>
          <p:nvPr/>
        </p:nvSpPr>
        <p:spPr>
          <a:xfrm>
            <a:off x="5715000" y="5102423"/>
            <a:ext cx="631490" cy="307777"/>
          </a:xfrm>
          <a:prstGeom prst="rect">
            <a:avLst/>
          </a:prstGeom>
          <a:noFill/>
        </p:spPr>
        <p:txBody>
          <a:bodyPr wrap="none" rtlCol="0">
            <a:spAutoFit/>
          </a:bodyPr>
          <a:lstStyle/>
          <a:p>
            <a:pPr algn="ctr"/>
            <a:r>
              <a:rPr lang="en-US" sz="1400" dirty="0" smtClean="0"/>
              <a:t>No hit</a:t>
            </a:r>
            <a:endParaRPr lang="en-US" sz="1400" dirty="0"/>
          </a:p>
        </p:txBody>
      </p:sp>
      <p:sp>
        <p:nvSpPr>
          <p:cNvPr id="60" name="TextBox 59"/>
          <p:cNvSpPr txBox="1"/>
          <p:nvPr/>
        </p:nvSpPr>
        <p:spPr>
          <a:xfrm>
            <a:off x="6588864" y="4419600"/>
            <a:ext cx="397865" cy="307777"/>
          </a:xfrm>
          <a:prstGeom prst="rect">
            <a:avLst/>
          </a:prstGeom>
          <a:noFill/>
        </p:spPr>
        <p:txBody>
          <a:bodyPr wrap="none" rtlCol="0">
            <a:spAutoFit/>
          </a:bodyPr>
          <a:lstStyle/>
          <a:p>
            <a:pPr algn="ctr"/>
            <a:r>
              <a:rPr lang="en-US" sz="1400" dirty="0" smtClean="0"/>
              <a:t>Hit</a:t>
            </a:r>
            <a:endParaRPr lang="en-US" sz="1400" dirty="0"/>
          </a:p>
        </p:txBody>
      </p:sp>
      <p:sp>
        <p:nvSpPr>
          <p:cNvPr id="61" name="TextBox 60"/>
          <p:cNvSpPr txBox="1"/>
          <p:nvPr/>
        </p:nvSpPr>
        <p:spPr>
          <a:xfrm>
            <a:off x="2971800" y="2998820"/>
            <a:ext cx="1300356" cy="307777"/>
          </a:xfrm>
          <a:prstGeom prst="rect">
            <a:avLst/>
          </a:prstGeom>
          <a:noFill/>
        </p:spPr>
        <p:txBody>
          <a:bodyPr wrap="none" rtlCol="0">
            <a:spAutoFit/>
          </a:bodyPr>
          <a:lstStyle/>
          <a:p>
            <a:pPr algn="ctr"/>
            <a:r>
              <a:rPr lang="en-US" sz="1400" dirty="0" smtClean="0"/>
              <a:t>Not sent to self</a:t>
            </a:r>
            <a:endParaRPr lang="en-US" sz="1400" dirty="0"/>
          </a:p>
        </p:txBody>
      </p:sp>
      <p:sp>
        <p:nvSpPr>
          <p:cNvPr id="62" name="TextBox 61"/>
          <p:cNvSpPr txBox="1"/>
          <p:nvPr/>
        </p:nvSpPr>
        <p:spPr>
          <a:xfrm>
            <a:off x="753533" y="2998820"/>
            <a:ext cx="999067" cy="307777"/>
          </a:xfrm>
          <a:prstGeom prst="rect">
            <a:avLst/>
          </a:prstGeom>
          <a:noFill/>
        </p:spPr>
        <p:txBody>
          <a:bodyPr wrap="none" rtlCol="0">
            <a:spAutoFit/>
          </a:bodyPr>
          <a:lstStyle/>
          <a:p>
            <a:pPr algn="ctr"/>
            <a:r>
              <a:rPr lang="en-US" sz="1400" dirty="0" smtClean="0"/>
              <a:t>Sent to self</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Lab 4 Thoughts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Organize your code</a:t>
            </a:r>
          </a:p>
          <a:p>
            <a:pPr lvl="1"/>
            <a:r>
              <a:rPr lang="en-US" dirty="0" smtClean="0"/>
              <a:t>Sticking everything </a:t>
            </a:r>
            <a:r>
              <a:rPr lang="en-US" dirty="0" err="1" smtClean="0"/>
              <a:t>sr_router.c</a:t>
            </a:r>
            <a:r>
              <a:rPr lang="en-US" dirty="0" smtClean="0"/>
              <a:t> will probably give you a headache</a:t>
            </a:r>
          </a:p>
          <a:p>
            <a:pPr lvl="1"/>
            <a:r>
              <a:rPr lang="en-US" dirty="0" smtClean="0"/>
              <a:t>Make some new files (suggestions):</a:t>
            </a:r>
          </a:p>
          <a:p>
            <a:pPr lvl="2"/>
            <a:r>
              <a:rPr lang="en-US" dirty="0" err="1" smtClean="0"/>
              <a:t>sr_arp.c/h</a:t>
            </a:r>
            <a:r>
              <a:rPr lang="en-US" dirty="0" smtClean="0"/>
              <a:t> for handling/generating ARP packets</a:t>
            </a:r>
          </a:p>
          <a:p>
            <a:pPr lvl="2"/>
            <a:r>
              <a:rPr lang="en-US" dirty="0" err="1"/>
              <a:t>s</a:t>
            </a:r>
            <a:r>
              <a:rPr lang="en-US" dirty="0" err="1" smtClean="0"/>
              <a:t>r_icmp.c/h</a:t>
            </a:r>
            <a:r>
              <a:rPr lang="en-US" dirty="0" smtClean="0"/>
              <a:t> for handling/generating ICMP packets</a:t>
            </a:r>
          </a:p>
          <a:p>
            <a:pPr lvl="2"/>
            <a:r>
              <a:rPr lang="en-US" dirty="0" err="1"/>
              <a:t>s</a:t>
            </a:r>
            <a:r>
              <a:rPr lang="en-US" dirty="0" err="1" smtClean="0"/>
              <a:t>r_ip.c/h</a:t>
            </a:r>
            <a:r>
              <a:rPr lang="en-US" dirty="0" smtClean="0"/>
              <a:t> for to handle generating IP packets</a:t>
            </a:r>
          </a:p>
          <a:p>
            <a:pPr lvl="2"/>
            <a:r>
              <a:rPr lang="en-US" dirty="0" smtClean="0"/>
              <a:t>Add the sources and headers to the </a:t>
            </a:r>
            <a:r>
              <a:rPr lang="en-US" dirty="0" err="1" smtClean="0"/>
              <a:t>Makefile</a:t>
            </a:r>
            <a:endParaRPr lang="en-US" dirty="0" smtClean="0"/>
          </a:p>
          <a:p>
            <a:r>
              <a:rPr lang="en-US" dirty="0" smtClean="0"/>
              <a:t>Do one thing at a time</a:t>
            </a:r>
            <a:endParaRPr lang="en-US" dirty="0" smtClean="0"/>
          </a:p>
          <a:p>
            <a:pPr lvl="1"/>
            <a:r>
              <a:rPr lang="en-US" dirty="0" smtClean="0"/>
              <a:t>Need ARP to send anything at all</a:t>
            </a:r>
          </a:p>
          <a:p>
            <a:pPr lvl="1"/>
            <a:r>
              <a:rPr lang="en-US" dirty="0" smtClean="0"/>
              <a:t>If you just do the forwarding path without ICMP, should be able to route packets to the app servers</a:t>
            </a:r>
          </a:p>
          <a:p>
            <a:pPr lvl="1"/>
            <a:r>
              <a:rPr lang="en-US" dirty="0" smtClean="0"/>
              <a:t>Can add ICMP support last</a:t>
            </a:r>
            <a:endParaRPr lang="en-US"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 Address Uniqueness</a:t>
            </a:r>
            <a:endParaRPr lang="en-US" dirty="0"/>
          </a:p>
        </p:txBody>
      </p:sp>
      <p:sp>
        <p:nvSpPr>
          <p:cNvPr id="3" name="Content Placeholder 2"/>
          <p:cNvSpPr>
            <a:spLocks noGrp="1"/>
          </p:cNvSpPr>
          <p:nvPr>
            <p:ph idx="1"/>
          </p:nvPr>
        </p:nvSpPr>
        <p:spPr/>
        <p:txBody>
          <a:bodyPr>
            <a:normAutofit fontScale="85000" lnSpcReduction="20000"/>
          </a:bodyPr>
          <a:lstStyle/>
          <a:p>
            <a:r>
              <a:rPr lang="en-US" dirty="0" err="1" smtClean="0"/>
              <a:t>IPs</a:t>
            </a:r>
            <a:r>
              <a:rPr lang="en-US" dirty="0" smtClean="0"/>
              <a:t> should be globally unique across all hosts</a:t>
            </a:r>
          </a:p>
          <a:p>
            <a:pPr lvl="1"/>
            <a:r>
              <a:rPr lang="en-US" dirty="0" smtClean="0"/>
              <a:t>Except for multicast </a:t>
            </a:r>
            <a:r>
              <a:rPr lang="en-US" dirty="0" err="1" smtClean="0"/>
              <a:t>IPs</a:t>
            </a:r>
            <a:r>
              <a:rPr lang="en-US" dirty="0" smtClean="0"/>
              <a:t> and private </a:t>
            </a:r>
            <a:r>
              <a:rPr lang="en-US" dirty="0" err="1" smtClean="0"/>
              <a:t>IPs</a:t>
            </a:r>
            <a:r>
              <a:rPr lang="en-US" dirty="0" smtClean="0"/>
              <a:t> </a:t>
            </a:r>
            <a:r>
              <a:rPr lang="en-US" dirty="0" smtClean="0"/>
              <a:t>used by </a:t>
            </a:r>
            <a:r>
              <a:rPr lang="en-US" dirty="0" err="1" smtClean="0"/>
              <a:t>NATs</a:t>
            </a:r>
            <a:endParaRPr lang="en-US" dirty="0" smtClean="0"/>
          </a:p>
          <a:p>
            <a:r>
              <a:rPr lang="en-US" dirty="0" smtClean="0"/>
              <a:t>MAC addresses only have to be locally </a:t>
            </a:r>
            <a:r>
              <a:rPr lang="en-US" dirty="0" smtClean="0"/>
              <a:t>unique</a:t>
            </a:r>
          </a:p>
          <a:p>
            <a:pPr lvl="1"/>
            <a:r>
              <a:rPr lang="en-US" dirty="0" smtClean="0"/>
              <a:t>If a node is directly connected to other nodes over a shared Ethernet (or switched/</a:t>
            </a:r>
            <a:r>
              <a:rPr lang="en-US" dirty="0" err="1" smtClean="0"/>
              <a:t>hubbed</a:t>
            </a:r>
            <a:r>
              <a:rPr lang="en-US" dirty="0" smtClean="0"/>
              <a:t> Ethernet), MAC addresses on this shared medium must be unique or we couldn’t address a frame to just one frame</a:t>
            </a:r>
          </a:p>
          <a:p>
            <a:pPr lvl="1"/>
            <a:r>
              <a:rPr lang="en-US" dirty="0" smtClean="0"/>
              <a:t>But two nodes on opposite sides of the world don’t need unique MAC addresses, since as we’ve seen we’re only using the MAC address to forward the frame one hop</a:t>
            </a:r>
          </a:p>
          <a:p>
            <a:pPr lvl="1"/>
            <a:r>
              <a:rPr lang="en-US" dirty="0" smtClean="0"/>
              <a:t>Network cards come from the factory with a unique MAC address anyway, but users can set their MAC address in software, so duplicate </a:t>
            </a:r>
            <a:r>
              <a:rPr lang="en-US" dirty="0" err="1" smtClean="0"/>
              <a:t>MACs</a:t>
            </a:r>
            <a:r>
              <a:rPr lang="en-US" dirty="0" smtClean="0"/>
              <a:t> can occur</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Arbitration of Shared Resources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General systems problem</a:t>
            </a:r>
          </a:p>
          <a:p>
            <a:pPr lvl="1"/>
            <a:r>
              <a:rPr lang="en-US" dirty="0" smtClean="0"/>
              <a:t>I have a shared resource that only one person can use at a time</a:t>
            </a:r>
          </a:p>
          <a:p>
            <a:pPr lvl="1"/>
            <a:r>
              <a:rPr lang="en-US" dirty="0" smtClean="0"/>
              <a:t>How do I arbitrate access to it?</a:t>
            </a:r>
          </a:p>
          <a:p>
            <a:r>
              <a:rPr lang="en-US" dirty="0" smtClean="0"/>
              <a:t>Shared CPU, multiple processes need it – OS scheduler</a:t>
            </a:r>
          </a:p>
          <a:p>
            <a:r>
              <a:rPr lang="en-US" dirty="0" smtClean="0"/>
              <a:t>Shared radio spectrum, multiple broadcasters – frequency division multiplexing</a:t>
            </a:r>
          </a:p>
          <a:p>
            <a:r>
              <a:rPr lang="en-US" dirty="0" smtClean="0"/>
              <a:t>One Ethernet coax, multiple clients connected to it – CSMA/CD</a:t>
            </a:r>
          </a:p>
          <a:p>
            <a:pPr lvl="1"/>
            <a:r>
              <a:rPr lang="en-US" dirty="0" smtClean="0"/>
              <a:t>Other ways of sharing a medium, e.g. Token Ring, Aloha, etc. in book</a:t>
            </a: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CSMA/CD in the Classroom</a:t>
            </a:r>
            <a:endParaRPr lang="en-US" dirty="0"/>
          </a:p>
        </p:txBody>
      </p:sp>
      <p:sp>
        <p:nvSpPr>
          <p:cNvPr id="3" name="Content Placeholder 2"/>
          <p:cNvSpPr>
            <a:spLocks noGrp="1"/>
          </p:cNvSpPr>
          <p:nvPr>
            <p:ph idx="1"/>
          </p:nvPr>
        </p:nvSpPr>
        <p:spPr/>
        <p:txBody>
          <a:bodyPr>
            <a:normAutofit lnSpcReduction="10000"/>
          </a:bodyPr>
          <a:lstStyle/>
          <a:p>
            <a:r>
              <a:rPr lang="en-US" dirty="0" smtClean="0"/>
              <a:t>We are students sharing the air in this room, and develop the following protocol to arbitrate access to it:</a:t>
            </a:r>
          </a:p>
          <a:p>
            <a:pPr lvl="1"/>
            <a:r>
              <a:rPr lang="en-US" dirty="0" smtClean="0"/>
              <a:t>Before I talk, I see if anyone else is talking</a:t>
            </a:r>
          </a:p>
          <a:p>
            <a:pPr lvl="1"/>
            <a:r>
              <a:rPr lang="en-US" dirty="0" smtClean="0"/>
              <a:t>If anyone else is talking, don’t talk</a:t>
            </a:r>
          </a:p>
          <a:p>
            <a:pPr lvl="1"/>
            <a:r>
              <a:rPr lang="en-US" dirty="0" smtClean="0"/>
              <a:t>If no one else is talking, start talking</a:t>
            </a:r>
          </a:p>
          <a:p>
            <a:pPr lvl="1"/>
            <a:r>
              <a:rPr lang="en-US" dirty="0" smtClean="0"/>
              <a:t>If I start talking and sense that someone else has started talking, stop talking, and start talking some random time that increases exponentially to hope that no one is sending then  </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CSMA/CD in Ethernet</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We are nodes sharing this Ethernet wire, and develop the following protocol to arbitrate access to it:</a:t>
            </a:r>
          </a:p>
          <a:p>
            <a:pPr lvl="1"/>
            <a:r>
              <a:rPr lang="en-US" dirty="0" smtClean="0"/>
              <a:t>Before I send, I sense the wire to see if anyone else is sending</a:t>
            </a:r>
          </a:p>
          <a:p>
            <a:pPr lvl="1"/>
            <a:r>
              <a:rPr lang="en-US" dirty="0" smtClean="0"/>
              <a:t>If anyone else is sending, don’t send</a:t>
            </a:r>
          </a:p>
          <a:p>
            <a:pPr lvl="1"/>
            <a:r>
              <a:rPr lang="en-US" dirty="0" smtClean="0"/>
              <a:t>If no one else is sending, start sending</a:t>
            </a:r>
          </a:p>
          <a:p>
            <a:pPr lvl="1"/>
            <a:r>
              <a:rPr lang="en-US" dirty="0" smtClean="0"/>
              <a:t>If I start sending and sense that someone else has started sending, stop sending, and start sending after waiting some random time that increases exponentially, to hope that no one is sending then</a:t>
            </a:r>
          </a:p>
          <a:p>
            <a:pPr lvl="1"/>
            <a:r>
              <a:rPr lang="en-US" dirty="0" smtClean="0"/>
              <a:t>This is why CSMA/CD is known as an “exponential </a:t>
            </a:r>
            <a:r>
              <a:rPr lang="en-US" dirty="0" err="1" smtClean="0"/>
              <a:t>backoff</a:t>
            </a:r>
            <a:r>
              <a:rPr lang="en-US" dirty="0" smtClean="0"/>
              <a:t>” algorithm</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Length Limitation of CSMA/CD</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There is a minimum size frame </a:t>
            </a:r>
            <a:r>
              <a:rPr lang="en-US" dirty="0" smtClean="0"/>
              <a:t>needed to be able to detect collisions:</a:t>
            </a:r>
            <a:endParaRPr lang="en-US" dirty="0" smtClean="0"/>
          </a:p>
          <a:p>
            <a:pPr lvl="1"/>
            <a:r>
              <a:rPr lang="en-US" dirty="0" smtClean="0"/>
              <a:t>Transmission Delay &gt; 2 * Propagation Delay</a:t>
            </a:r>
          </a:p>
          <a:p>
            <a:pPr lvl="1"/>
            <a:r>
              <a:rPr lang="en-US" dirty="0" smtClean="0"/>
              <a:t>Transmission Delay = </a:t>
            </a:r>
            <a:r>
              <a:rPr lang="en-US" dirty="0" err="1" smtClean="0"/>
              <a:t>MinSize</a:t>
            </a:r>
            <a:r>
              <a:rPr lang="en-US" dirty="0" smtClean="0"/>
              <a:t> /</a:t>
            </a:r>
            <a:r>
              <a:rPr lang="en-US" dirty="0" smtClean="0"/>
              <a:t> </a:t>
            </a:r>
            <a:r>
              <a:rPr lang="en-US" dirty="0" err="1" smtClean="0"/>
              <a:t>TransferRate</a:t>
            </a:r>
            <a:endParaRPr lang="en-US" dirty="0" smtClean="0"/>
          </a:p>
          <a:p>
            <a:pPr lvl="1"/>
            <a:r>
              <a:rPr lang="en-US" dirty="0" err="1" smtClean="0"/>
              <a:t>MinSize</a:t>
            </a:r>
            <a:r>
              <a:rPr lang="en-US" dirty="0" smtClean="0"/>
              <a:t> = </a:t>
            </a:r>
            <a:r>
              <a:rPr lang="en-US" dirty="0" err="1" smtClean="0"/>
              <a:t>TransferRate</a:t>
            </a:r>
            <a:r>
              <a:rPr lang="en-US" dirty="0" smtClean="0"/>
              <a:t> * 2 * Propagation </a:t>
            </a:r>
            <a:r>
              <a:rPr lang="en-US" dirty="0" smtClean="0"/>
              <a:t>Delay</a:t>
            </a:r>
          </a:p>
          <a:p>
            <a:r>
              <a:rPr lang="en-US" dirty="0" smtClean="0"/>
              <a:t>Longer wire = larger prop delay = larger </a:t>
            </a:r>
            <a:r>
              <a:rPr lang="en-US" dirty="0" err="1" smtClean="0"/>
              <a:t>MinSize</a:t>
            </a:r>
            <a:endParaRPr lang="en-US" dirty="0" smtClean="0"/>
          </a:p>
          <a:p>
            <a:r>
              <a:rPr lang="en-US" dirty="0" smtClean="0"/>
              <a:t>Faster transfer rate = larger </a:t>
            </a:r>
            <a:r>
              <a:rPr lang="en-US" dirty="0" err="1" smtClean="0"/>
              <a:t>MinSize</a:t>
            </a:r>
            <a:endParaRPr lang="en-US" dirty="0" smtClean="0"/>
          </a:p>
          <a:p>
            <a:pPr lvl="1"/>
            <a:r>
              <a:rPr lang="en-US" dirty="0" smtClean="0"/>
              <a:t>Serious problem with Gigabit Ethernet and higher</a:t>
            </a:r>
          </a:p>
          <a:p>
            <a:pPr lvl="1"/>
            <a:r>
              <a:rPr lang="en-US" dirty="0" smtClean="0"/>
              <a:t>Punt problem by saying that everyone is using switched networks anyway and not going to get collisions </a:t>
            </a:r>
            <a:endParaRPr lang="en-US" dirty="0" smtClean="0"/>
          </a:p>
          <a:p>
            <a:pPr>
              <a:buNone/>
            </a:pPr>
            <a:endParaRPr lang="en-US"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 name="Footer Placeholder 3"/>
          <p:cNvSpPr>
            <a:spLocks noGrp="1"/>
          </p:cNvSpPr>
          <p:nvPr>
            <p:ph type="ftr" sz="quarter" idx="11"/>
          </p:nvPr>
        </p:nvSpPr>
        <p:spPr/>
        <p:txBody>
          <a:bodyPr/>
          <a:lstStyle/>
          <a:p>
            <a:r>
              <a:rPr lang="en-US" dirty="0" smtClean="0"/>
              <a:t>Credit: CS244a </a:t>
            </a:r>
            <a:r>
              <a:rPr lang="en-US" dirty="0"/>
              <a:t>Handout 10</a:t>
            </a:r>
          </a:p>
        </p:txBody>
      </p:sp>
      <p:sp>
        <p:nvSpPr>
          <p:cNvPr id="73730" name="Rectangle 2"/>
          <p:cNvSpPr>
            <a:spLocks noGrp="1" noChangeArrowheads="1"/>
          </p:cNvSpPr>
          <p:nvPr>
            <p:ph type="title"/>
          </p:nvPr>
        </p:nvSpPr>
        <p:spPr>
          <a:xfrm>
            <a:off x="152400" y="76200"/>
            <a:ext cx="8763000" cy="1143000"/>
          </a:xfrm>
        </p:spPr>
        <p:txBody>
          <a:bodyPr/>
          <a:lstStyle/>
          <a:p>
            <a:r>
              <a:rPr lang="en-US" sz="3600"/>
              <a:t>CSMA/CD Network Size Restriction</a:t>
            </a:r>
          </a:p>
        </p:txBody>
      </p:sp>
      <p:sp>
        <p:nvSpPr>
          <p:cNvPr id="73731" name="Line 3"/>
          <p:cNvSpPr>
            <a:spLocks noChangeShapeType="1"/>
          </p:cNvSpPr>
          <p:nvPr/>
        </p:nvSpPr>
        <p:spPr bwMode="auto">
          <a:xfrm>
            <a:off x="1447800" y="2670175"/>
            <a:ext cx="6248400" cy="0"/>
          </a:xfrm>
          <a:prstGeom prst="line">
            <a:avLst/>
          </a:prstGeom>
          <a:noFill/>
          <a:ln w="38100">
            <a:solidFill>
              <a:schemeClr val="tx1"/>
            </a:solidFill>
            <a:round/>
            <a:headEnd/>
            <a:tailEnd/>
          </a:ln>
          <a:effectLst/>
        </p:spPr>
        <p:txBody>
          <a:bodyPr wrap="none" anchor="ctr">
            <a:prstTxWarp prst="textNoShape">
              <a:avLst/>
            </a:prstTxWarp>
          </a:bodyPr>
          <a:lstStyle/>
          <a:p>
            <a:endParaRPr lang="en-US"/>
          </a:p>
        </p:txBody>
      </p:sp>
      <p:sp>
        <p:nvSpPr>
          <p:cNvPr id="73738" name="Line 10"/>
          <p:cNvSpPr>
            <a:spLocks noChangeShapeType="1"/>
          </p:cNvSpPr>
          <p:nvPr/>
        </p:nvSpPr>
        <p:spPr bwMode="auto">
          <a:xfrm>
            <a:off x="1524000" y="2822575"/>
            <a:ext cx="0" cy="167640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73739" name="Line 11"/>
          <p:cNvSpPr>
            <a:spLocks noChangeShapeType="1"/>
          </p:cNvSpPr>
          <p:nvPr/>
        </p:nvSpPr>
        <p:spPr bwMode="auto">
          <a:xfrm>
            <a:off x="7543800" y="2822575"/>
            <a:ext cx="0" cy="160020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73745" name="Text Box 17"/>
          <p:cNvSpPr txBox="1">
            <a:spLocks noChangeArrowheads="1"/>
          </p:cNvSpPr>
          <p:nvPr/>
        </p:nvSpPr>
        <p:spPr bwMode="auto">
          <a:xfrm>
            <a:off x="257175" y="990600"/>
            <a:ext cx="7393545" cy="707886"/>
          </a:xfrm>
          <a:prstGeom prst="rect">
            <a:avLst/>
          </a:prstGeom>
          <a:noFill/>
          <a:ln w="9525">
            <a:noFill/>
            <a:miter lim="800000"/>
            <a:headEnd/>
            <a:tailEnd/>
          </a:ln>
          <a:effectLst/>
        </p:spPr>
        <p:txBody>
          <a:bodyPr wrap="none">
            <a:prstTxWarp prst="textNoShape">
              <a:avLst/>
            </a:prstTxWarp>
            <a:spAutoFit/>
          </a:bodyPr>
          <a:lstStyle/>
          <a:p>
            <a:pPr algn="ctr"/>
            <a:r>
              <a:rPr lang="en-US" sz="2000" dirty="0">
                <a:latin typeface="Calibri"/>
                <a:cs typeface="Calibri"/>
              </a:rPr>
              <a:t>To ensure that a packet is transmitted without a collision, a host must </a:t>
            </a:r>
            <a:br>
              <a:rPr lang="en-US" sz="2000" dirty="0">
                <a:latin typeface="Calibri"/>
                <a:cs typeface="Calibri"/>
              </a:rPr>
            </a:br>
            <a:r>
              <a:rPr lang="en-US" sz="2000" dirty="0">
                <a:latin typeface="Calibri"/>
                <a:cs typeface="Calibri"/>
              </a:rPr>
              <a:t>be able to detect a collision before it finishes transmitting a packet.</a:t>
            </a:r>
            <a:endParaRPr lang="en-US" dirty="0">
              <a:latin typeface="Calibri"/>
              <a:cs typeface="Calibri"/>
            </a:endParaRPr>
          </a:p>
        </p:txBody>
      </p:sp>
      <p:sp>
        <p:nvSpPr>
          <p:cNvPr id="73772" name="Rectangle 44"/>
          <p:cNvSpPr>
            <a:spLocks noChangeArrowheads="1"/>
          </p:cNvSpPr>
          <p:nvPr/>
        </p:nvSpPr>
        <p:spPr bwMode="auto">
          <a:xfrm>
            <a:off x="4151313" y="2593975"/>
            <a:ext cx="268287" cy="200025"/>
          </a:xfrm>
          <a:prstGeom prst="rect">
            <a:avLst/>
          </a:prstGeom>
          <a:solidFill>
            <a:schemeClr val="tx1"/>
          </a:solidFill>
          <a:ln w="38100">
            <a:solidFill>
              <a:schemeClr val="tx1"/>
            </a:solidFill>
            <a:miter lim="800000"/>
            <a:headEnd/>
            <a:tailEnd/>
          </a:ln>
          <a:effectLst/>
        </p:spPr>
        <p:txBody>
          <a:bodyPr wrap="none" anchor="ctr">
            <a:prstTxWarp prst="textNoShape">
              <a:avLst/>
            </a:prstTxWarp>
          </a:bodyPr>
          <a:lstStyle/>
          <a:p>
            <a:endParaRPr lang="en-US"/>
          </a:p>
        </p:txBody>
      </p:sp>
      <p:sp>
        <p:nvSpPr>
          <p:cNvPr id="73773" name="Line 45"/>
          <p:cNvSpPr>
            <a:spLocks noChangeShapeType="1"/>
          </p:cNvSpPr>
          <p:nvPr/>
        </p:nvSpPr>
        <p:spPr bwMode="auto">
          <a:xfrm flipH="1" flipV="1">
            <a:off x="4267200" y="2365375"/>
            <a:ext cx="0" cy="228600"/>
          </a:xfrm>
          <a:prstGeom prst="line">
            <a:avLst/>
          </a:prstGeom>
          <a:noFill/>
          <a:ln w="38100">
            <a:solidFill>
              <a:schemeClr val="tx1"/>
            </a:solidFill>
            <a:round/>
            <a:headEnd/>
            <a:tailEnd/>
          </a:ln>
          <a:effectLst/>
        </p:spPr>
        <p:txBody>
          <a:bodyPr wrap="none" anchor="ctr">
            <a:prstTxWarp prst="textNoShape">
              <a:avLst/>
            </a:prstTxWarp>
          </a:bodyPr>
          <a:lstStyle/>
          <a:p>
            <a:endParaRPr lang="en-US"/>
          </a:p>
        </p:txBody>
      </p:sp>
      <p:sp>
        <p:nvSpPr>
          <p:cNvPr id="73784" name="Rectangle 56"/>
          <p:cNvSpPr>
            <a:spLocks noChangeArrowheads="1"/>
          </p:cNvSpPr>
          <p:nvPr/>
        </p:nvSpPr>
        <p:spPr bwMode="auto">
          <a:xfrm>
            <a:off x="7391400" y="3505200"/>
            <a:ext cx="152400" cy="228600"/>
          </a:xfrm>
          <a:prstGeom prst="rect">
            <a:avLst/>
          </a:prstGeom>
          <a:solidFill>
            <a:srgbClr val="FF3300"/>
          </a:solidFill>
          <a:ln w="9525">
            <a:noFill/>
            <a:miter lim="800000"/>
            <a:headEnd/>
            <a:tailEnd/>
          </a:ln>
          <a:effectLst/>
        </p:spPr>
        <p:txBody>
          <a:bodyPr wrap="none" anchor="ctr">
            <a:prstTxWarp prst="textNoShape">
              <a:avLst/>
            </a:prstTxWarp>
          </a:bodyPr>
          <a:lstStyle/>
          <a:p>
            <a:endParaRPr lang="en-US"/>
          </a:p>
        </p:txBody>
      </p:sp>
      <p:sp>
        <p:nvSpPr>
          <p:cNvPr id="73741" name="Rectangle 13"/>
          <p:cNvSpPr>
            <a:spLocks noChangeArrowheads="1"/>
          </p:cNvSpPr>
          <p:nvPr/>
        </p:nvSpPr>
        <p:spPr bwMode="auto">
          <a:xfrm>
            <a:off x="1524000" y="3200400"/>
            <a:ext cx="5715000" cy="228600"/>
          </a:xfrm>
          <a:prstGeom prst="rect">
            <a:avLst/>
          </a:prstGeom>
          <a:solidFill>
            <a:srgbClr val="0099FF"/>
          </a:solidFill>
          <a:ln w="9525">
            <a:noFill/>
            <a:miter lim="800000"/>
            <a:headEnd/>
            <a:tailEnd/>
          </a:ln>
          <a:effectLst/>
        </p:spPr>
        <p:txBody>
          <a:bodyPr wrap="none" anchor="ctr">
            <a:prstTxWarp prst="textNoShape">
              <a:avLst/>
            </a:prstTxWarp>
          </a:bodyPr>
          <a:lstStyle/>
          <a:p>
            <a:endParaRPr lang="en-US"/>
          </a:p>
        </p:txBody>
      </p:sp>
      <p:sp>
        <p:nvSpPr>
          <p:cNvPr id="73821" name="Text Box 93"/>
          <p:cNvSpPr txBox="1">
            <a:spLocks noChangeArrowheads="1"/>
          </p:cNvSpPr>
          <p:nvPr/>
        </p:nvSpPr>
        <p:spPr bwMode="auto">
          <a:xfrm>
            <a:off x="3886200" y="3810000"/>
            <a:ext cx="768350" cy="366713"/>
          </a:xfrm>
          <a:prstGeom prst="rect">
            <a:avLst/>
          </a:prstGeom>
          <a:noFill/>
          <a:ln w="9525">
            <a:noFill/>
            <a:miter lim="800000"/>
            <a:headEnd/>
            <a:tailEnd/>
          </a:ln>
          <a:effectLst/>
        </p:spPr>
        <p:txBody>
          <a:bodyPr wrap="none">
            <a:prstTxWarp prst="textNoShape">
              <a:avLst/>
            </a:prstTxWarp>
            <a:spAutoFit/>
          </a:bodyPr>
          <a:lstStyle/>
          <a:p>
            <a:r>
              <a:rPr lang="en-US" sz="1800" i="1"/>
              <a:t>PROP</a:t>
            </a:r>
          </a:p>
        </p:txBody>
      </p:sp>
      <p:sp>
        <p:nvSpPr>
          <p:cNvPr id="73822" name="Line 94"/>
          <p:cNvSpPr>
            <a:spLocks noChangeShapeType="1"/>
          </p:cNvSpPr>
          <p:nvPr/>
        </p:nvSpPr>
        <p:spPr bwMode="auto">
          <a:xfrm>
            <a:off x="1524000" y="4117975"/>
            <a:ext cx="6019800" cy="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73823" name="Text Box 95"/>
          <p:cNvSpPr txBox="1">
            <a:spLocks noChangeArrowheads="1"/>
          </p:cNvSpPr>
          <p:nvPr/>
        </p:nvSpPr>
        <p:spPr bwMode="auto">
          <a:xfrm>
            <a:off x="3886200" y="4129088"/>
            <a:ext cx="768350" cy="366712"/>
          </a:xfrm>
          <a:prstGeom prst="rect">
            <a:avLst/>
          </a:prstGeom>
          <a:noFill/>
          <a:ln w="9525">
            <a:noFill/>
            <a:miter lim="800000"/>
            <a:headEnd/>
            <a:tailEnd/>
          </a:ln>
          <a:effectLst/>
        </p:spPr>
        <p:txBody>
          <a:bodyPr wrap="none">
            <a:prstTxWarp prst="textNoShape">
              <a:avLst/>
            </a:prstTxWarp>
            <a:spAutoFit/>
          </a:bodyPr>
          <a:lstStyle/>
          <a:p>
            <a:r>
              <a:rPr lang="en-US" sz="1800" i="1"/>
              <a:t>PROP</a:t>
            </a:r>
          </a:p>
        </p:txBody>
      </p:sp>
      <p:sp>
        <p:nvSpPr>
          <p:cNvPr id="73824" name="Line 96"/>
          <p:cNvSpPr>
            <a:spLocks noChangeShapeType="1"/>
          </p:cNvSpPr>
          <p:nvPr/>
        </p:nvSpPr>
        <p:spPr bwMode="auto">
          <a:xfrm>
            <a:off x="1524000" y="4422775"/>
            <a:ext cx="6019800" cy="0"/>
          </a:xfrm>
          <a:prstGeom prst="line">
            <a:avLst/>
          </a:prstGeom>
          <a:noFill/>
          <a:ln w="9525">
            <a:solidFill>
              <a:schemeClr val="tx1"/>
            </a:solidFill>
            <a:round/>
            <a:headEnd type="triangle" w="med" len="med"/>
            <a:tailEnd/>
          </a:ln>
          <a:effectLst/>
        </p:spPr>
        <p:txBody>
          <a:bodyPr>
            <a:prstTxWarp prst="textNoShape">
              <a:avLst/>
            </a:prstTxWarp>
          </a:bodyPr>
          <a:lstStyle/>
          <a:p>
            <a:endParaRPr lang="en-US"/>
          </a:p>
        </p:txBody>
      </p:sp>
      <p:sp>
        <p:nvSpPr>
          <p:cNvPr id="73827" name="Text Box 99"/>
          <p:cNvSpPr txBox="1">
            <a:spLocks noChangeArrowheads="1"/>
          </p:cNvSpPr>
          <p:nvPr/>
        </p:nvSpPr>
        <p:spPr bwMode="auto">
          <a:xfrm>
            <a:off x="1177925" y="2986088"/>
            <a:ext cx="422275" cy="304800"/>
          </a:xfrm>
          <a:prstGeom prst="rect">
            <a:avLst/>
          </a:prstGeom>
          <a:noFill/>
          <a:ln w="9525">
            <a:noFill/>
            <a:miter lim="800000"/>
            <a:headEnd/>
            <a:tailEnd/>
          </a:ln>
          <a:effectLst/>
        </p:spPr>
        <p:txBody>
          <a:bodyPr wrap="none">
            <a:prstTxWarp prst="textNoShape">
              <a:avLst/>
            </a:prstTxWarp>
            <a:spAutoFit/>
          </a:bodyPr>
          <a:lstStyle/>
          <a:p>
            <a:r>
              <a:rPr lang="en-US" sz="1400"/>
              <a:t>t=0</a:t>
            </a:r>
          </a:p>
        </p:txBody>
      </p:sp>
      <p:sp>
        <p:nvSpPr>
          <p:cNvPr id="73826" name="Rectangle 98"/>
          <p:cNvSpPr>
            <a:spLocks noChangeArrowheads="1"/>
          </p:cNvSpPr>
          <p:nvPr/>
        </p:nvSpPr>
        <p:spPr bwMode="auto">
          <a:xfrm>
            <a:off x="7391400" y="3200400"/>
            <a:ext cx="152400" cy="228600"/>
          </a:xfrm>
          <a:prstGeom prst="rect">
            <a:avLst/>
          </a:prstGeom>
          <a:solidFill>
            <a:srgbClr val="0099FF"/>
          </a:solidFill>
          <a:ln w="9525">
            <a:noFill/>
            <a:miter lim="800000"/>
            <a:headEnd/>
            <a:tailEnd/>
          </a:ln>
          <a:effectLst/>
        </p:spPr>
        <p:txBody>
          <a:bodyPr wrap="none" anchor="ctr">
            <a:prstTxWarp prst="textNoShape">
              <a:avLst/>
            </a:prstTxWarp>
          </a:bodyPr>
          <a:lstStyle/>
          <a:p>
            <a:endParaRPr lang="en-US"/>
          </a:p>
        </p:txBody>
      </p:sp>
      <p:sp>
        <p:nvSpPr>
          <p:cNvPr id="73829" name="Rectangle 101"/>
          <p:cNvSpPr>
            <a:spLocks noChangeArrowheads="1"/>
          </p:cNvSpPr>
          <p:nvPr/>
        </p:nvSpPr>
        <p:spPr bwMode="auto">
          <a:xfrm>
            <a:off x="7239000" y="3505200"/>
            <a:ext cx="152400" cy="228600"/>
          </a:xfrm>
          <a:prstGeom prst="rect">
            <a:avLst/>
          </a:prstGeom>
          <a:solidFill>
            <a:srgbClr val="FF3300"/>
          </a:solidFill>
          <a:ln w="9525">
            <a:noFill/>
            <a:miter lim="800000"/>
            <a:headEnd/>
            <a:tailEnd/>
          </a:ln>
          <a:effectLst/>
        </p:spPr>
        <p:txBody>
          <a:bodyPr wrap="none" anchor="ctr">
            <a:prstTxWarp prst="textNoShape">
              <a:avLst/>
            </a:prstTxWarp>
          </a:bodyPr>
          <a:lstStyle/>
          <a:p>
            <a:endParaRPr lang="en-US"/>
          </a:p>
        </p:txBody>
      </p:sp>
      <p:grpSp>
        <p:nvGrpSpPr>
          <p:cNvPr id="2" name="Group 142"/>
          <p:cNvGrpSpPr>
            <a:grpSpLocks/>
          </p:cNvGrpSpPr>
          <p:nvPr/>
        </p:nvGrpSpPr>
        <p:grpSpPr bwMode="auto">
          <a:xfrm>
            <a:off x="6477000" y="2286000"/>
            <a:ext cx="903288" cy="914400"/>
            <a:chOff x="4080" y="1440"/>
            <a:chExt cx="569" cy="576"/>
          </a:xfrm>
        </p:grpSpPr>
        <p:sp>
          <p:nvSpPr>
            <p:cNvPr id="73828" name="Text Box 100"/>
            <p:cNvSpPr txBox="1">
              <a:spLocks noChangeArrowheads="1"/>
            </p:cNvSpPr>
            <p:nvPr/>
          </p:nvSpPr>
          <p:spPr bwMode="auto">
            <a:xfrm>
              <a:off x="4080" y="1440"/>
              <a:ext cx="569" cy="192"/>
            </a:xfrm>
            <a:prstGeom prst="rect">
              <a:avLst/>
            </a:prstGeom>
            <a:noFill/>
            <a:ln w="9525">
              <a:noFill/>
              <a:miter lim="800000"/>
              <a:headEnd/>
              <a:tailEnd/>
            </a:ln>
            <a:effectLst/>
          </p:spPr>
          <p:txBody>
            <a:bodyPr wrap="none">
              <a:prstTxWarp prst="textNoShape">
                <a:avLst/>
              </a:prstTxWarp>
              <a:spAutoFit/>
            </a:bodyPr>
            <a:lstStyle/>
            <a:p>
              <a:r>
                <a:rPr lang="en-US" sz="1400"/>
                <a:t>t=</a:t>
              </a:r>
              <a:r>
                <a:rPr lang="en-US" sz="1400" i="1"/>
                <a:t>PROP</a:t>
              </a:r>
              <a:r>
                <a:rPr lang="en-US" sz="1400"/>
                <a:t>--</a:t>
              </a:r>
            </a:p>
          </p:txBody>
        </p:sp>
        <p:sp>
          <p:nvSpPr>
            <p:cNvPr id="73830" name="Line 102"/>
            <p:cNvSpPr>
              <a:spLocks noChangeShapeType="1"/>
            </p:cNvSpPr>
            <p:nvPr/>
          </p:nvSpPr>
          <p:spPr bwMode="auto">
            <a:xfrm>
              <a:off x="4560" y="1632"/>
              <a:ext cx="0" cy="384"/>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grpSp>
      <p:grpSp>
        <p:nvGrpSpPr>
          <p:cNvPr id="3" name="Group 150"/>
          <p:cNvGrpSpPr>
            <a:grpSpLocks/>
          </p:cNvGrpSpPr>
          <p:nvPr/>
        </p:nvGrpSpPr>
        <p:grpSpPr bwMode="auto">
          <a:xfrm>
            <a:off x="7543800" y="2898775"/>
            <a:ext cx="1014413" cy="304800"/>
            <a:chOff x="4752" y="1826"/>
            <a:chExt cx="639" cy="192"/>
          </a:xfrm>
        </p:grpSpPr>
        <p:sp>
          <p:nvSpPr>
            <p:cNvPr id="73831" name="Text Box 103"/>
            <p:cNvSpPr txBox="1">
              <a:spLocks noChangeArrowheads="1"/>
            </p:cNvSpPr>
            <p:nvPr/>
          </p:nvSpPr>
          <p:spPr bwMode="auto">
            <a:xfrm>
              <a:off x="4896" y="1826"/>
              <a:ext cx="495" cy="192"/>
            </a:xfrm>
            <a:prstGeom prst="rect">
              <a:avLst/>
            </a:prstGeom>
            <a:noFill/>
            <a:ln w="9525">
              <a:noFill/>
              <a:miter lim="800000"/>
              <a:headEnd/>
              <a:tailEnd/>
            </a:ln>
            <a:effectLst/>
          </p:spPr>
          <p:txBody>
            <a:bodyPr wrap="none">
              <a:prstTxWarp prst="textNoShape">
                <a:avLst/>
              </a:prstTxWarp>
              <a:spAutoFit/>
            </a:bodyPr>
            <a:lstStyle/>
            <a:p>
              <a:r>
                <a:rPr lang="en-US" sz="1400"/>
                <a:t>t=</a:t>
              </a:r>
              <a:r>
                <a:rPr lang="en-US" sz="1400" i="1"/>
                <a:t>PROP</a:t>
              </a:r>
            </a:p>
          </p:txBody>
        </p:sp>
        <p:sp>
          <p:nvSpPr>
            <p:cNvPr id="73832" name="Line 104"/>
            <p:cNvSpPr>
              <a:spLocks noChangeShapeType="1"/>
            </p:cNvSpPr>
            <p:nvPr/>
          </p:nvSpPr>
          <p:spPr bwMode="auto">
            <a:xfrm flipH="1">
              <a:off x="4752" y="1970"/>
              <a:ext cx="192" cy="48"/>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grpSp>
      <p:grpSp>
        <p:nvGrpSpPr>
          <p:cNvPr id="4" name="Group 113"/>
          <p:cNvGrpSpPr>
            <a:grpSpLocks/>
          </p:cNvGrpSpPr>
          <p:nvPr/>
        </p:nvGrpSpPr>
        <p:grpSpPr bwMode="auto">
          <a:xfrm>
            <a:off x="609600" y="3203575"/>
            <a:ext cx="933450" cy="304800"/>
            <a:chOff x="384" y="2112"/>
            <a:chExt cx="588" cy="192"/>
          </a:xfrm>
        </p:grpSpPr>
        <p:sp>
          <p:nvSpPr>
            <p:cNvPr id="73834" name="Text Box 106"/>
            <p:cNvSpPr txBox="1">
              <a:spLocks noChangeArrowheads="1"/>
            </p:cNvSpPr>
            <p:nvPr/>
          </p:nvSpPr>
          <p:spPr bwMode="auto">
            <a:xfrm>
              <a:off x="384" y="2112"/>
              <a:ext cx="588" cy="192"/>
            </a:xfrm>
            <a:prstGeom prst="rect">
              <a:avLst/>
            </a:prstGeom>
            <a:noFill/>
            <a:ln w="9525">
              <a:noFill/>
              <a:miter lim="800000"/>
              <a:headEnd/>
              <a:tailEnd/>
            </a:ln>
            <a:effectLst/>
          </p:spPr>
          <p:txBody>
            <a:bodyPr wrap="none">
              <a:prstTxWarp prst="textNoShape">
                <a:avLst/>
              </a:prstTxWarp>
              <a:spAutoFit/>
            </a:bodyPr>
            <a:lstStyle/>
            <a:p>
              <a:r>
                <a:rPr lang="en-US" sz="1400"/>
                <a:t>t=2</a:t>
              </a:r>
              <a:r>
                <a:rPr lang="en-US" sz="1400" i="1"/>
                <a:t>PROP</a:t>
              </a:r>
              <a:r>
                <a:rPr lang="en-US" sz="1400"/>
                <a:t>-</a:t>
              </a:r>
            </a:p>
          </p:txBody>
        </p:sp>
        <p:sp>
          <p:nvSpPr>
            <p:cNvPr id="73835" name="Line 107"/>
            <p:cNvSpPr>
              <a:spLocks noChangeShapeType="1"/>
            </p:cNvSpPr>
            <p:nvPr/>
          </p:nvSpPr>
          <p:spPr bwMode="auto">
            <a:xfrm>
              <a:off x="624" y="2256"/>
              <a:ext cx="336" cy="48"/>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grpSp>
      <p:pic>
        <p:nvPicPr>
          <p:cNvPr id="73774" name="Picture 46" descr="bd06908_"/>
          <p:cNvPicPr>
            <a:picLocks noChangeAspect="1" noChangeArrowheads="1"/>
          </p:cNvPicPr>
          <p:nvPr/>
        </p:nvPicPr>
        <p:blipFill>
          <a:blip r:embed="rId3"/>
          <a:srcRect/>
          <a:stretch>
            <a:fillRect/>
          </a:stretch>
        </p:blipFill>
        <p:spPr bwMode="auto">
          <a:xfrm>
            <a:off x="4051300" y="1784350"/>
            <a:ext cx="520700" cy="581025"/>
          </a:xfrm>
          <a:prstGeom prst="rect">
            <a:avLst/>
          </a:prstGeom>
          <a:noFill/>
          <a:ln w="9525">
            <a:noFill/>
            <a:miter lim="800000"/>
            <a:headEnd/>
            <a:tailEnd/>
          </a:ln>
        </p:spPr>
      </p:pic>
      <p:sp>
        <p:nvSpPr>
          <p:cNvPr id="73843" name="Rectangle 115"/>
          <p:cNvSpPr>
            <a:spLocks noChangeArrowheads="1"/>
          </p:cNvSpPr>
          <p:nvPr/>
        </p:nvSpPr>
        <p:spPr bwMode="auto">
          <a:xfrm>
            <a:off x="1395413" y="2565400"/>
            <a:ext cx="268287" cy="200025"/>
          </a:xfrm>
          <a:prstGeom prst="rect">
            <a:avLst/>
          </a:prstGeom>
          <a:solidFill>
            <a:schemeClr val="tx1"/>
          </a:solidFill>
          <a:ln w="38100">
            <a:solidFill>
              <a:schemeClr val="tx1"/>
            </a:solidFill>
            <a:miter lim="800000"/>
            <a:headEnd/>
            <a:tailEnd/>
          </a:ln>
          <a:effectLst/>
        </p:spPr>
        <p:txBody>
          <a:bodyPr wrap="none" anchor="ctr">
            <a:prstTxWarp prst="textNoShape">
              <a:avLst/>
            </a:prstTxWarp>
          </a:bodyPr>
          <a:lstStyle/>
          <a:p>
            <a:endParaRPr lang="en-US"/>
          </a:p>
        </p:txBody>
      </p:sp>
      <p:sp>
        <p:nvSpPr>
          <p:cNvPr id="73844" name="Line 116"/>
          <p:cNvSpPr>
            <a:spLocks noChangeShapeType="1"/>
          </p:cNvSpPr>
          <p:nvPr/>
        </p:nvSpPr>
        <p:spPr bwMode="auto">
          <a:xfrm flipH="1" flipV="1">
            <a:off x="1511300" y="2336800"/>
            <a:ext cx="0" cy="228600"/>
          </a:xfrm>
          <a:prstGeom prst="line">
            <a:avLst/>
          </a:prstGeom>
          <a:noFill/>
          <a:ln w="38100">
            <a:solidFill>
              <a:schemeClr val="tx1"/>
            </a:solidFill>
            <a:round/>
            <a:headEnd/>
            <a:tailEnd/>
          </a:ln>
          <a:effectLst/>
        </p:spPr>
        <p:txBody>
          <a:bodyPr wrap="none" anchor="ctr">
            <a:prstTxWarp prst="textNoShape">
              <a:avLst/>
            </a:prstTxWarp>
          </a:bodyPr>
          <a:lstStyle/>
          <a:p>
            <a:endParaRPr lang="en-US"/>
          </a:p>
        </p:txBody>
      </p:sp>
      <p:pic>
        <p:nvPicPr>
          <p:cNvPr id="73845" name="Picture 117" descr="bd06908_"/>
          <p:cNvPicPr>
            <a:picLocks noChangeAspect="1" noChangeArrowheads="1"/>
          </p:cNvPicPr>
          <p:nvPr/>
        </p:nvPicPr>
        <p:blipFill>
          <a:blip r:embed="rId3"/>
          <a:srcRect/>
          <a:stretch>
            <a:fillRect/>
          </a:stretch>
        </p:blipFill>
        <p:spPr bwMode="auto">
          <a:xfrm>
            <a:off x="1295400" y="1755775"/>
            <a:ext cx="520700" cy="581025"/>
          </a:xfrm>
          <a:prstGeom prst="rect">
            <a:avLst/>
          </a:prstGeom>
          <a:noFill/>
          <a:ln w="9525">
            <a:noFill/>
            <a:miter lim="800000"/>
            <a:headEnd/>
            <a:tailEnd/>
          </a:ln>
        </p:spPr>
      </p:pic>
      <p:sp>
        <p:nvSpPr>
          <p:cNvPr id="73846" name="Rectangle 118"/>
          <p:cNvSpPr>
            <a:spLocks noChangeArrowheads="1"/>
          </p:cNvSpPr>
          <p:nvPr/>
        </p:nvSpPr>
        <p:spPr bwMode="auto">
          <a:xfrm>
            <a:off x="7415213" y="2565400"/>
            <a:ext cx="268287" cy="200025"/>
          </a:xfrm>
          <a:prstGeom prst="rect">
            <a:avLst/>
          </a:prstGeom>
          <a:solidFill>
            <a:schemeClr val="tx1"/>
          </a:solidFill>
          <a:ln w="38100">
            <a:solidFill>
              <a:schemeClr val="tx1"/>
            </a:solidFill>
            <a:miter lim="800000"/>
            <a:headEnd/>
            <a:tailEnd/>
          </a:ln>
          <a:effectLst/>
        </p:spPr>
        <p:txBody>
          <a:bodyPr wrap="none" anchor="ctr">
            <a:prstTxWarp prst="textNoShape">
              <a:avLst/>
            </a:prstTxWarp>
          </a:bodyPr>
          <a:lstStyle/>
          <a:p>
            <a:endParaRPr lang="en-US"/>
          </a:p>
        </p:txBody>
      </p:sp>
      <p:sp>
        <p:nvSpPr>
          <p:cNvPr id="73847" name="Line 119"/>
          <p:cNvSpPr>
            <a:spLocks noChangeShapeType="1"/>
          </p:cNvSpPr>
          <p:nvPr/>
        </p:nvSpPr>
        <p:spPr bwMode="auto">
          <a:xfrm flipH="1" flipV="1">
            <a:off x="7531100" y="2336800"/>
            <a:ext cx="0" cy="228600"/>
          </a:xfrm>
          <a:prstGeom prst="line">
            <a:avLst/>
          </a:prstGeom>
          <a:noFill/>
          <a:ln w="38100">
            <a:solidFill>
              <a:schemeClr val="tx1"/>
            </a:solidFill>
            <a:round/>
            <a:headEnd/>
            <a:tailEnd/>
          </a:ln>
          <a:effectLst/>
        </p:spPr>
        <p:txBody>
          <a:bodyPr wrap="none" anchor="ctr">
            <a:prstTxWarp prst="textNoShape">
              <a:avLst/>
            </a:prstTxWarp>
          </a:bodyPr>
          <a:lstStyle/>
          <a:p>
            <a:endParaRPr lang="en-US"/>
          </a:p>
        </p:txBody>
      </p:sp>
      <p:pic>
        <p:nvPicPr>
          <p:cNvPr id="73848" name="Picture 120" descr="bd06908_"/>
          <p:cNvPicPr>
            <a:picLocks noChangeAspect="1" noChangeArrowheads="1"/>
          </p:cNvPicPr>
          <p:nvPr/>
        </p:nvPicPr>
        <p:blipFill>
          <a:blip r:embed="rId3"/>
          <a:srcRect/>
          <a:stretch>
            <a:fillRect/>
          </a:stretch>
        </p:blipFill>
        <p:spPr bwMode="auto">
          <a:xfrm>
            <a:off x="7315200" y="1755775"/>
            <a:ext cx="520700" cy="581025"/>
          </a:xfrm>
          <a:prstGeom prst="rect">
            <a:avLst/>
          </a:prstGeom>
          <a:noFill/>
          <a:ln w="9525">
            <a:noFill/>
            <a:miter lim="800000"/>
            <a:headEnd/>
            <a:tailEnd/>
          </a:ln>
        </p:spPr>
      </p:pic>
      <p:sp>
        <p:nvSpPr>
          <p:cNvPr id="73849" name="Text Box 121"/>
          <p:cNvSpPr txBox="1">
            <a:spLocks noChangeArrowheads="1"/>
          </p:cNvSpPr>
          <p:nvPr/>
        </p:nvSpPr>
        <p:spPr bwMode="auto">
          <a:xfrm>
            <a:off x="1371600" y="1752600"/>
            <a:ext cx="349250" cy="366713"/>
          </a:xfrm>
          <a:prstGeom prst="rect">
            <a:avLst/>
          </a:prstGeom>
          <a:noFill/>
          <a:ln w="9525">
            <a:noFill/>
            <a:miter lim="800000"/>
            <a:headEnd/>
            <a:tailEnd/>
          </a:ln>
          <a:effectLst/>
        </p:spPr>
        <p:txBody>
          <a:bodyPr wrap="none">
            <a:prstTxWarp prst="textNoShape">
              <a:avLst/>
            </a:prstTxWarp>
            <a:spAutoFit/>
          </a:bodyPr>
          <a:lstStyle/>
          <a:p>
            <a:r>
              <a:rPr lang="en-US" sz="1800"/>
              <a:t>A</a:t>
            </a:r>
          </a:p>
        </p:txBody>
      </p:sp>
      <p:sp>
        <p:nvSpPr>
          <p:cNvPr id="73850" name="Text Box 122"/>
          <p:cNvSpPr txBox="1">
            <a:spLocks noChangeArrowheads="1"/>
          </p:cNvSpPr>
          <p:nvPr/>
        </p:nvSpPr>
        <p:spPr bwMode="auto">
          <a:xfrm>
            <a:off x="7391400" y="1755775"/>
            <a:ext cx="336550" cy="366713"/>
          </a:xfrm>
          <a:prstGeom prst="rect">
            <a:avLst/>
          </a:prstGeom>
          <a:noFill/>
          <a:ln w="9525">
            <a:noFill/>
            <a:miter lim="800000"/>
            <a:headEnd/>
            <a:tailEnd/>
          </a:ln>
          <a:effectLst/>
        </p:spPr>
        <p:txBody>
          <a:bodyPr wrap="none">
            <a:prstTxWarp prst="textNoShape">
              <a:avLst/>
            </a:prstTxWarp>
            <a:spAutoFit/>
          </a:bodyPr>
          <a:lstStyle/>
          <a:p>
            <a:r>
              <a:rPr lang="en-US" sz="1800"/>
              <a:t>B</a:t>
            </a:r>
          </a:p>
        </p:txBody>
      </p:sp>
      <p:sp>
        <p:nvSpPr>
          <p:cNvPr id="73851" name="Text Box 123"/>
          <p:cNvSpPr txBox="1">
            <a:spLocks noChangeArrowheads="1"/>
          </p:cNvSpPr>
          <p:nvPr/>
        </p:nvSpPr>
        <p:spPr bwMode="auto">
          <a:xfrm>
            <a:off x="152400" y="4495800"/>
            <a:ext cx="4121150" cy="1430338"/>
          </a:xfrm>
          <a:prstGeom prst="rect">
            <a:avLst/>
          </a:prstGeom>
          <a:noFill/>
          <a:ln w="9525">
            <a:noFill/>
            <a:miter lim="800000"/>
            <a:headEnd/>
            <a:tailEnd/>
          </a:ln>
          <a:effectLst/>
        </p:spPr>
        <p:txBody>
          <a:bodyPr wrap="none">
            <a:prstTxWarp prst="textNoShape">
              <a:avLst/>
            </a:prstTxWarp>
            <a:spAutoFit/>
          </a:bodyPr>
          <a:lstStyle/>
          <a:p>
            <a:r>
              <a:rPr lang="en-US" sz="1800" u="sng"/>
              <a:t>Events:</a:t>
            </a:r>
          </a:p>
          <a:p>
            <a:r>
              <a:rPr lang="en-US" sz="1400"/>
              <a:t>t=0:            Host A starts transmitting a packet.</a:t>
            </a:r>
          </a:p>
          <a:p>
            <a:r>
              <a:rPr lang="en-US" sz="1400"/>
              <a:t>t=</a:t>
            </a:r>
            <a:r>
              <a:rPr lang="en-US" sz="1400" i="1"/>
              <a:t>PROP</a:t>
            </a:r>
            <a:r>
              <a:rPr lang="en-US" sz="1400"/>
              <a:t>--: Just before the first bit reaches Host B, </a:t>
            </a:r>
            <a:br>
              <a:rPr lang="en-US" sz="1400"/>
            </a:br>
            <a:r>
              <a:rPr lang="en-US" sz="1400"/>
              <a:t>                    Host B senses the line to be idle and starts </a:t>
            </a:r>
            <a:br>
              <a:rPr lang="en-US" sz="1400"/>
            </a:br>
            <a:r>
              <a:rPr lang="en-US" sz="1400"/>
              <a:t>                    to transmit a packet.</a:t>
            </a:r>
          </a:p>
          <a:p>
            <a:r>
              <a:rPr lang="en-US" sz="1400"/>
              <a:t>t=</a:t>
            </a:r>
            <a:r>
              <a:rPr lang="en-US" sz="1400" i="1"/>
              <a:t>PROP</a:t>
            </a:r>
            <a:r>
              <a:rPr lang="en-US" sz="1400"/>
              <a:t>-:   A collision takes place near Host B.</a:t>
            </a:r>
          </a:p>
        </p:txBody>
      </p:sp>
      <p:sp>
        <p:nvSpPr>
          <p:cNvPr id="73852" name="Text Box 124"/>
          <p:cNvSpPr txBox="1">
            <a:spLocks noChangeArrowheads="1"/>
          </p:cNvSpPr>
          <p:nvPr/>
        </p:nvSpPr>
        <p:spPr bwMode="auto">
          <a:xfrm>
            <a:off x="4648200" y="4800600"/>
            <a:ext cx="4279900" cy="942975"/>
          </a:xfrm>
          <a:prstGeom prst="rect">
            <a:avLst/>
          </a:prstGeom>
          <a:noFill/>
          <a:ln w="9525">
            <a:noFill/>
            <a:miter lim="800000"/>
            <a:headEnd/>
            <a:tailEnd/>
          </a:ln>
          <a:effectLst/>
        </p:spPr>
        <p:txBody>
          <a:bodyPr wrap="none">
            <a:prstTxWarp prst="textNoShape">
              <a:avLst/>
            </a:prstTxWarp>
            <a:spAutoFit/>
          </a:bodyPr>
          <a:lstStyle/>
          <a:p>
            <a:r>
              <a:rPr lang="en-US" sz="1400"/>
              <a:t>t=</a:t>
            </a:r>
            <a:r>
              <a:rPr lang="en-US" sz="1400" i="1"/>
              <a:t>PROP</a:t>
            </a:r>
            <a:r>
              <a:rPr lang="en-US" sz="1400"/>
              <a:t>:    Host B receives data whilst transmitting, and</a:t>
            </a:r>
            <a:br>
              <a:rPr lang="en-US" sz="1400"/>
            </a:br>
            <a:r>
              <a:rPr lang="en-US" sz="1400"/>
              <a:t>                    so detects the collision.</a:t>
            </a:r>
            <a:br>
              <a:rPr lang="en-US" sz="1400"/>
            </a:br>
            <a:r>
              <a:rPr lang="en-US" sz="1400"/>
              <a:t>t=2</a:t>
            </a:r>
            <a:r>
              <a:rPr lang="en-US" sz="1400" i="1"/>
              <a:t>PROP</a:t>
            </a:r>
            <a:r>
              <a:rPr lang="en-US" sz="1400"/>
              <a:t>-: Host A receives data whilst transmitting, and </a:t>
            </a:r>
            <a:br>
              <a:rPr lang="en-US" sz="1400"/>
            </a:br>
            <a:r>
              <a:rPr lang="en-US" sz="1400"/>
              <a:t>                    so detects the collision. </a:t>
            </a:r>
          </a:p>
        </p:txBody>
      </p:sp>
      <p:sp>
        <p:nvSpPr>
          <p:cNvPr id="73853" name="Line 125"/>
          <p:cNvSpPr>
            <a:spLocks noChangeShapeType="1"/>
          </p:cNvSpPr>
          <p:nvPr/>
        </p:nvSpPr>
        <p:spPr bwMode="auto">
          <a:xfrm>
            <a:off x="4267200" y="4800600"/>
            <a:ext cx="0" cy="1066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73868" name="AutoShape 140"/>
          <p:cNvSpPr>
            <a:spLocks noChangeArrowheads="1"/>
          </p:cNvSpPr>
          <p:nvPr/>
        </p:nvSpPr>
        <p:spPr bwMode="auto">
          <a:xfrm>
            <a:off x="1981200" y="1752600"/>
            <a:ext cx="1752600" cy="457200"/>
          </a:xfrm>
          <a:prstGeom prst="wedgeRectCallout">
            <a:avLst>
              <a:gd name="adj1" fmla="val -60690"/>
              <a:gd name="adj2" fmla="val 47569"/>
            </a:avLst>
          </a:prstGeom>
          <a:solidFill>
            <a:schemeClr val="accent1"/>
          </a:solidFill>
          <a:ln w="9525">
            <a:solidFill>
              <a:schemeClr val="tx1"/>
            </a:solidFill>
            <a:miter lim="800000"/>
            <a:headEnd/>
            <a:tailEnd/>
          </a:ln>
          <a:effectLst/>
        </p:spPr>
        <p:txBody>
          <a:bodyPr>
            <a:prstTxWarp prst="textNoShape">
              <a:avLst/>
            </a:prstTxWarp>
          </a:bodyPr>
          <a:lstStyle/>
          <a:p>
            <a:pPr algn="ctr"/>
            <a:r>
              <a:rPr lang="en-US" sz="2000"/>
              <a:t>“Line is idle”</a:t>
            </a:r>
          </a:p>
        </p:txBody>
      </p:sp>
      <p:sp>
        <p:nvSpPr>
          <p:cNvPr id="73869" name="Rectangle 141"/>
          <p:cNvSpPr>
            <a:spLocks noChangeArrowheads="1"/>
          </p:cNvSpPr>
          <p:nvPr/>
        </p:nvSpPr>
        <p:spPr bwMode="auto">
          <a:xfrm>
            <a:off x="7239000" y="3200400"/>
            <a:ext cx="152400" cy="228600"/>
          </a:xfrm>
          <a:prstGeom prst="rect">
            <a:avLst/>
          </a:prstGeom>
          <a:solidFill>
            <a:srgbClr val="0099FF"/>
          </a:solidFill>
          <a:ln w="9525">
            <a:noFill/>
            <a:miter lim="800000"/>
            <a:headEnd/>
            <a:tailEnd/>
          </a:ln>
          <a:effectLst/>
        </p:spPr>
        <p:txBody>
          <a:bodyPr wrap="none" anchor="ctr">
            <a:prstTxWarp prst="textNoShape">
              <a:avLst/>
            </a:prstTxWarp>
          </a:bodyPr>
          <a:lstStyle/>
          <a:p>
            <a:endParaRPr lang="en-US"/>
          </a:p>
        </p:txBody>
      </p:sp>
      <p:grpSp>
        <p:nvGrpSpPr>
          <p:cNvPr id="5" name="Group 149"/>
          <p:cNvGrpSpPr>
            <a:grpSpLocks/>
          </p:cNvGrpSpPr>
          <p:nvPr/>
        </p:nvGrpSpPr>
        <p:grpSpPr bwMode="auto">
          <a:xfrm>
            <a:off x="7391400" y="2362200"/>
            <a:ext cx="1301750" cy="838200"/>
            <a:chOff x="4656" y="1488"/>
            <a:chExt cx="820" cy="528"/>
          </a:xfrm>
        </p:grpSpPr>
        <p:sp>
          <p:nvSpPr>
            <p:cNvPr id="73872" name="Text Box 144"/>
            <p:cNvSpPr txBox="1">
              <a:spLocks noChangeArrowheads="1"/>
            </p:cNvSpPr>
            <p:nvPr/>
          </p:nvSpPr>
          <p:spPr bwMode="auto">
            <a:xfrm>
              <a:off x="4944" y="1488"/>
              <a:ext cx="532" cy="192"/>
            </a:xfrm>
            <a:prstGeom prst="rect">
              <a:avLst/>
            </a:prstGeom>
            <a:noFill/>
            <a:ln w="9525">
              <a:noFill/>
              <a:miter lim="800000"/>
              <a:headEnd/>
              <a:tailEnd/>
            </a:ln>
            <a:effectLst/>
          </p:spPr>
          <p:txBody>
            <a:bodyPr wrap="none">
              <a:prstTxWarp prst="textNoShape">
                <a:avLst/>
              </a:prstTxWarp>
              <a:spAutoFit/>
            </a:bodyPr>
            <a:lstStyle/>
            <a:p>
              <a:r>
                <a:rPr lang="en-US" sz="1400"/>
                <a:t>t=</a:t>
              </a:r>
              <a:r>
                <a:rPr lang="en-US" sz="1400" i="1"/>
                <a:t>PROP</a:t>
              </a:r>
              <a:r>
                <a:rPr lang="en-US" sz="1400"/>
                <a:t>-</a:t>
              </a:r>
            </a:p>
          </p:txBody>
        </p:sp>
        <p:sp>
          <p:nvSpPr>
            <p:cNvPr id="73873" name="Line 145"/>
            <p:cNvSpPr>
              <a:spLocks noChangeShapeType="1"/>
            </p:cNvSpPr>
            <p:nvPr/>
          </p:nvSpPr>
          <p:spPr bwMode="auto">
            <a:xfrm flipH="1">
              <a:off x="4656" y="1632"/>
              <a:ext cx="336" cy="384"/>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grpSp>
      <p:grpSp>
        <p:nvGrpSpPr>
          <p:cNvPr id="6" name="Group 147"/>
          <p:cNvGrpSpPr>
            <a:grpSpLocks/>
          </p:cNvGrpSpPr>
          <p:nvPr/>
        </p:nvGrpSpPr>
        <p:grpSpPr bwMode="auto">
          <a:xfrm>
            <a:off x="7467600" y="3124200"/>
            <a:ext cx="381000" cy="685800"/>
            <a:chOff x="4704" y="1968"/>
            <a:chExt cx="240" cy="432"/>
          </a:xfrm>
        </p:grpSpPr>
        <p:sp>
          <p:nvSpPr>
            <p:cNvPr id="73805" name="AutoShape 77"/>
            <p:cNvSpPr>
              <a:spLocks noChangeArrowheads="1"/>
            </p:cNvSpPr>
            <p:nvPr/>
          </p:nvSpPr>
          <p:spPr bwMode="auto">
            <a:xfrm rot="1829144" flipH="1">
              <a:off x="4704" y="1968"/>
              <a:ext cx="240" cy="288"/>
            </a:xfrm>
            <a:prstGeom prst="lightningBolt">
              <a:avLst/>
            </a:prstGeom>
            <a:solidFill>
              <a:srgbClr val="FF9933"/>
            </a:solidFill>
            <a:ln w="9525">
              <a:solidFill>
                <a:schemeClr val="bg1"/>
              </a:solidFill>
              <a:miter lim="800000"/>
              <a:headEnd/>
              <a:tailEnd/>
            </a:ln>
            <a:effectLst/>
          </p:spPr>
          <p:txBody>
            <a:bodyPr wrap="none" anchor="ctr">
              <a:prstTxWarp prst="textNoShape">
                <a:avLst/>
              </a:prstTxWarp>
            </a:bodyPr>
            <a:lstStyle/>
            <a:p>
              <a:endParaRPr lang="en-US"/>
            </a:p>
          </p:txBody>
        </p:sp>
        <p:sp>
          <p:nvSpPr>
            <p:cNvPr id="73874" name="AutoShape 146"/>
            <p:cNvSpPr>
              <a:spLocks noChangeArrowheads="1"/>
            </p:cNvSpPr>
            <p:nvPr/>
          </p:nvSpPr>
          <p:spPr bwMode="auto">
            <a:xfrm rot="-1829144" flipH="1" flipV="1">
              <a:off x="4704" y="2112"/>
              <a:ext cx="240" cy="288"/>
            </a:xfrm>
            <a:prstGeom prst="lightningBolt">
              <a:avLst/>
            </a:prstGeom>
            <a:solidFill>
              <a:srgbClr val="FF9933"/>
            </a:solidFill>
            <a:ln w="9525">
              <a:solidFill>
                <a:schemeClr val="bg1"/>
              </a:solidFill>
              <a:miter lim="800000"/>
              <a:headEnd/>
              <a:tailEnd/>
            </a:ln>
            <a:effectLst/>
          </p:spPr>
          <p:txBody>
            <a:bodyPr wrap="none" anchor="ctr">
              <a:prstTxWarp prst="textNoShape">
                <a:avLst/>
              </a:prstTxWarp>
            </a:bodyPr>
            <a:lstStyle/>
            <a:p>
              <a:endParaRPr lang="en-US"/>
            </a:p>
          </p:txBody>
        </p:sp>
      </p:grpSp>
      <p:sp>
        <p:nvSpPr>
          <p:cNvPr id="73876" name="AutoShape 148"/>
          <p:cNvSpPr>
            <a:spLocks noChangeArrowheads="1"/>
          </p:cNvSpPr>
          <p:nvPr/>
        </p:nvSpPr>
        <p:spPr bwMode="auto">
          <a:xfrm>
            <a:off x="4800600" y="1752600"/>
            <a:ext cx="1752600" cy="457200"/>
          </a:xfrm>
          <a:prstGeom prst="wedgeRectCallout">
            <a:avLst>
              <a:gd name="adj1" fmla="val 96106"/>
              <a:gd name="adj2" fmla="val 29861"/>
            </a:avLst>
          </a:prstGeom>
          <a:solidFill>
            <a:schemeClr val="accent1"/>
          </a:solidFill>
          <a:ln w="9525">
            <a:solidFill>
              <a:schemeClr val="tx1"/>
            </a:solidFill>
            <a:miter lim="800000"/>
            <a:headEnd/>
            <a:tailEnd/>
          </a:ln>
          <a:effectLst/>
        </p:spPr>
        <p:txBody>
          <a:bodyPr>
            <a:prstTxWarp prst="textNoShape">
              <a:avLst/>
            </a:prstTxWarp>
          </a:bodyPr>
          <a:lstStyle/>
          <a:p>
            <a:pPr algn="ctr"/>
            <a:r>
              <a:rPr lang="en-US" sz="2000"/>
              <a:t>“Line is idle”</a:t>
            </a:r>
          </a:p>
        </p:txBody>
      </p:sp>
      <p:sp>
        <p:nvSpPr>
          <p:cNvPr id="73879" name="Rectangle 151"/>
          <p:cNvSpPr>
            <a:spLocks noChangeArrowheads="1"/>
          </p:cNvSpPr>
          <p:nvPr/>
        </p:nvSpPr>
        <p:spPr bwMode="auto">
          <a:xfrm>
            <a:off x="6858000" y="3505200"/>
            <a:ext cx="381000" cy="228600"/>
          </a:xfrm>
          <a:prstGeom prst="rect">
            <a:avLst/>
          </a:prstGeom>
          <a:solidFill>
            <a:srgbClr val="FF3300"/>
          </a:solidFill>
          <a:ln w="9525">
            <a:noFill/>
            <a:miter lim="800000"/>
            <a:headEnd/>
            <a:tailEnd/>
          </a:ln>
          <a:effectLst/>
        </p:spPr>
        <p:txBody>
          <a:bodyPr wrap="none" anchor="ctr">
            <a:prstTxWarp prst="textNoShape">
              <a:avLst/>
            </a:prstTxWarp>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8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73741"/>
                                        </p:tgtEl>
                                        <p:attrNameLst>
                                          <p:attrName>style.visibility</p:attrName>
                                        </p:attrNameLst>
                                      </p:cBhvr>
                                      <p:to>
                                        <p:strVal val="visible"/>
                                      </p:to>
                                    </p:set>
                                    <p:animEffect transition="in" filter="wipe(left)">
                                      <p:cBhvr>
                                        <p:cTn id="11" dur="500"/>
                                        <p:tgtEl>
                                          <p:spTgt spid="73741"/>
                                        </p:tgtEl>
                                      </p:cBhvr>
                                    </p:animEffect>
                                  </p:childTnLst>
                                </p:cTn>
                              </p:par>
                              <p:par>
                                <p:cTn id="12" presetID="1" presetClass="exit" presetSubtype="0" fill="hold" grpId="1" nodeType="withEffect">
                                  <p:stCondLst>
                                    <p:cond delay="0"/>
                                  </p:stCondLst>
                                  <p:childTnLst>
                                    <p:set>
                                      <p:cBhvr>
                                        <p:cTn id="13" dur="1" fill="hold">
                                          <p:stCondLst>
                                            <p:cond delay="0"/>
                                          </p:stCondLst>
                                        </p:cTn>
                                        <p:tgtEl>
                                          <p:spTgt spid="73868"/>
                                        </p:tgtEl>
                                        <p:attrNameLst>
                                          <p:attrName>style.visibility</p:attrName>
                                        </p:attrNameLst>
                                      </p:cBhvr>
                                      <p:to>
                                        <p:strVal val="hidden"/>
                                      </p:to>
                                    </p:set>
                                  </p:childTnLst>
                                </p:cTn>
                              </p:par>
                            </p:childTnLst>
                          </p:cTn>
                        </p:par>
                        <p:par>
                          <p:cTn id="14" fill="hold">
                            <p:stCondLst>
                              <p:cond delay="500"/>
                            </p:stCondLst>
                            <p:childTnLst>
                              <p:par>
                                <p:cTn id="15" presetID="1"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387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73784"/>
                                        </p:tgtEl>
                                        <p:attrNameLst>
                                          <p:attrName>style.visibility</p:attrName>
                                        </p:attrNameLst>
                                      </p:cBhvr>
                                      <p:to>
                                        <p:strVal val="visible"/>
                                      </p:to>
                                    </p:set>
                                    <p:animEffect transition="in" filter="wipe(right)">
                                      <p:cBhvr>
                                        <p:cTn id="25" dur="500"/>
                                        <p:tgtEl>
                                          <p:spTgt spid="7378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3869"/>
                                        </p:tgtEl>
                                        <p:attrNameLst>
                                          <p:attrName>style.visibility</p:attrName>
                                        </p:attrNameLst>
                                      </p:cBhvr>
                                      <p:to>
                                        <p:strVal val="visible"/>
                                      </p:to>
                                    </p:set>
                                    <p:animEffect transition="in" filter="wipe(left)">
                                      <p:cBhvr>
                                        <p:cTn id="28" dur="500"/>
                                        <p:tgtEl>
                                          <p:spTgt spid="73869"/>
                                        </p:tgtEl>
                                      </p:cBhvr>
                                    </p:animEffect>
                                  </p:childTnLst>
                                </p:cTn>
                              </p:par>
                            </p:childTnLst>
                          </p:cTn>
                        </p:par>
                        <p:par>
                          <p:cTn id="29" fill="hold">
                            <p:stCondLst>
                              <p:cond delay="500"/>
                            </p:stCondLst>
                            <p:childTnLst>
                              <p:par>
                                <p:cTn id="30" presetID="1" presetClass="entr" presetSubtype="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5"/>
                                        </p:tgtEl>
                                        <p:attrNameLst>
                                          <p:attrName>style.visibility</p:attrName>
                                        </p:attrNameLst>
                                      </p:cBhvr>
                                      <p:to>
                                        <p:strVal val="visible"/>
                                      </p:to>
                                    </p:set>
                                  </p:childTnLst>
                                </p:cTn>
                              </p:par>
                              <p:par>
                                <p:cTn id="34" presetID="1" presetClass="exit" presetSubtype="0" fill="hold" grpId="1" nodeType="withEffect">
                                  <p:stCondLst>
                                    <p:cond delay="0"/>
                                  </p:stCondLst>
                                  <p:childTnLst>
                                    <p:set>
                                      <p:cBhvr>
                                        <p:cTn id="35" dur="1" fill="hold">
                                          <p:stCondLst>
                                            <p:cond delay="0"/>
                                          </p:stCondLst>
                                        </p:cTn>
                                        <p:tgtEl>
                                          <p:spTgt spid="73876"/>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73826"/>
                                        </p:tgtEl>
                                        <p:attrNameLst>
                                          <p:attrName>style.visibility</p:attrName>
                                        </p:attrNameLst>
                                      </p:cBhvr>
                                      <p:to>
                                        <p:strVal val="visible"/>
                                      </p:to>
                                    </p:set>
                                    <p:animEffect transition="in" filter="wipe(left)">
                                      <p:cBhvr>
                                        <p:cTn id="40" dur="500"/>
                                        <p:tgtEl>
                                          <p:spTgt spid="73826"/>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73829"/>
                                        </p:tgtEl>
                                        <p:attrNameLst>
                                          <p:attrName>style.visibility</p:attrName>
                                        </p:attrNameLst>
                                      </p:cBhvr>
                                      <p:to>
                                        <p:strVal val="visible"/>
                                      </p:to>
                                    </p:set>
                                    <p:animEffect transition="in" filter="wipe(right)">
                                      <p:cBhvr>
                                        <p:cTn id="43" dur="500"/>
                                        <p:tgtEl>
                                          <p:spTgt spid="73829"/>
                                        </p:tgtEl>
                                      </p:cBhvr>
                                    </p:animEffect>
                                  </p:childTnLst>
                                </p:cTn>
                              </p:par>
                            </p:childTnLst>
                          </p:cTn>
                        </p:par>
                        <p:par>
                          <p:cTn id="44" fill="hold">
                            <p:stCondLst>
                              <p:cond delay="500"/>
                            </p:stCondLst>
                            <p:childTnLst>
                              <p:par>
                                <p:cTn id="45" presetID="1" presetClass="entr" presetSubtype="0"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387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35" presetClass="path" presetSubtype="0" accel="50000" decel="50000" fill="hold" grpId="1" nodeType="clickEffect">
                                  <p:stCondLst>
                                    <p:cond delay="0"/>
                                  </p:stCondLst>
                                  <p:childTnLst>
                                    <p:animMotion origin="layout" path="M -3.33333E-6 2.22222E-6 L -0.57916 0.00555 " pathEditMode="relative" rAng="0" ptsTypes="AA">
                                      <p:cBhvr>
                                        <p:cTn id="54" dur="1000" fill="hold"/>
                                        <p:tgtEl>
                                          <p:spTgt spid="73879"/>
                                        </p:tgtEl>
                                        <p:attrNameLst>
                                          <p:attrName>ppt_x</p:attrName>
                                          <p:attrName>ppt_y</p:attrName>
                                        </p:attrNameLst>
                                      </p:cBhvr>
                                      <p:rCtr x="-290" y="3"/>
                                    </p:animMotion>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84" grpId="0" animBg="1"/>
      <p:bldP spid="73741" grpId="0" animBg="1"/>
      <p:bldP spid="73826" grpId="0" animBg="1"/>
      <p:bldP spid="73829" grpId="0" animBg="1"/>
      <p:bldP spid="73868" grpId="0" animBg="1"/>
      <p:bldP spid="73868" grpId="1" animBg="1"/>
      <p:bldP spid="73869" grpId="0" animBg="1"/>
      <p:bldP spid="73876" grpId="0" animBg="1"/>
      <p:bldP spid="73876" grpId="1" animBg="1"/>
      <p:bldP spid="73879" grpId="0" animBg="1"/>
      <p:bldP spid="73879" grpId="1" animBg="1"/>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Switching vs. Point to Point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Another general systems trend</a:t>
            </a:r>
          </a:p>
          <a:p>
            <a:pPr lvl="1"/>
            <a:r>
              <a:rPr lang="en-US" dirty="0" smtClean="0"/>
              <a:t>Buses are slow, but require less links</a:t>
            </a:r>
          </a:p>
          <a:p>
            <a:pPr lvl="1"/>
            <a:r>
              <a:rPr lang="en-US" dirty="0" smtClean="0"/>
              <a:t>Point to point is fast, but requires more links</a:t>
            </a:r>
          </a:p>
          <a:p>
            <a:pPr lvl="1"/>
            <a:r>
              <a:rPr lang="en-US" dirty="0" smtClean="0"/>
              <a:t>Everything is going from buses to point to point</a:t>
            </a:r>
          </a:p>
          <a:p>
            <a:pPr lvl="2"/>
            <a:r>
              <a:rPr lang="en-US" dirty="0" smtClean="0"/>
              <a:t>Multi-core CPUs: Front Side Bus to </a:t>
            </a:r>
            <a:r>
              <a:rPr lang="en-US" dirty="0" err="1" smtClean="0"/>
              <a:t>HyperTransport</a:t>
            </a:r>
            <a:endParaRPr lang="en-US" dirty="0" smtClean="0"/>
          </a:p>
          <a:p>
            <a:pPr lvl="2"/>
            <a:r>
              <a:rPr lang="en-US" dirty="0" smtClean="0"/>
              <a:t>Hard drives: Parallel ATA to Serial ATA</a:t>
            </a:r>
          </a:p>
          <a:p>
            <a:pPr lvl="2"/>
            <a:r>
              <a:rPr lang="en-US" dirty="0" smtClean="0"/>
              <a:t>Peripheral cards: PCI to PCI Express</a:t>
            </a:r>
          </a:p>
          <a:p>
            <a:pPr lvl="2"/>
            <a:r>
              <a:rPr lang="en-US" dirty="0" smtClean="0"/>
              <a:t>Networking: Shared Ethernet to Switched Ethernet</a:t>
            </a:r>
          </a:p>
          <a:p>
            <a:r>
              <a:rPr lang="en-US" dirty="0" smtClean="0"/>
              <a:t>If we use switching, none of these MAC arbitration protocols matter! </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a:t>Manchester Encoding</a:t>
            </a:r>
          </a:p>
        </p:txBody>
      </p:sp>
      <p:sp>
        <p:nvSpPr>
          <p:cNvPr id="3" name="Content Placeholder 2"/>
          <p:cNvSpPr>
            <a:spLocks noGrp="1"/>
          </p:cNvSpPr>
          <p:nvPr>
            <p:ph idx="1"/>
          </p:nvPr>
        </p:nvSpPr>
        <p:spPr/>
        <p:txBody>
          <a:bodyPr>
            <a:normAutofit/>
          </a:bodyPr>
          <a:lstStyle/>
          <a:p>
            <a:pPr eaLnBrk="1" hangingPunct="1">
              <a:lnSpc>
                <a:spcPct val="80000"/>
              </a:lnSpc>
            </a:pPr>
            <a:r>
              <a:rPr lang="en-US" sz="3000"/>
              <a:t>Synchronous digital systems need a clock to trigger sampling of data</a:t>
            </a:r>
          </a:p>
          <a:p>
            <a:pPr eaLnBrk="1" hangingPunct="1">
              <a:lnSpc>
                <a:spcPct val="80000"/>
              </a:lnSpc>
            </a:pPr>
            <a:r>
              <a:rPr lang="en-US" sz="3000"/>
              <a:t>Manchester encoding allows us to encode the clock with the data stream</a:t>
            </a:r>
          </a:p>
          <a:p>
            <a:pPr lvl="1" eaLnBrk="1" hangingPunct="1">
              <a:lnSpc>
                <a:spcPct val="80000"/>
              </a:lnSpc>
            </a:pPr>
            <a:r>
              <a:rPr lang="en-US" sz="2600"/>
              <a:t>The preamble to the Ethernet frame is used to synchronize the sender clock with the receiver clock</a:t>
            </a:r>
          </a:p>
          <a:p>
            <a:pPr eaLnBrk="1" hangingPunct="1">
              <a:lnSpc>
                <a:spcPct val="80000"/>
              </a:lnSpc>
            </a:pPr>
            <a:r>
              <a:rPr lang="en-US" sz="3000"/>
              <a:t>In Manchester encoding:</a:t>
            </a:r>
          </a:p>
          <a:p>
            <a:pPr lvl="1" eaLnBrk="1" hangingPunct="1">
              <a:lnSpc>
                <a:spcPct val="80000"/>
              </a:lnSpc>
            </a:pPr>
            <a:r>
              <a:rPr lang="en-US" sz="2600"/>
              <a:t>Transmitter samples data on edge of clock (usually rising edge)</a:t>
            </a:r>
          </a:p>
          <a:p>
            <a:pPr lvl="1" eaLnBrk="1" hangingPunct="1">
              <a:lnSpc>
                <a:spcPct val="80000"/>
              </a:lnSpc>
            </a:pPr>
            <a:r>
              <a:rPr lang="en-US" sz="2600"/>
              <a:t>If we sample a 1, it is encoded by a rising edge</a:t>
            </a:r>
          </a:p>
          <a:p>
            <a:pPr lvl="1" eaLnBrk="1" hangingPunct="1">
              <a:lnSpc>
                <a:spcPct val="80000"/>
              </a:lnSpc>
            </a:pPr>
            <a:r>
              <a:rPr lang="en-US" sz="2600"/>
              <a:t>If we sample a 0, it is encoded by a falling edge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140" name="Straight Connector 139"/>
          <p:cNvCxnSpPr/>
          <p:nvPr/>
        </p:nvCxnSpPr>
        <p:spPr>
          <a:xfrm rot="5400000">
            <a:off x="4324351" y="3314700"/>
            <a:ext cx="3427412" cy="1587"/>
          </a:xfrm>
          <a:prstGeom prst="line">
            <a:avLst/>
          </a:prstGeom>
          <a:ln>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rot="5400000">
            <a:off x="4987925" y="3313113"/>
            <a:ext cx="3427413" cy="1587"/>
          </a:xfrm>
          <a:prstGeom prst="line">
            <a:avLst/>
          </a:prstGeom>
          <a:ln>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rot="5400000">
            <a:off x="5649912" y="3313113"/>
            <a:ext cx="3427413" cy="1588"/>
          </a:xfrm>
          <a:prstGeom prst="line">
            <a:avLst/>
          </a:prstGeom>
          <a:ln>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rot="5400000">
            <a:off x="6311900" y="3313113"/>
            <a:ext cx="3427413" cy="1587"/>
          </a:xfrm>
          <a:prstGeom prst="line">
            <a:avLst/>
          </a:prstGeom>
          <a:ln>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5366" name="Title 1"/>
          <p:cNvSpPr>
            <a:spLocks noGrp="1"/>
          </p:cNvSpPr>
          <p:nvPr>
            <p:ph type="title"/>
          </p:nvPr>
        </p:nvSpPr>
        <p:spPr/>
        <p:txBody>
          <a:bodyPr/>
          <a:lstStyle/>
          <a:p>
            <a:pPr eaLnBrk="1" hangingPunct="1"/>
            <a:r>
              <a:rPr lang="en-US"/>
              <a:t>Manchester Encoding Question</a:t>
            </a:r>
          </a:p>
        </p:txBody>
      </p:sp>
      <p:sp>
        <p:nvSpPr>
          <p:cNvPr id="15367" name="Text Placeholder 56"/>
          <p:cNvSpPr>
            <a:spLocks noGrp="1"/>
          </p:cNvSpPr>
          <p:nvPr>
            <p:ph sz="half" idx="1"/>
          </p:nvPr>
        </p:nvSpPr>
        <p:spPr/>
        <p:txBody>
          <a:bodyPr/>
          <a:lstStyle/>
          <a:p>
            <a:pPr eaLnBrk="1" hangingPunct="1"/>
            <a:r>
              <a:rPr lang="en-US" sz="2400"/>
              <a:t>Suppose a 10Mbps NIC sends into a link an infinite stream of zeros using Manchester encoding. The signal emerging from the adapter will have how many transitions per second?</a:t>
            </a:r>
          </a:p>
          <a:p>
            <a:pPr lvl="1" eaLnBrk="1" hangingPunct="1">
              <a:buFontTx/>
              <a:buChar char="-"/>
            </a:pPr>
            <a:r>
              <a:rPr lang="en-US" sz="1800"/>
              <a:t>2 transitions per bit time</a:t>
            </a:r>
          </a:p>
          <a:p>
            <a:pPr lvl="1" eaLnBrk="1" hangingPunct="1">
              <a:buFontTx/>
              <a:buChar char="-"/>
            </a:pPr>
            <a:r>
              <a:rPr lang="en-US" sz="1800"/>
              <a:t>Bit times occur at clock frequency of 10MHz</a:t>
            </a:r>
          </a:p>
          <a:p>
            <a:pPr lvl="1" eaLnBrk="1" hangingPunct="1">
              <a:buFontTx/>
              <a:buChar char="-"/>
            </a:pPr>
            <a:r>
              <a:rPr lang="en-US" sz="1800"/>
              <a:t>Transitions occur at 20 MHz</a:t>
            </a:r>
          </a:p>
        </p:txBody>
      </p:sp>
      <p:cxnSp>
        <p:nvCxnSpPr>
          <p:cNvPr id="104" name="Straight Connector 103"/>
          <p:cNvCxnSpPr/>
          <p:nvPr/>
        </p:nvCxnSpPr>
        <p:spPr>
          <a:xfrm>
            <a:off x="5707063" y="2619375"/>
            <a:ext cx="331787"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a:off x="6038850" y="2249488"/>
            <a:ext cx="330200"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rot="5400000">
            <a:off x="5852319" y="2434432"/>
            <a:ext cx="371475"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rot="5400000">
            <a:off x="6184900" y="2433638"/>
            <a:ext cx="369887"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6369050" y="2619375"/>
            <a:ext cx="33178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6700838" y="2249488"/>
            <a:ext cx="330200"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rot="5400000">
            <a:off x="6514306" y="2434432"/>
            <a:ext cx="371475"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rot="5400000">
            <a:off x="6846888" y="2433638"/>
            <a:ext cx="369887"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7031038" y="2619375"/>
            <a:ext cx="331787"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7362825" y="2249488"/>
            <a:ext cx="330200"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rot="5400000">
            <a:off x="7176294" y="2434432"/>
            <a:ext cx="371475"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rot="5400000">
            <a:off x="7508875" y="2433638"/>
            <a:ext cx="369887"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7693025" y="2619375"/>
            <a:ext cx="33178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8024813" y="2249488"/>
            <a:ext cx="330200"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rot="5400000">
            <a:off x="7839075" y="2435226"/>
            <a:ext cx="3714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rot="5400000">
            <a:off x="8170863" y="2433638"/>
            <a:ext cx="369887"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8355013" y="2619375"/>
            <a:ext cx="331787"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5707063" y="3268663"/>
            <a:ext cx="2979737"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6038850" y="4102100"/>
            <a:ext cx="330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a:off x="6369050" y="3730625"/>
            <a:ext cx="331788" cy="31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rot="5400000">
            <a:off x="6184900" y="3916363"/>
            <a:ext cx="369887"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rot="5400000">
            <a:off x="6515894" y="3915569"/>
            <a:ext cx="371475" cy="1587"/>
          </a:xfrm>
          <a:prstGeom prst="line">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6700838" y="4102100"/>
            <a:ext cx="330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7031038" y="3730625"/>
            <a:ext cx="331787" cy="31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rot="5400000">
            <a:off x="6846888" y="3916363"/>
            <a:ext cx="369887"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rot="5400000">
            <a:off x="7177881" y="3915569"/>
            <a:ext cx="371475" cy="1588"/>
          </a:xfrm>
          <a:prstGeom prst="line">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7362825" y="4102100"/>
            <a:ext cx="330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7693025" y="3730625"/>
            <a:ext cx="331788" cy="31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rot="5400000">
            <a:off x="7508875" y="3916363"/>
            <a:ext cx="369887"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rot="5400000">
            <a:off x="7839869" y="3915569"/>
            <a:ext cx="371475" cy="1587"/>
          </a:xfrm>
          <a:prstGeom prst="line">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8024813" y="4102100"/>
            <a:ext cx="330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8355013" y="3730625"/>
            <a:ext cx="331787" cy="31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rot="5400000">
            <a:off x="8170863" y="3916363"/>
            <a:ext cx="369887"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rot="5400000">
            <a:off x="5853906" y="3915569"/>
            <a:ext cx="371475" cy="1588"/>
          </a:xfrm>
          <a:prstGeom prst="line">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5707063" y="3730625"/>
            <a:ext cx="331787" cy="31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rot="5400000">
            <a:off x="5522913" y="3916363"/>
            <a:ext cx="369887" cy="1587"/>
          </a:xfrm>
          <a:prstGeom prst="line">
            <a:avLst/>
          </a:prstGeom>
        </p:spPr>
        <p:style>
          <a:lnRef idx="1">
            <a:schemeClr val="accent1"/>
          </a:lnRef>
          <a:fillRef idx="0">
            <a:schemeClr val="accent1"/>
          </a:fillRef>
          <a:effectRef idx="0">
            <a:schemeClr val="accent1"/>
          </a:effectRef>
          <a:fontRef idx="minor">
            <a:schemeClr val="tx1"/>
          </a:fontRef>
        </p:style>
      </p:cxnSp>
      <p:sp>
        <p:nvSpPr>
          <p:cNvPr id="15404" name="TextBox 143"/>
          <p:cNvSpPr txBox="1">
            <a:spLocks noChangeArrowheads="1"/>
          </p:cNvSpPr>
          <p:nvPr/>
        </p:nvSpPr>
        <p:spPr bwMode="auto">
          <a:xfrm>
            <a:off x="4913313" y="2155825"/>
            <a:ext cx="381000" cy="449263"/>
          </a:xfrm>
          <a:prstGeom prst="rect">
            <a:avLst/>
          </a:prstGeom>
          <a:noFill/>
          <a:ln w="9525">
            <a:noFill/>
            <a:miter lim="800000"/>
            <a:headEnd/>
            <a:tailEnd/>
          </a:ln>
        </p:spPr>
        <p:txBody>
          <a:bodyPr wrap="none">
            <a:prstTxWarp prst="textNoShape">
              <a:avLst/>
            </a:prstTxWarp>
            <a:spAutoFit/>
          </a:bodyPr>
          <a:lstStyle/>
          <a:p>
            <a:r>
              <a:rPr lang="en-US">
                <a:latin typeface="Calibri" pitchFamily="-65" charset="0"/>
              </a:rPr>
              <a:t>clk</a:t>
            </a:r>
          </a:p>
        </p:txBody>
      </p:sp>
      <p:sp>
        <p:nvSpPr>
          <p:cNvPr id="15405" name="TextBox 144"/>
          <p:cNvSpPr txBox="1">
            <a:spLocks noChangeArrowheads="1"/>
          </p:cNvSpPr>
          <p:nvPr/>
        </p:nvSpPr>
        <p:spPr bwMode="auto">
          <a:xfrm>
            <a:off x="4846638" y="2897188"/>
            <a:ext cx="520700" cy="449262"/>
          </a:xfrm>
          <a:prstGeom prst="rect">
            <a:avLst/>
          </a:prstGeom>
          <a:noFill/>
          <a:ln w="9525">
            <a:noFill/>
            <a:miter lim="800000"/>
            <a:headEnd/>
            <a:tailEnd/>
          </a:ln>
        </p:spPr>
        <p:txBody>
          <a:bodyPr wrap="none">
            <a:prstTxWarp prst="textNoShape">
              <a:avLst/>
            </a:prstTxWarp>
            <a:spAutoFit/>
          </a:bodyPr>
          <a:lstStyle/>
          <a:p>
            <a:r>
              <a:rPr lang="en-US">
                <a:latin typeface="Calibri" pitchFamily="-65" charset="0"/>
              </a:rPr>
              <a:t>data</a:t>
            </a:r>
          </a:p>
        </p:txBody>
      </p:sp>
      <p:sp>
        <p:nvSpPr>
          <p:cNvPr id="15406" name="TextBox 145"/>
          <p:cNvSpPr txBox="1">
            <a:spLocks noChangeArrowheads="1"/>
          </p:cNvSpPr>
          <p:nvPr/>
        </p:nvSpPr>
        <p:spPr bwMode="auto">
          <a:xfrm>
            <a:off x="4648200" y="3730625"/>
            <a:ext cx="908050" cy="449263"/>
          </a:xfrm>
          <a:prstGeom prst="rect">
            <a:avLst/>
          </a:prstGeom>
          <a:noFill/>
          <a:ln w="9525">
            <a:noFill/>
            <a:miter lim="800000"/>
            <a:headEnd/>
            <a:tailEnd/>
          </a:ln>
        </p:spPr>
        <p:txBody>
          <a:bodyPr wrap="none">
            <a:prstTxWarp prst="textNoShape">
              <a:avLst/>
            </a:prstTxWarp>
            <a:spAutoFit/>
          </a:bodyPr>
          <a:lstStyle/>
          <a:p>
            <a:r>
              <a:rPr lang="en-US">
                <a:latin typeface="Calibri" pitchFamily="-65" charset="0"/>
              </a:rPr>
              <a:t>encoding</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2816</TotalTime>
  <Words>1754</Words>
  <Application>Microsoft Macintosh PowerPoint</Application>
  <PresentationFormat>On-screen Show (4:3)</PresentationFormat>
  <Paragraphs>238</Paragraphs>
  <Slides>22</Slides>
  <Notes>1</Notes>
  <HiddenSlides>0</HiddenSlides>
  <MMClips>0</MMClips>
  <ScaleCrop>false</ScaleCrop>
  <HeadingPairs>
    <vt:vector size="4" baseType="variant">
      <vt:variant>
        <vt:lpstr>Design Template</vt:lpstr>
      </vt:variant>
      <vt:variant>
        <vt:i4>1</vt:i4>
      </vt:variant>
      <vt:variant>
        <vt:lpstr>Slide Titles</vt:lpstr>
      </vt:variant>
      <vt:variant>
        <vt:i4>22</vt:i4>
      </vt:variant>
    </vt:vector>
  </HeadingPairs>
  <TitlesOfParts>
    <vt:vector size="23" baseType="lpstr">
      <vt:lpstr>Office Theme</vt:lpstr>
      <vt:lpstr>Lab 4 and Link Layer</vt:lpstr>
      <vt:lpstr>Lab 4 Info</vt:lpstr>
      <vt:lpstr>IP Addresses and MAC Addresses</vt:lpstr>
      <vt:lpstr>IP Within Ethernet</vt:lpstr>
      <vt:lpstr>Necessity of ARP</vt:lpstr>
      <vt:lpstr>ARP Packet Format</vt:lpstr>
      <vt:lpstr>Generating ARP Request</vt:lpstr>
      <vt:lpstr>Handling ARP Request</vt:lpstr>
      <vt:lpstr>Handling ARP Reply</vt:lpstr>
      <vt:lpstr>Lab 4 ARP Functionality</vt:lpstr>
      <vt:lpstr>ICMP</vt:lpstr>
      <vt:lpstr>Basic Lab 4 Flow Diagram</vt:lpstr>
      <vt:lpstr>More Lab 4 Thoughts</vt:lpstr>
      <vt:lpstr>MAC Address Uniqueness</vt:lpstr>
      <vt:lpstr>Arbitration of Shared Resources</vt:lpstr>
      <vt:lpstr>CSMA/CD in the Classroom</vt:lpstr>
      <vt:lpstr>CSMA/CD in Ethernet</vt:lpstr>
      <vt:lpstr>Length Limitation of CSMA/CD</vt:lpstr>
      <vt:lpstr>CSMA/CD Network Size Restriction</vt:lpstr>
      <vt:lpstr>Switching vs. Point to Point</vt:lpstr>
      <vt:lpstr>Manchester Encoding</vt:lpstr>
      <vt:lpstr>Manchester Encoding Question</vt:lpstr>
    </vt:vector>
  </TitlesOfParts>
  <Company/>
  <LinksUpToDate>false</LinksUpToDate>
  <SharedDoc>false</SharedDoc>
  <HyperlinksChanged>false</HyperlinksChanged>
  <AppVersion>12.0001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 Layer and Lab 4</dc:title>
  <dc:creator>Benjamin Nham</dc:creator>
  <cp:lastModifiedBy>Benjamin Nham</cp:lastModifiedBy>
  <cp:revision>94</cp:revision>
  <dcterms:created xsi:type="dcterms:W3CDTF">2008-05-09T23:43:42Z</dcterms:created>
  <dcterms:modified xsi:type="dcterms:W3CDTF">2008-05-09T23:50:53Z</dcterms:modified>
</cp:coreProperties>
</file>