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4" d="100"/>
          <a:sy n="94" d="100"/>
        </p:scale>
        <p:origin x="-4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90D84-8583-A947-8B21-881768307D63}" type="datetimeFigureOut">
              <a:rPr lang="en-US" smtClean="0"/>
              <a:pPr/>
              <a:t>5/19/08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B0126-2C61-B342-BCE1-77711D360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Link Layer and Wireless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CS144 Review Session 7</a:t>
            </a:r>
          </a:p>
          <a:p>
            <a:r>
              <a:rPr lang="en-US" dirty="0" smtClean="0"/>
              <a:t>May 16, 2008</a:t>
            </a:r>
          </a:p>
          <a:p>
            <a:r>
              <a:rPr lang="en-US" dirty="0" smtClean="0"/>
              <a:t>Ben </a:t>
            </a:r>
            <a:r>
              <a:rPr lang="en-US" dirty="0" err="1" smtClean="0"/>
              <a:t>Nham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Routers, Switches, and Hubs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Routers are network layer devices</a:t>
            </a:r>
          </a:p>
          <a:p>
            <a:pPr lvl="1" eaLnBrk="1" hangingPunct="1"/>
            <a:r>
              <a:rPr lang="en-US" dirty="0"/>
              <a:t>Modify IP datagram (decrement TTL)</a:t>
            </a:r>
          </a:p>
          <a:p>
            <a:pPr lvl="1" eaLnBrk="1" hangingPunct="1"/>
            <a:r>
              <a:rPr lang="en-US" dirty="0"/>
              <a:t>Hosts and other routers must be aware of them</a:t>
            </a:r>
          </a:p>
          <a:p>
            <a:pPr eaLnBrk="1" hangingPunct="1"/>
            <a:r>
              <a:rPr lang="en-US" dirty="0"/>
              <a:t>Switches and hubs are link layer devices</a:t>
            </a:r>
          </a:p>
          <a:p>
            <a:pPr lvl="1" eaLnBrk="1" hangingPunct="1"/>
            <a:r>
              <a:rPr lang="en-US" dirty="0"/>
              <a:t>Only care about frames, don’t modify IP datagram</a:t>
            </a:r>
          </a:p>
          <a:p>
            <a:pPr lvl="1" eaLnBrk="1" hangingPunct="1"/>
            <a:r>
              <a:rPr lang="en-US" dirty="0"/>
              <a:t>Transparent to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Hubs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/>
              <a:t>Operate as a repeater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/>
              <a:t>Broadcast an incoming frame to all ports, except for the ingress port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/>
              <a:t>Like having a longer Ethernet cable that all the hosts tap into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/>
              <a:t>All ports are on single collision domain!</a:t>
            </a:r>
          </a:p>
          <a:p>
            <a:pPr eaLnBrk="1" hangingPunct="1">
              <a:lnSpc>
                <a:spcPct val="90000"/>
              </a:lnSpc>
            </a:pPr>
            <a:r>
              <a:rPr lang="en-US" sz="3000"/>
              <a:t>Advantages: simple, restores signal, potentially fast since we don’t have to buffer or examine frame</a:t>
            </a:r>
          </a:p>
          <a:p>
            <a:pPr eaLnBrk="1" hangingPunct="1">
              <a:lnSpc>
                <a:spcPct val="90000"/>
              </a:lnSpc>
            </a:pPr>
            <a:r>
              <a:rPr lang="en-US" sz="3000"/>
              <a:t>Disadvantages: poor bandwidth due to collisions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Hub 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A 10-port hub is connected to 10 hosts using gigabit links. What is the maximum aggregate transfer rate of data flowing through this network?</a:t>
            </a:r>
          </a:p>
          <a:p>
            <a:pPr lvl="1" eaLnBrk="1" hangingPunct="1"/>
            <a:r>
              <a:rPr lang="en-US"/>
              <a:t>All ports are part of the same collision domain--only one device can send at a time</a:t>
            </a:r>
          </a:p>
          <a:p>
            <a:pPr lvl="1" eaLnBrk="1" hangingPunct="1"/>
            <a:r>
              <a:rPr lang="en-US"/>
              <a:t>Therefore, peak bandwidth is one gigabit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Hub 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000"/>
              <a:t>Recall that 100Mbps Ethernet restricts cable lengths to 100m. Suppose we want to connect two hosts which are 1000m apart. Can we use 10 100m cables with 9 hubs in series to accomplish this?</a:t>
            </a:r>
          </a:p>
          <a:p>
            <a:pPr lvl="1" eaLnBrk="1" hangingPunct="1"/>
            <a:r>
              <a:rPr lang="en-US" sz="2600"/>
              <a:t>No. Since all ports are on same collision domain, max network diameter (1km) is too large to meet the TRANSP &gt; 2 * PROP constraint of CSMA/CD</a:t>
            </a:r>
          </a:p>
          <a:p>
            <a:pPr lvl="1" eaLnBrk="1" hangingPunct="1"/>
            <a:r>
              <a:rPr lang="en-US" sz="2600"/>
              <a:t>In reality, the IEEE standard limits number of hubs in series and specifies maximum network diameter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Switches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000" dirty="0"/>
              <a:t>Must store and examine frame before forwarding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/>
              <a:t>Simple learning protocol—no configuration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/>
              <a:t>Given incoming frame (</a:t>
            </a:r>
            <a:r>
              <a:rPr lang="en-US" sz="2600" dirty="0" err="1"/>
              <a:t>MAC</a:t>
            </a:r>
            <a:r>
              <a:rPr lang="en-US" sz="2600" baseline="-25000" dirty="0" err="1"/>
              <a:t>src</a:t>
            </a:r>
            <a:r>
              <a:rPr lang="en-US" sz="2600" dirty="0"/>
              <a:t>, </a:t>
            </a:r>
            <a:r>
              <a:rPr lang="en-US" sz="2600" dirty="0" err="1"/>
              <a:t>MAC</a:t>
            </a:r>
            <a:r>
              <a:rPr lang="en-US" sz="2600" baseline="-25000" dirty="0" err="1"/>
              <a:t>dst</a:t>
            </a:r>
            <a:r>
              <a:rPr lang="en-US" sz="2600" dirty="0"/>
              <a:t>) on port </a:t>
            </a:r>
            <a:r>
              <a:rPr lang="en-US" sz="2600" dirty="0" err="1"/>
              <a:t>x</a:t>
            </a:r>
            <a:r>
              <a:rPr lang="en-US" sz="2600" dirty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/>
              <a:t>Add (</a:t>
            </a:r>
            <a:r>
              <a:rPr lang="en-US" sz="2600" dirty="0" err="1"/>
              <a:t>MAC</a:t>
            </a:r>
            <a:r>
              <a:rPr lang="en-US" sz="2600" baseline="-25000" dirty="0" err="1"/>
              <a:t>src</a:t>
            </a:r>
            <a:r>
              <a:rPr lang="en-US" sz="2600" dirty="0"/>
              <a:t>, </a:t>
            </a:r>
            <a:r>
              <a:rPr lang="en-US" sz="2600" dirty="0" err="1"/>
              <a:t>x</a:t>
            </a:r>
            <a:r>
              <a:rPr lang="en-US" sz="2600" dirty="0"/>
              <a:t>) to switch table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/>
              <a:t>Look up port for </a:t>
            </a:r>
            <a:r>
              <a:rPr lang="en-US" sz="2600" dirty="0" err="1"/>
              <a:t>MAC</a:t>
            </a:r>
            <a:r>
              <a:rPr lang="en-US" sz="2600" baseline="-25000" dirty="0" err="1"/>
              <a:t>dst</a:t>
            </a:r>
            <a:r>
              <a:rPr lang="en-US" sz="2600" baseline="-25000" dirty="0"/>
              <a:t> </a:t>
            </a:r>
            <a:r>
              <a:rPr lang="en-US" sz="2600" dirty="0"/>
              <a:t> for in switch table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200" dirty="0"/>
              <a:t>If entry is there, forward frame to that port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200" dirty="0"/>
              <a:t>Else, broadcast frame to all ports (except ingress port</a:t>
            </a:r>
            <a:r>
              <a:rPr lang="en-US" sz="2200" dirty="0" smtClean="0"/>
              <a:t>)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Runs spanning tree protocol to prevent loops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/>
              <a:t>Collision domain is a single port—switch will make sure that the frame it sends out does not collide with another frame being sent on the same link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Mapped Registers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send a command to hardware through memory-mapped registers</a:t>
            </a:r>
          </a:p>
          <a:p>
            <a:r>
              <a:rPr lang="en-US" dirty="0" smtClean="0"/>
              <a:t>These addresses aren’t mapped to physical memory, but rather to the HW device</a:t>
            </a:r>
          </a:p>
          <a:p>
            <a:pPr lvl="1"/>
            <a:r>
              <a:rPr lang="en-US" dirty="0" smtClean="0"/>
              <a:t>Store to location writes to HW device over bus</a:t>
            </a:r>
          </a:p>
          <a:p>
            <a:pPr lvl="1"/>
            <a:r>
              <a:rPr lang="en-US" dirty="0" smtClean="0"/>
              <a:t>Load from location reads from HW device over bus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Memory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With memory-mapped registers, CPU is constantly waiting on I/O operations to complete</a:t>
            </a:r>
          </a:p>
          <a:p>
            <a:pPr lvl="1"/>
            <a:r>
              <a:rPr lang="en-US" dirty="0" smtClean="0"/>
              <a:t>I/O devices are usually slower than processors</a:t>
            </a:r>
          </a:p>
          <a:p>
            <a:pPr lvl="1"/>
            <a:r>
              <a:rPr lang="en-US" dirty="0" smtClean="0"/>
              <a:t>Blocks processor</a:t>
            </a:r>
          </a:p>
          <a:p>
            <a:r>
              <a:rPr lang="en-US" dirty="0" smtClean="0"/>
              <a:t>Instead, better to have device write directly to physical memory</a:t>
            </a:r>
          </a:p>
          <a:p>
            <a:r>
              <a:rPr lang="en-US" dirty="0" smtClean="0"/>
              <a:t>This can be done through DMA</a:t>
            </a:r>
          </a:p>
          <a:p>
            <a:pPr lvl="1"/>
            <a:r>
              <a:rPr lang="en-US" dirty="0" smtClean="0"/>
              <a:t>CPU pokes device, goes on to do something else</a:t>
            </a:r>
          </a:p>
          <a:p>
            <a:pPr lvl="1"/>
            <a:r>
              <a:rPr lang="en-US" dirty="0" smtClean="0"/>
              <a:t>Device writes directly to memory</a:t>
            </a:r>
          </a:p>
          <a:p>
            <a:pPr lvl="1"/>
            <a:r>
              <a:rPr lang="en-US" dirty="0" smtClean="0"/>
              <a:t>At some other time (like an interrupt), CPU goes back to fetch data that device wrote to memory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Polling vs. Interrupts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Polling: CPU periodically checks for data from device</a:t>
            </a:r>
          </a:p>
          <a:p>
            <a:pPr lvl="1"/>
            <a:r>
              <a:rPr lang="en-US" dirty="0" smtClean="0"/>
              <a:t>Inefficient if there’s no data for CPU to process, and higher latency</a:t>
            </a:r>
          </a:p>
          <a:p>
            <a:pPr lvl="1"/>
            <a:r>
              <a:rPr lang="en-US" dirty="0" smtClean="0"/>
              <a:t>Efficient if lots of data to process (batches context switches)</a:t>
            </a:r>
          </a:p>
          <a:p>
            <a:r>
              <a:rPr lang="en-US" dirty="0" smtClean="0"/>
              <a:t>Interrupts: Device interrupts CPU’s current execution, making it jump to an interrupt handler</a:t>
            </a:r>
          </a:p>
          <a:p>
            <a:pPr lvl="1"/>
            <a:r>
              <a:rPr lang="en-US" dirty="0" smtClean="0"/>
              <a:t>Efficient if it doesn’t happen much, and lower latency since we don’t wait for a polling timer to timeout</a:t>
            </a:r>
          </a:p>
          <a:p>
            <a:pPr lvl="1"/>
            <a:r>
              <a:rPr lang="en-US" dirty="0" smtClean="0"/>
              <a:t>Can lead to </a:t>
            </a:r>
            <a:r>
              <a:rPr lang="en-US" dirty="0" err="1" smtClean="0"/>
              <a:t>livelock</a:t>
            </a:r>
            <a:r>
              <a:rPr lang="en-US" dirty="0" smtClean="0"/>
              <a:t> if too many interrupts (e.g. in network cards that process many packets)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5: Dynamic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Implement RIP (distance-vector) in Java</a:t>
            </a:r>
          </a:p>
          <a:p>
            <a:r>
              <a:rPr lang="en-US" dirty="0" smtClean="0"/>
              <a:t>You are given a router that already works, except it doesn’t process RIP packets</a:t>
            </a:r>
          </a:p>
          <a:p>
            <a:pPr lvl="1"/>
            <a:r>
              <a:rPr lang="en-US" dirty="0" smtClean="0"/>
              <a:t>Write RIP packet handling code that modifies routing table</a:t>
            </a:r>
          </a:p>
          <a:p>
            <a:pPr lvl="1"/>
            <a:r>
              <a:rPr lang="en-US" dirty="0" smtClean="0"/>
              <a:t>Simulates the network topology locally (doesn’t route real packets)</a:t>
            </a:r>
          </a:p>
          <a:p>
            <a:r>
              <a:rPr lang="en-US" dirty="0" smtClean="0"/>
              <a:t>References</a:t>
            </a:r>
          </a:p>
          <a:p>
            <a:pPr lvl="1"/>
            <a:r>
              <a:rPr lang="en-US" dirty="0" smtClean="0"/>
              <a:t>Assignment webpage</a:t>
            </a:r>
          </a:p>
          <a:p>
            <a:pPr lvl="1"/>
            <a:r>
              <a:rPr lang="en-US" dirty="0" smtClean="0"/>
              <a:t>Textbook: DV (4.5.2) and RIP (4.6.1)</a:t>
            </a:r>
          </a:p>
          <a:p>
            <a:pPr lvl="1"/>
            <a:r>
              <a:rPr lang="en-US" dirty="0" smtClean="0"/>
              <a:t>RIP Version 2 RFC2453 (although you don’t have to implement all the features)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 Refresher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Distributed, local routing algorithm</a:t>
            </a:r>
          </a:p>
          <a:p>
            <a:r>
              <a:rPr lang="en-US" dirty="0" smtClean="0"/>
              <a:t>Exchange routing tables with neighbors</a:t>
            </a:r>
          </a:p>
          <a:p>
            <a:r>
              <a:rPr lang="en-US" dirty="0" smtClean="0"/>
              <a:t>If we find a better cost path to any destination through our neighbors, update the cost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Pseudocode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Define:</a:t>
            </a:r>
          </a:p>
          <a:p>
            <a:pPr lvl="1"/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r>
              <a:rPr lang="en-US" dirty="0" err="1" smtClean="0"/>
              <a:t>(y</a:t>
            </a:r>
            <a:r>
              <a:rPr lang="en-US" dirty="0" smtClean="0"/>
              <a:t>) = cost from </a:t>
            </a:r>
            <a:r>
              <a:rPr lang="en-US" dirty="0" err="1" smtClean="0"/>
              <a:t>x</a:t>
            </a:r>
            <a:r>
              <a:rPr lang="en-US" dirty="0" smtClean="0"/>
              <a:t> to </a:t>
            </a:r>
            <a:r>
              <a:rPr lang="en-US" dirty="0" err="1" smtClean="0"/>
              <a:t>y</a:t>
            </a:r>
            <a:r>
              <a:rPr lang="en-US" dirty="0" smtClean="0"/>
              <a:t> (</a:t>
            </a:r>
            <a:r>
              <a:rPr lang="en-US" dirty="0" err="1" smtClean="0"/>
              <a:t>x’s</a:t>
            </a:r>
            <a:r>
              <a:rPr lang="en-US" dirty="0" smtClean="0"/>
              <a:t> routing table)</a:t>
            </a:r>
          </a:p>
          <a:p>
            <a:pPr lvl="1"/>
            <a:r>
              <a:rPr lang="en-US" dirty="0" err="1"/>
              <a:t>c</a:t>
            </a:r>
            <a:r>
              <a:rPr lang="en-US" dirty="0" err="1" smtClean="0"/>
              <a:t>(x,y</a:t>
            </a:r>
            <a:r>
              <a:rPr lang="en-US" dirty="0" smtClean="0"/>
              <a:t>) = link cost of edge (</a:t>
            </a:r>
            <a:r>
              <a:rPr lang="en-US" dirty="0" err="1" smtClean="0"/>
              <a:t>x,y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 marL="747713" indent="-409575">
              <a:buNone/>
            </a:pPr>
            <a:r>
              <a:rPr lang="en-US" dirty="0"/>
              <a:t>w</a:t>
            </a:r>
            <a:r>
              <a:rPr lang="en-US" dirty="0" smtClean="0"/>
              <a:t>hile True:</a:t>
            </a:r>
          </a:p>
          <a:p>
            <a:pPr marL="747713" indent="-409575">
              <a:buNone/>
            </a:pPr>
            <a:r>
              <a:rPr lang="en-US" dirty="0" smtClean="0"/>
              <a:t>	wait until we get a routing table from neighbor </a:t>
            </a:r>
            <a:r>
              <a:rPr lang="en-US" dirty="0" err="1" smtClean="0"/>
              <a:t>v</a:t>
            </a:r>
            <a:endParaRPr lang="en-US" dirty="0" smtClean="0"/>
          </a:p>
          <a:p>
            <a:pPr marL="747713" indent="-409575">
              <a:buNone/>
            </a:pPr>
            <a:r>
              <a:rPr lang="en-US" dirty="0" smtClean="0"/>
              <a:t> </a:t>
            </a:r>
          </a:p>
          <a:p>
            <a:pPr marL="747713" indent="-409575">
              <a:buNone/>
            </a:pPr>
            <a:r>
              <a:rPr lang="en-US" dirty="0" smtClean="0"/>
              <a:t>	for each new routing table entry received from </a:t>
            </a:r>
            <a:r>
              <a:rPr lang="en-US" dirty="0" err="1" smtClean="0"/>
              <a:t>v</a:t>
            </a:r>
            <a:r>
              <a:rPr lang="en-US" dirty="0" smtClean="0"/>
              <a:t> that goes to </a:t>
            </a:r>
            <a:r>
              <a:rPr lang="en-US" dirty="0" err="1" smtClean="0"/>
              <a:t>dest</a:t>
            </a:r>
            <a:r>
              <a:rPr lang="en-US" dirty="0" smtClean="0"/>
              <a:t>:</a:t>
            </a:r>
          </a:p>
          <a:p>
            <a:pPr marL="747713" indent="-409575">
              <a:buNone/>
            </a:pPr>
            <a:r>
              <a:rPr lang="en-US" dirty="0" smtClean="0"/>
              <a:t>	    entry = </a:t>
            </a:r>
            <a:r>
              <a:rPr lang="en-US" dirty="0" err="1" smtClean="0"/>
              <a:t>lookupRoutingTable(dest</a:t>
            </a:r>
            <a:r>
              <a:rPr lang="en-US" dirty="0" smtClean="0"/>
              <a:t>)</a:t>
            </a:r>
          </a:p>
          <a:p>
            <a:pPr marL="747713" indent="-409575">
              <a:buNone/>
            </a:pPr>
            <a:r>
              <a:rPr lang="en-US" dirty="0" smtClean="0"/>
              <a:t>	    if </a:t>
            </a:r>
            <a:r>
              <a:rPr lang="en-US" dirty="0" err="1" smtClean="0"/>
              <a:t>c(x,v</a:t>
            </a:r>
            <a:r>
              <a:rPr lang="en-US" dirty="0" smtClean="0"/>
              <a:t>) +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v</a:t>
            </a:r>
            <a:r>
              <a:rPr lang="en-US" dirty="0" err="1" smtClean="0"/>
              <a:t>(dest</a:t>
            </a:r>
            <a:r>
              <a:rPr lang="en-US" dirty="0" smtClean="0"/>
              <a:t>) &lt;= </a:t>
            </a:r>
            <a:r>
              <a:rPr lang="en-US" dirty="0" err="1" smtClean="0"/>
              <a:t>entry.curCost</a:t>
            </a:r>
            <a:r>
              <a:rPr lang="en-US" dirty="0" smtClean="0"/>
              <a:t> or </a:t>
            </a:r>
            <a:r>
              <a:rPr lang="en-US" dirty="0" err="1" smtClean="0"/>
              <a:t>entry.nextHop</a:t>
            </a:r>
            <a:r>
              <a:rPr lang="en-US" dirty="0" smtClean="0"/>
              <a:t> is </a:t>
            </a:r>
            <a:r>
              <a:rPr lang="en-US" dirty="0" err="1" smtClean="0"/>
              <a:t>v</a:t>
            </a:r>
            <a:r>
              <a:rPr lang="en-US" dirty="0" smtClean="0"/>
              <a:t>:</a:t>
            </a:r>
          </a:p>
          <a:p>
            <a:pPr marL="747713" indent="-409575">
              <a:buNone/>
            </a:pPr>
            <a:r>
              <a:rPr lang="en-US" dirty="0" smtClean="0"/>
              <a:t>	        </a:t>
            </a:r>
            <a:r>
              <a:rPr lang="en-US" dirty="0" err="1" smtClean="0"/>
              <a:t>entry.nextHop</a:t>
            </a:r>
            <a:r>
              <a:rPr lang="en-US" dirty="0" smtClean="0"/>
              <a:t> = </a:t>
            </a:r>
            <a:r>
              <a:rPr lang="en-US" dirty="0" err="1" smtClean="0"/>
              <a:t>v</a:t>
            </a:r>
            <a:endParaRPr lang="en-US" dirty="0" smtClean="0"/>
          </a:p>
          <a:p>
            <a:pPr marL="747713" indent="-409575">
              <a:buNone/>
            </a:pPr>
            <a:r>
              <a:rPr lang="en-US" dirty="0" smtClean="0"/>
              <a:t>	        </a:t>
            </a:r>
            <a:r>
              <a:rPr lang="en-US" dirty="0" err="1" smtClean="0"/>
              <a:t>entry.cost</a:t>
            </a:r>
            <a:r>
              <a:rPr lang="en-US" dirty="0" smtClean="0"/>
              <a:t> = </a:t>
            </a:r>
            <a:r>
              <a:rPr lang="en-US" dirty="0" err="1" smtClean="0"/>
              <a:t>c(x,v</a:t>
            </a:r>
            <a:r>
              <a:rPr lang="en-US" dirty="0" smtClean="0"/>
              <a:t>) +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v</a:t>
            </a:r>
            <a:r>
              <a:rPr lang="en-US" dirty="0" err="1" smtClean="0"/>
              <a:t>(dest</a:t>
            </a:r>
            <a:r>
              <a:rPr lang="en-US" dirty="0" smtClean="0"/>
              <a:t>)</a:t>
            </a:r>
          </a:p>
          <a:p>
            <a:pPr marL="747713" indent="-409575">
              <a:buNone/>
            </a:pPr>
            <a:endParaRPr lang="en-US" dirty="0"/>
          </a:p>
          <a:p>
            <a:pPr marL="747713" indent="-409575">
              <a:buNone/>
            </a:pPr>
            <a:r>
              <a:rPr lang="en-US" dirty="0" smtClean="0"/>
              <a:t>	send routing table to all neighbors if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x</a:t>
            </a:r>
            <a:r>
              <a:rPr lang="en-US" dirty="0" smtClean="0"/>
              <a:t> changed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Also have to handle updates if a local link metric is updated or goes up/down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Code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acceptPacket</a:t>
            </a:r>
            <a:r>
              <a:rPr lang="en-US" dirty="0" smtClean="0"/>
              <a:t> gets called with a new RIP update packet</a:t>
            </a:r>
          </a:p>
          <a:p>
            <a:pPr lvl="1"/>
            <a:r>
              <a:rPr lang="en-US" dirty="0" err="1" smtClean="0"/>
              <a:t>RIPRoutingUpdate</a:t>
            </a:r>
            <a:r>
              <a:rPr lang="en-US" dirty="0" smtClean="0"/>
              <a:t> contains an </a:t>
            </a:r>
            <a:r>
              <a:rPr lang="en-US" dirty="0" err="1" smtClean="0"/>
              <a:t>ArrayList</a:t>
            </a:r>
            <a:r>
              <a:rPr lang="en-US" dirty="0" smtClean="0"/>
              <a:t> of </a:t>
            </a:r>
            <a:r>
              <a:rPr lang="en-US" dirty="0" err="1" smtClean="0"/>
              <a:t>RIPRoutingUpdate.Entry</a:t>
            </a:r>
            <a:r>
              <a:rPr lang="en-US" dirty="0" smtClean="0"/>
              <a:t> (get the </a:t>
            </a:r>
            <a:r>
              <a:rPr lang="en-US" dirty="0" err="1" smtClean="0"/>
              <a:t>ArrayList</a:t>
            </a:r>
            <a:r>
              <a:rPr lang="en-US" dirty="0" smtClean="0"/>
              <a:t> through </a:t>
            </a:r>
            <a:r>
              <a:rPr lang="en-US" dirty="0" err="1" smtClean="0"/>
              <a:t>getAllEntries</a:t>
            </a:r>
            <a:r>
              <a:rPr lang="en-US" dirty="0" smtClean="0"/>
              <a:t>() method)</a:t>
            </a:r>
          </a:p>
          <a:p>
            <a:pPr lvl="1"/>
            <a:r>
              <a:rPr lang="en-US" dirty="0" smtClean="0"/>
              <a:t>Get cost to neighbor through </a:t>
            </a:r>
            <a:r>
              <a:rPr lang="en-US" dirty="0" err="1" smtClean="0"/>
              <a:t>getLocalLinkInfoForNextHop</a:t>
            </a:r>
            <a:endParaRPr lang="en-US" dirty="0" smtClean="0"/>
          </a:p>
          <a:p>
            <a:r>
              <a:rPr lang="en-US" dirty="0" smtClean="0"/>
              <a:t>Send a packet using </a:t>
            </a:r>
            <a:r>
              <a:rPr lang="en-US" dirty="0" err="1" smtClean="0"/>
              <a:t>m_ports[PORT_UPDATE_OUT].pushOut(packet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Packet is of type </a:t>
            </a:r>
            <a:r>
              <a:rPr lang="en-US" dirty="0" err="1" smtClean="0"/>
              <a:t>IPPacket</a:t>
            </a:r>
            <a:endParaRPr lang="en-US" dirty="0" smtClean="0"/>
          </a:p>
          <a:p>
            <a:pPr lvl="1"/>
            <a:r>
              <a:rPr lang="en-US" dirty="0" smtClean="0"/>
              <a:t>Build by creating a new </a:t>
            </a:r>
            <a:r>
              <a:rPr lang="en-US" dirty="0" err="1" smtClean="0"/>
              <a:t>RoutingTableUpdate</a:t>
            </a:r>
            <a:r>
              <a:rPr lang="en-US" dirty="0" smtClean="0"/>
              <a:t>, and calling </a:t>
            </a:r>
            <a:r>
              <a:rPr lang="en-US" dirty="0" err="1" smtClean="0"/>
              <a:t>addEntry</a:t>
            </a:r>
            <a:r>
              <a:rPr lang="en-US" dirty="0" smtClean="0"/>
              <a:t> to it</a:t>
            </a:r>
          </a:p>
          <a:p>
            <a:r>
              <a:rPr lang="en-US" dirty="0" err="1" smtClean="0"/>
              <a:t>notifyAlarm</a:t>
            </a:r>
            <a:r>
              <a:rPr lang="en-US" dirty="0" smtClean="0"/>
              <a:t>() gets called periodically, use it to do periodic tasks</a:t>
            </a:r>
          </a:p>
          <a:p>
            <a:pPr lvl="1"/>
            <a:r>
              <a:rPr lang="en-US" dirty="0" smtClean="0"/>
              <a:t>Decrement TTL of routes learned from others</a:t>
            </a:r>
          </a:p>
          <a:p>
            <a:pPr lvl="1"/>
            <a:r>
              <a:rPr lang="en-US" dirty="0" smtClean="0"/>
              <a:t>Send updates if necessary (if timeout interval has passed, or a route timed out)</a:t>
            </a:r>
          </a:p>
          <a:p>
            <a:r>
              <a:rPr lang="en-US" dirty="0" smtClean="0"/>
              <a:t>Get familiar with Java functions for manipulating </a:t>
            </a:r>
            <a:r>
              <a:rPr lang="en-US" dirty="0" err="1" smtClean="0"/>
              <a:t>IPs</a:t>
            </a:r>
            <a:r>
              <a:rPr lang="en-US" dirty="0" smtClean="0"/>
              <a:t>, applying </a:t>
            </a:r>
            <a:r>
              <a:rPr lang="en-US" dirty="0" err="1" smtClean="0"/>
              <a:t>netmasks</a:t>
            </a:r>
            <a:endParaRPr lang="en-US" dirty="0" smtClean="0"/>
          </a:p>
          <a:p>
            <a:pPr lvl="1"/>
            <a:r>
              <a:rPr lang="en-US" dirty="0" err="1" smtClean="0"/>
              <a:t>Netutils.applyNetMask</a:t>
            </a:r>
            <a:endParaRPr lang="en-US" dirty="0" smtClean="0"/>
          </a:p>
          <a:p>
            <a:pPr lvl="1"/>
            <a:r>
              <a:rPr lang="en-US" dirty="0" err="1" smtClean="0"/>
              <a:t>InetAddress</a:t>
            </a:r>
            <a:r>
              <a:rPr lang="en-US" dirty="0" smtClean="0"/>
              <a:t> class</a:t>
            </a:r>
          </a:p>
          <a:p>
            <a:r>
              <a:rPr lang="en-US" dirty="0" smtClean="0"/>
              <a:t>Use Clack </a:t>
            </a:r>
            <a:r>
              <a:rPr lang="en-US" dirty="0" err="1" smtClean="0"/>
              <a:t>JavaDoc</a:t>
            </a:r>
            <a:r>
              <a:rPr lang="en-US" dirty="0" smtClean="0"/>
              <a:t> from assignment webpage for reference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New network advertised</a:t>
            </a:r>
          </a:p>
          <a:p>
            <a:pPr lvl="1"/>
            <a:r>
              <a:rPr lang="en-US" dirty="0" smtClean="0"/>
              <a:t>Add to routing table</a:t>
            </a:r>
          </a:p>
          <a:p>
            <a:r>
              <a:rPr lang="en-US" dirty="0" smtClean="0"/>
              <a:t>Ignore updates to one of your own prefixes if you know they’re down already</a:t>
            </a:r>
          </a:p>
          <a:p>
            <a:pPr lvl="1"/>
            <a:r>
              <a:rPr lang="en-US" dirty="0" smtClean="0"/>
              <a:t>Otherwise you could end up thinking you have a route to yourself that you know is already down!</a:t>
            </a:r>
          </a:p>
          <a:p>
            <a:r>
              <a:rPr lang="en-US" dirty="0" smtClean="0"/>
              <a:t>Local link metric has updated or local link has gone down</a:t>
            </a:r>
          </a:p>
          <a:p>
            <a:r>
              <a:rPr lang="en-US" dirty="0"/>
              <a:t>S</a:t>
            </a:r>
            <a:r>
              <a:rPr lang="en-US" dirty="0" smtClean="0"/>
              <a:t>plit horizon with poison reverse</a:t>
            </a:r>
          </a:p>
          <a:p>
            <a:pPr lvl="1"/>
            <a:r>
              <a:rPr lang="en-US" dirty="0" smtClean="0"/>
              <a:t>If I learned a route from you as next hop, I send you infinite as the route cost in the update to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1062</Words>
  <Application>Microsoft Macintosh PowerPoint</Application>
  <PresentationFormat>On-screen Show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Link Layer and Wireless</vt:lpstr>
      <vt:lpstr>Routers, Switches, and Hubs</vt:lpstr>
      <vt:lpstr>Hubs</vt:lpstr>
      <vt:lpstr>Hub Question 1</vt:lpstr>
      <vt:lpstr>Hub Question 2</vt:lpstr>
      <vt:lpstr>Switches</vt:lpstr>
      <vt:lpstr>Memory Mapped Registers</vt:lpstr>
      <vt:lpstr>Direct Memory Access</vt:lpstr>
      <vt:lpstr>Polling vs. Interrupts</vt:lpstr>
      <vt:lpstr>Lab 5: Dynamic Routing</vt:lpstr>
      <vt:lpstr>Distance Vector Refresher</vt:lpstr>
      <vt:lpstr>Pseudocode</vt:lpstr>
      <vt:lpstr>Basic Code Overview</vt:lpstr>
      <vt:lpstr>Additional Cases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 Layer and Wireless</dc:title>
  <dc:creator>Benjamin Nham</dc:creator>
  <cp:lastModifiedBy>Benjamin Nham</cp:lastModifiedBy>
  <cp:revision>27</cp:revision>
  <dcterms:created xsi:type="dcterms:W3CDTF">2008-05-20T00:05:18Z</dcterms:created>
  <dcterms:modified xsi:type="dcterms:W3CDTF">2008-05-20T00:05:40Z</dcterms:modified>
</cp:coreProperties>
</file>