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bin" ContentType="application/vnd.openxmlformats-officedocument.presentationml.printerSettings"/>
  <Override PartName="/ppt/notesSlides/notesSlide4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6"/>
  </p:notesMasterIdLst>
  <p:sldIdLst>
    <p:sldId id="256" r:id="rId2"/>
    <p:sldId id="257" r:id="rId3"/>
    <p:sldId id="258" r:id="rId4"/>
    <p:sldId id="263" r:id="rId5"/>
    <p:sldId id="262" r:id="rId6"/>
    <p:sldId id="264" r:id="rId7"/>
    <p:sldId id="259" r:id="rId8"/>
    <p:sldId id="261" r:id="rId9"/>
    <p:sldId id="265" r:id="rId10"/>
    <p:sldId id="269" r:id="rId11"/>
    <p:sldId id="268" r:id="rId12"/>
    <p:sldId id="266" r:id="rId13"/>
    <p:sldId id="270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snapVertSplitter="1" vertBarState="minimized">
    <p:restoredLeft sz="15620"/>
    <p:restoredTop sz="94660"/>
  </p:normalViewPr>
  <p:slideViewPr>
    <p:cSldViewPr snapToObjects="1">
      <p:cViewPr>
        <p:scale>
          <a:sx n="125" d="100"/>
          <a:sy n="125" d="100"/>
        </p:scale>
        <p:origin x="-184" y="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CA539-D13B-A04C-8859-083886F1596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CC13-92FE-6641-B6BE-BC03702FB5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CC13-92FE-6641-B6BE-BC03702FB5A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CC13-92FE-6641-B6BE-BC03702FB5A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CC13-92FE-6641-B6BE-BC03702FB5A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CC13-92FE-6641-B6BE-BC03702FB5A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CC13-92FE-6641-B6BE-BC03702FB5A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5EDF-5E88-EB4F-9A27-192949FBF884}" type="datetimeFigureOut">
              <a:rPr lang="en-US" smtClean="0"/>
              <a:pPr/>
              <a:t>4/4/08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9E77B-1039-4D4C-8646-A44383779A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beej.us/guide/bgn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Sockets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CS144 Review Session 1</a:t>
            </a:r>
          </a:p>
          <a:p>
            <a:r>
              <a:rPr lang="en-US" dirty="0" smtClean="0"/>
              <a:t>April 4, 2008</a:t>
            </a:r>
          </a:p>
          <a:p>
            <a:r>
              <a:rPr lang="en-US" dirty="0" smtClean="0"/>
              <a:t>Ben </a:t>
            </a:r>
            <a:r>
              <a:rPr lang="en-US" dirty="0" err="1" smtClean="0"/>
              <a:t>Nham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classroom for lecture</a:t>
            </a:r>
          </a:p>
          <a:p>
            <a:pPr lvl="1"/>
            <a:r>
              <a:rPr lang="en-US" dirty="0" smtClean="0"/>
              <a:t>200-034, MW 4:15-5:30</a:t>
            </a:r>
          </a:p>
          <a:p>
            <a:r>
              <a:rPr lang="en-US" dirty="0" smtClean="0"/>
              <a:t>Simple client assignment due Wednesday, 4/9</a:t>
            </a:r>
          </a:p>
          <a:p>
            <a:r>
              <a:rPr lang="en-US" dirty="0" smtClean="0"/>
              <a:t>Use newsgroup for general questions</a:t>
            </a:r>
          </a:p>
          <a:p>
            <a:pPr lvl="1"/>
            <a:r>
              <a:rPr lang="en-US" dirty="0" smtClean="0"/>
              <a:t>su.class.cs144</a:t>
            </a:r>
          </a:p>
          <a:p>
            <a:pPr lvl="1"/>
            <a:r>
              <a:rPr lang="en-US" dirty="0" smtClean="0"/>
              <a:t>Refresh your newsgroup list from the server if you can’t find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Client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Opens TCP socket to other host</a:t>
            </a:r>
          </a:p>
          <a:p>
            <a:pPr lvl="1"/>
            <a:r>
              <a:rPr lang="en-US" dirty="0" smtClean="0"/>
              <a:t>Does DNS lookup if necessary</a:t>
            </a:r>
          </a:p>
          <a:p>
            <a:r>
              <a:rPr lang="en-US" dirty="0" smtClean="0"/>
              <a:t>Reads request from command line, appending "\</a:t>
            </a:r>
            <a:r>
              <a:rPr lang="en-US" dirty="0" err="1" smtClean="0"/>
              <a:t>r\n</a:t>
            </a:r>
            <a:r>
              <a:rPr lang="en-US" dirty="0" smtClean="0"/>
              <a:t>", and sends it through the socket</a:t>
            </a:r>
          </a:p>
          <a:p>
            <a:r>
              <a:rPr lang="en-US" dirty="0" smtClean="0"/>
              <a:t>Echoes response to </a:t>
            </a:r>
            <a:r>
              <a:rPr lang="en-US" dirty="0" err="1" smtClean="0"/>
              <a:t>stdout</a:t>
            </a:r>
            <a:endParaRPr lang="en-US" dirty="0" smtClean="0"/>
          </a:p>
          <a:p>
            <a:r>
              <a:rPr lang="en-US" dirty="0" smtClean="0"/>
              <a:t>Demo: Sending HTTP request to SCS homepage</a:t>
            </a:r>
          </a:p>
          <a:p>
            <a:pPr lvl="1"/>
            <a:r>
              <a:rPr lang="en-US" dirty="0" smtClean="0"/>
              <a:t>./sc </a:t>
            </a:r>
            <a:r>
              <a:rPr lang="en-US" dirty="0" err="1" smtClean="0"/>
              <a:t>www.scs.stanford.edu</a:t>
            </a:r>
            <a:r>
              <a:rPr lang="en-US" dirty="0" smtClean="0"/>
              <a:t> 80 "GET /"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 and TCP/IP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TCP/IP:</a:t>
            </a:r>
          </a:p>
          <a:p>
            <a:pPr lvl="1"/>
            <a:r>
              <a:rPr lang="en-US" dirty="0" smtClean="0"/>
              <a:t>Endpoint has </a:t>
            </a:r>
            <a:r>
              <a:rPr lang="en-US" dirty="0" smtClean="0"/>
              <a:t>unique </a:t>
            </a:r>
            <a:r>
              <a:rPr lang="en-US" dirty="0" smtClean="0"/>
              <a:t>(TCP port, IP address) pair</a:t>
            </a:r>
          </a:p>
          <a:p>
            <a:pPr lvl="1"/>
            <a:r>
              <a:rPr lang="en-US" dirty="0" smtClean="0"/>
              <a:t>Connection between two endpoints is identified by the pair [(IP, </a:t>
            </a:r>
            <a:r>
              <a:rPr lang="en-US" dirty="0" err="1" smtClean="0"/>
              <a:t>port)</a:t>
            </a:r>
            <a:r>
              <a:rPr lang="en-US" baseline="-25000" dirty="0" err="1" smtClean="0"/>
              <a:t>src</a:t>
            </a:r>
            <a:r>
              <a:rPr lang="en-US" dirty="0" smtClean="0"/>
              <a:t>, (IP, </a:t>
            </a:r>
            <a:r>
              <a:rPr lang="en-US" dirty="0" err="1" smtClean="0"/>
              <a:t>port)</a:t>
            </a:r>
            <a:r>
              <a:rPr lang="en-US" baseline="-25000" dirty="0" err="1" smtClean="0"/>
              <a:t>dst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All Unix I/O streams are referenced by descriptors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Socket maps a descriptor to an endpoint</a:t>
            </a:r>
          </a:p>
          <a:p>
            <a:pPr lvl="1"/>
            <a:r>
              <a:rPr lang="en-US" dirty="0" smtClean="0"/>
              <a:t>Connecting sockets allows us to connect endpoints and do I/O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752600" y="1646238"/>
            <a:ext cx="1524000" cy="4873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29000" y="1646238"/>
            <a:ext cx="914400" cy="4873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688068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52600" y="3017838"/>
            <a:ext cx="2590800" cy="4873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TCP/UDP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3059668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752600" y="4389438"/>
            <a:ext cx="2590800" cy="4873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IP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4419600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752600" y="5608638"/>
            <a:ext cx="2590800" cy="4873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Hardware Interface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" y="5638800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/>
              <a:t>Link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1750196" y="2580603"/>
            <a:ext cx="2593204" cy="10197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752600" y="3962400"/>
            <a:ext cx="2593204" cy="10197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752600" y="5257800"/>
            <a:ext cx="2593204" cy="10197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7200" y="2362200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Sockets API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29" name="Straight Arrow Connector 28"/>
          <p:cNvCxnSpPr>
            <a:stCxn id="16" idx="2"/>
          </p:cNvCxnSpPr>
          <p:nvPr/>
        </p:nvCxnSpPr>
        <p:spPr>
          <a:xfrm rot="5400000">
            <a:off x="2681684" y="5242322"/>
            <a:ext cx="731838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3467894" y="3937258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2629694" y="3936464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791494" y="3936464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3467894" y="2565658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2629694" y="2564864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1791494" y="2564864"/>
            <a:ext cx="837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098798" y="4876800"/>
            <a:ext cx="12446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smtClean="0"/>
              <a:t>IP Address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574798" y="3593068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smtClean="0"/>
              <a:t>Port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438400" y="3593068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smtClean="0"/>
              <a:t>Port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76600" y="3603265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smtClean="0"/>
              <a:t>Port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575314" y="2211271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438916" y="2211271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err="1" smtClean="0"/>
              <a:t>sd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277116" y="2221468"/>
            <a:ext cx="635002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 err="1" smtClean="0"/>
              <a:t>sd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Socket API for Client</a:t>
            </a:r>
            <a:endParaRPr lang="en-US" dirty="0"/>
          </a:p>
        </p:txBody>
      </p:sp>
      <p:sp>
        <p:nvSpPr>
          <p:cNvPr id="33" name="Content Placeholder 32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5562600" cy="4953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socket(int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domain, 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type, 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protocol)</a:t>
            </a:r>
            <a:endParaRPr lang="en-US" sz="1600" dirty="0" smtClean="0">
              <a:solidFill>
                <a:srgbClr val="1F497D"/>
              </a:solidFill>
              <a:latin typeface="Consolas"/>
              <a:cs typeface="Consolas"/>
            </a:endParaRPr>
          </a:p>
          <a:p>
            <a:r>
              <a:rPr lang="en-US" sz="1700" dirty="0" smtClean="0"/>
              <a:t>Returns a descriptor </a:t>
            </a:r>
            <a:r>
              <a:rPr lang="en-US" sz="1700" dirty="0" smtClean="0"/>
              <a:t>associated with a new endpoint</a:t>
            </a:r>
          </a:p>
          <a:p>
            <a:pPr>
              <a:buNone/>
            </a:pPr>
            <a:endParaRPr lang="en-US" sz="800" dirty="0">
              <a:latin typeface="Consolas"/>
              <a:cs typeface="Consolas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bind(int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sockaddr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addr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b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</a:b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u_int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addr_len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r>
              <a:rPr lang="en-US" sz="1700" dirty="0" smtClean="0"/>
              <a:t>Set </a:t>
            </a:r>
            <a:r>
              <a:rPr lang="en-US" sz="1700" dirty="0" err="1" smtClean="0"/>
              <a:t>addr</a:t>
            </a:r>
            <a:r>
              <a:rPr lang="en-US" sz="1700" dirty="0" smtClean="0"/>
              <a:t>/port of endpoint for socket</a:t>
            </a:r>
            <a:r>
              <a:rPr lang="en-US" sz="1700" dirty="0" smtClean="0"/>
              <a:t> descriptor </a:t>
            </a:r>
            <a:r>
              <a:rPr lang="en-US" sz="1700" dirty="0" err="1" smtClean="0"/>
              <a:t>sd</a:t>
            </a:r>
            <a:endParaRPr lang="en-US" sz="1700" dirty="0" smtClean="0"/>
          </a:p>
          <a:p>
            <a:r>
              <a:rPr lang="en-US" sz="1700" dirty="0" smtClean="0"/>
              <a:t>Optional for client (lets the kernel choose some available port with the default IP address)</a:t>
            </a:r>
          </a:p>
          <a:p>
            <a:pPr>
              <a:buNone/>
            </a:pPr>
            <a:endParaRPr lang="en-US" sz="800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connect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sockaddr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addr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b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</a:b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u_int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addr_len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r>
              <a:rPr lang="en-US" sz="1700" dirty="0" smtClean="0"/>
              <a:t>Connect to destination address + port endpoint</a:t>
            </a:r>
          </a:p>
          <a:p>
            <a:pPr>
              <a:buNone/>
            </a:pPr>
            <a:endParaRPr lang="en-US" sz="800" dirty="0" smtClean="0">
              <a:solidFill>
                <a:srgbClr val="1F497D"/>
              </a:solidFill>
              <a:latin typeface="Consolas"/>
              <a:cs typeface="Consolas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send(int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void *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buf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len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flags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recv(int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void *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buf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len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flags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r>
              <a:rPr lang="en-US" sz="1700" dirty="0" smtClean="0"/>
              <a:t>Two-way communication</a:t>
            </a:r>
          </a:p>
          <a:p>
            <a:pPr>
              <a:buNone/>
            </a:pPr>
            <a:endParaRPr lang="en-US" sz="800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shutdown(int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sz="1600" dirty="0" err="1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sz="1600" dirty="0">
                <a:solidFill>
                  <a:srgbClr val="1F497D"/>
                </a:solidFill>
                <a:latin typeface="Consolas"/>
                <a:cs typeface="Consolas"/>
              </a:rPr>
              <a:t> how</a:t>
            </a:r>
            <a:r>
              <a:rPr lang="en-US" sz="1600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r>
              <a:rPr lang="en-US" sz="1700" dirty="0" smtClean="0"/>
              <a:t>Partial or complete connection teardown</a:t>
            </a:r>
            <a:endParaRPr lang="en-US" sz="1700" dirty="0"/>
          </a:p>
        </p:txBody>
      </p:sp>
      <p:sp>
        <p:nvSpPr>
          <p:cNvPr id="4" name="Process 3"/>
          <p:cNvSpPr/>
          <p:nvPr/>
        </p:nvSpPr>
        <p:spPr>
          <a:xfrm>
            <a:off x="11430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5" name="Process 4"/>
          <p:cNvSpPr/>
          <p:nvPr/>
        </p:nvSpPr>
        <p:spPr>
          <a:xfrm>
            <a:off x="11430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6" name="Process 5"/>
          <p:cNvSpPr/>
          <p:nvPr/>
        </p:nvSpPr>
        <p:spPr>
          <a:xfrm>
            <a:off x="1143000" y="2743200"/>
            <a:ext cx="1752600" cy="14938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</a:t>
            </a:r>
          </a:p>
        </p:txBody>
      </p:sp>
      <p:sp>
        <p:nvSpPr>
          <p:cNvPr id="7" name="Process 6"/>
          <p:cNvSpPr/>
          <p:nvPr/>
        </p:nvSpPr>
        <p:spPr>
          <a:xfrm>
            <a:off x="11430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6" name="Process 15"/>
          <p:cNvSpPr/>
          <p:nvPr/>
        </p:nvSpPr>
        <p:spPr>
          <a:xfrm>
            <a:off x="11430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Sockets API for Server</a:t>
            </a:r>
            <a:endParaRPr lang="en-US" dirty="0"/>
          </a:p>
        </p:txBody>
      </p:sp>
      <p:sp>
        <p:nvSpPr>
          <p:cNvPr id="32" name="Content Placeholder 3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864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socket(int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  <a:endParaRPr lang="en-US" sz="1100" dirty="0" smtClean="0">
              <a:solidFill>
                <a:srgbClr val="1F497D"/>
              </a:solidFill>
              <a:latin typeface="Consolas"/>
              <a:cs typeface="Consolas"/>
            </a:endParaRPr>
          </a:p>
          <a:p>
            <a:pPr>
              <a:buNone/>
            </a:pPr>
            <a:endParaRPr lang="en-US" sz="1143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bind(int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sockaddr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*,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u_int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pPr>
              <a:buNone/>
            </a:pPr>
            <a:endParaRPr lang="en-US" sz="1280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listen(int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backlog)</a:t>
            </a:r>
          </a:p>
          <a:p>
            <a:r>
              <a:rPr lang="en-US" dirty="0" smtClean="0">
                <a:latin typeface="Calibri"/>
                <a:cs typeface="Calibri"/>
              </a:rPr>
              <a:t>Wait for a client to connect to this port</a:t>
            </a:r>
          </a:p>
          <a:p>
            <a:pPr>
              <a:buNone/>
            </a:pPr>
            <a:endParaRPr lang="en-US" sz="1455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accept(int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d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sockaddr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addr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u_int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addr_len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r>
              <a:rPr lang="en-US" dirty="0" smtClean="0">
                <a:latin typeface="Calibri"/>
                <a:cs typeface="Calibri"/>
              </a:rPr>
              <a:t>Accept connection, returning a new descriptor for this (IP, </a:t>
            </a:r>
            <a:r>
              <a:rPr lang="en-US" dirty="0" err="1" smtClean="0">
                <a:latin typeface="Calibri"/>
                <a:cs typeface="Calibri"/>
              </a:rPr>
              <a:t>port)</a:t>
            </a:r>
            <a:r>
              <a:rPr lang="en-US" baseline="-25000" dirty="0" err="1" smtClean="0">
                <a:latin typeface="Calibri"/>
                <a:cs typeface="Calibri"/>
              </a:rPr>
              <a:t>src</a:t>
            </a:r>
            <a:r>
              <a:rPr lang="en-US" dirty="0" smtClean="0">
                <a:latin typeface="Calibri"/>
                <a:cs typeface="Calibri"/>
              </a:rPr>
              <a:t> – (IP, </a:t>
            </a:r>
            <a:r>
              <a:rPr lang="en-US" dirty="0" err="1" smtClean="0">
                <a:latin typeface="Calibri"/>
                <a:cs typeface="Calibri"/>
              </a:rPr>
              <a:t>port)</a:t>
            </a:r>
            <a:r>
              <a:rPr lang="en-US" baseline="-25000" dirty="0" err="1" smtClean="0">
                <a:latin typeface="Calibri"/>
                <a:cs typeface="Calibri"/>
              </a:rPr>
              <a:t>dst</a:t>
            </a:r>
            <a:r>
              <a:rPr lang="en-US" dirty="0" smtClean="0">
                <a:latin typeface="Calibri"/>
                <a:cs typeface="Calibri"/>
              </a:rPr>
              <a:t> pair</a:t>
            </a:r>
          </a:p>
          <a:p>
            <a:pPr>
              <a:buNone/>
            </a:pPr>
            <a:endParaRPr lang="en-US" sz="1280" dirty="0" smtClean="0">
              <a:latin typeface="Consolas"/>
              <a:cs typeface="Consolas"/>
            </a:endParaRP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send(int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void *,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recv(int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void *,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  <a:p>
            <a:pPr>
              <a:buNone/>
            </a:pPr>
            <a:endParaRPr lang="en-US" sz="1280" dirty="0" smtClean="0">
              <a:solidFill>
                <a:srgbClr val="1F497D"/>
              </a:solidFill>
              <a:latin typeface="Consolas"/>
              <a:cs typeface="Consolas"/>
            </a:endParaRPr>
          </a:p>
          <a:p>
            <a:pPr>
              <a:buNone/>
            </a:pPr>
            <a:endParaRPr lang="en-US" sz="1100" dirty="0" smtClean="0">
              <a:solidFill>
                <a:srgbClr val="1F497D"/>
              </a:solidFill>
              <a:latin typeface="Consolas"/>
              <a:cs typeface="Consolas"/>
            </a:endParaRPr>
          </a:p>
          <a:p>
            <a:pPr>
              <a:buNone/>
            </a:pP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shutdown(int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, </a:t>
            </a:r>
            <a:r>
              <a:rPr lang="en-US" dirty="0" err="1" smtClean="0">
                <a:solidFill>
                  <a:srgbClr val="1F497D"/>
                </a:solidFill>
                <a:latin typeface="Consolas"/>
                <a:cs typeface="Consolas"/>
              </a:rPr>
              <a:t>int</a:t>
            </a:r>
            <a:r>
              <a:rPr lang="en-US" dirty="0" smtClean="0">
                <a:solidFill>
                  <a:srgbClr val="1F497D"/>
                </a:solidFill>
                <a:latin typeface="Consolas"/>
                <a:cs typeface="Consolas"/>
              </a:rPr>
              <a:t>)</a:t>
            </a:r>
          </a:p>
        </p:txBody>
      </p:sp>
      <p:sp>
        <p:nvSpPr>
          <p:cNvPr id="10" name="Process 9"/>
          <p:cNvSpPr/>
          <p:nvPr/>
        </p:nvSpPr>
        <p:spPr>
          <a:xfrm>
            <a:off x="61722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11" name="Process 10"/>
          <p:cNvSpPr/>
          <p:nvPr/>
        </p:nvSpPr>
        <p:spPr>
          <a:xfrm>
            <a:off x="61722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14" name="Process 13"/>
          <p:cNvSpPr/>
          <p:nvPr/>
        </p:nvSpPr>
        <p:spPr>
          <a:xfrm>
            <a:off x="61722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7" name="Process 16"/>
          <p:cNvSpPr/>
          <p:nvPr/>
        </p:nvSpPr>
        <p:spPr>
          <a:xfrm>
            <a:off x="61722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  <p:sp>
        <p:nvSpPr>
          <p:cNvPr id="30" name="Process 29"/>
          <p:cNvSpPr/>
          <p:nvPr/>
        </p:nvSpPr>
        <p:spPr>
          <a:xfrm>
            <a:off x="6172200" y="27432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listen</a:t>
            </a:r>
          </a:p>
        </p:txBody>
      </p:sp>
      <p:sp>
        <p:nvSpPr>
          <p:cNvPr id="31" name="Process 30"/>
          <p:cNvSpPr/>
          <p:nvPr/>
        </p:nvSpPr>
        <p:spPr>
          <a:xfrm>
            <a:off x="6172200" y="3306762"/>
            <a:ext cx="1752600" cy="9302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Request-Response</a:t>
            </a:r>
            <a:br>
              <a:rPr lang="en-US" dirty="0" smtClean="0"/>
            </a:br>
            <a:r>
              <a:rPr lang="en-US" dirty="0" smtClean="0"/>
              <a:t>Client-Server Pair</a:t>
            </a:r>
            <a:endParaRPr lang="en-US" dirty="0"/>
          </a:p>
        </p:txBody>
      </p:sp>
      <p:sp>
        <p:nvSpPr>
          <p:cNvPr id="4" name="Process 3"/>
          <p:cNvSpPr/>
          <p:nvPr/>
        </p:nvSpPr>
        <p:spPr>
          <a:xfrm>
            <a:off x="11430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5" name="Process 4"/>
          <p:cNvSpPr/>
          <p:nvPr/>
        </p:nvSpPr>
        <p:spPr>
          <a:xfrm>
            <a:off x="11430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6" name="Process 5"/>
          <p:cNvSpPr/>
          <p:nvPr/>
        </p:nvSpPr>
        <p:spPr>
          <a:xfrm>
            <a:off x="1143000" y="2743200"/>
            <a:ext cx="1752600" cy="14938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</a:t>
            </a:r>
          </a:p>
        </p:txBody>
      </p:sp>
      <p:sp>
        <p:nvSpPr>
          <p:cNvPr id="7" name="Process 6"/>
          <p:cNvSpPr/>
          <p:nvPr/>
        </p:nvSpPr>
        <p:spPr>
          <a:xfrm>
            <a:off x="11430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0" name="Process 9"/>
          <p:cNvSpPr/>
          <p:nvPr/>
        </p:nvSpPr>
        <p:spPr>
          <a:xfrm>
            <a:off x="61722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11" name="Process 10"/>
          <p:cNvSpPr/>
          <p:nvPr/>
        </p:nvSpPr>
        <p:spPr>
          <a:xfrm>
            <a:off x="61722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14" name="Process 13"/>
          <p:cNvSpPr/>
          <p:nvPr/>
        </p:nvSpPr>
        <p:spPr>
          <a:xfrm>
            <a:off x="61722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6" name="Process 15"/>
          <p:cNvSpPr/>
          <p:nvPr/>
        </p:nvSpPr>
        <p:spPr>
          <a:xfrm>
            <a:off x="11430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  <p:sp>
        <p:nvSpPr>
          <p:cNvPr id="17" name="Process 16"/>
          <p:cNvSpPr/>
          <p:nvPr/>
        </p:nvSpPr>
        <p:spPr>
          <a:xfrm>
            <a:off x="61722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79835" y="4083447"/>
            <a:ext cx="4937918" cy="1588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3552429" y="4084239"/>
            <a:ext cx="4937919" cy="1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049589" y="2743200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3049590" y="3306760"/>
            <a:ext cx="2971799" cy="41116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Process 29"/>
          <p:cNvSpPr/>
          <p:nvPr/>
        </p:nvSpPr>
        <p:spPr>
          <a:xfrm>
            <a:off x="6172200" y="27432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listen</a:t>
            </a:r>
          </a:p>
        </p:txBody>
      </p:sp>
      <p:sp>
        <p:nvSpPr>
          <p:cNvPr id="31" name="Process 30"/>
          <p:cNvSpPr/>
          <p:nvPr/>
        </p:nvSpPr>
        <p:spPr>
          <a:xfrm>
            <a:off x="6172200" y="3306762"/>
            <a:ext cx="1752600" cy="9302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accept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051178" y="3825876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048000" y="4389438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Parallelogram 40"/>
          <p:cNvSpPr/>
          <p:nvPr/>
        </p:nvSpPr>
        <p:spPr>
          <a:xfrm rot="9962794" flipH="1" flipV="1">
            <a:off x="2987138" y="5282904"/>
            <a:ext cx="3114273" cy="336217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143000" y="1245948"/>
            <a:ext cx="725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Client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137405" y="124674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636306" y="2496106"/>
            <a:ext cx="1871388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"Can I connect?"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356613" y="3017838"/>
            <a:ext cx="2430774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"Yes. Can I connect?"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691902" y="4166632"/>
            <a:ext cx="175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Request: "GET /"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 rot="20747283">
            <a:off x="3526705" y="5227411"/>
            <a:ext cx="2202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Response: "&lt;html&gt;…"</a:t>
            </a:r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051178" y="6369050"/>
            <a:ext cx="2967033" cy="1588"/>
          </a:xfrm>
          <a:prstGeom prst="straightConnector1">
            <a:avLst/>
          </a:prstGeom>
          <a:ln>
            <a:solidFill>
              <a:srgbClr val="C0504D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301035" y="6001306"/>
            <a:ext cx="256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One side starts shutdown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3352800" y="3593068"/>
            <a:ext cx="2430774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"Yes."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Request-Response</a:t>
            </a:r>
            <a:br>
              <a:rPr lang="en-US" dirty="0" smtClean="0"/>
            </a:br>
            <a:r>
              <a:rPr lang="en-US" dirty="0" smtClean="0"/>
              <a:t>Client-Server Pair</a:t>
            </a:r>
            <a:endParaRPr lang="en-US" dirty="0"/>
          </a:p>
        </p:txBody>
      </p:sp>
      <p:sp>
        <p:nvSpPr>
          <p:cNvPr id="4" name="Process 3"/>
          <p:cNvSpPr/>
          <p:nvPr/>
        </p:nvSpPr>
        <p:spPr>
          <a:xfrm>
            <a:off x="11430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5" name="Process 4"/>
          <p:cNvSpPr/>
          <p:nvPr/>
        </p:nvSpPr>
        <p:spPr>
          <a:xfrm>
            <a:off x="11430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6" name="Process 5"/>
          <p:cNvSpPr/>
          <p:nvPr/>
        </p:nvSpPr>
        <p:spPr>
          <a:xfrm>
            <a:off x="1143000" y="2743200"/>
            <a:ext cx="1752600" cy="14938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</a:t>
            </a:r>
          </a:p>
        </p:txBody>
      </p:sp>
      <p:sp>
        <p:nvSpPr>
          <p:cNvPr id="7" name="Process 6"/>
          <p:cNvSpPr/>
          <p:nvPr/>
        </p:nvSpPr>
        <p:spPr>
          <a:xfrm>
            <a:off x="11430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0" name="Process 9"/>
          <p:cNvSpPr/>
          <p:nvPr/>
        </p:nvSpPr>
        <p:spPr>
          <a:xfrm>
            <a:off x="6172200" y="1616076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</a:t>
            </a:r>
          </a:p>
        </p:txBody>
      </p:sp>
      <p:sp>
        <p:nvSpPr>
          <p:cNvPr id="11" name="Process 10"/>
          <p:cNvSpPr/>
          <p:nvPr/>
        </p:nvSpPr>
        <p:spPr>
          <a:xfrm>
            <a:off x="6172200" y="21796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bind</a:t>
            </a:r>
          </a:p>
        </p:txBody>
      </p:sp>
      <p:sp>
        <p:nvSpPr>
          <p:cNvPr id="14" name="Process 13"/>
          <p:cNvSpPr/>
          <p:nvPr/>
        </p:nvSpPr>
        <p:spPr>
          <a:xfrm>
            <a:off x="6172200" y="4389438"/>
            <a:ext cx="1752600" cy="16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6" name="Process 15"/>
          <p:cNvSpPr/>
          <p:nvPr/>
        </p:nvSpPr>
        <p:spPr>
          <a:xfrm>
            <a:off x="11430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  <p:sp>
        <p:nvSpPr>
          <p:cNvPr id="17" name="Process 16"/>
          <p:cNvSpPr/>
          <p:nvPr/>
        </p:nvSpPr>
        <p:spPr>
          <a:xfrm>
            <a:off x="6172200" y="6142038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79835" y="4083447"/>
            <a:ext cx="4937918" cy="1588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3552429" y="4084239"/>
            <a:ext cx="4937919" cy="1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049589" y="2743200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3049590" y="3306760"/>
            <a:ext cx="2971799" cy="41116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Process 29"/>
          <p:cNvSpPr/>
          <p:nvPr/>
        </p:nvSpPr>
        <p:spPr>
          <a:xfrm>
            <a:off x="6172200" y="27432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listen</a:t>
            </a:r>
          </a:p>
        </p:txBody>
      </p:sp>
      <p:sp>
        <p:nvSpPr>
          <p:cNvPr id="31" name="Process 30"/>
          <p:cNvSpPr/>
          <p:nvPr/>
        </p:nvSpPr>
        <p:spPr>
          <a:xfrm>
            <a:off x="6172200" y="3306762"/>
            <a:ext cx="1752600" cy="9302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accept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051178" y="3825876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048000" y="4389438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Parallelogram 40"/>
          <p:cNvSpPr/>
          <p:nvPr/>
        </p:nvSpPr>
        <p:spPr>
          <a:xfrm rot="9962794" flipH="1" flipV="1">
            <a:off x="2987138" y="5282904"/>
            <a:ext cx="3114273" cy="336217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143000" y="1245948"/>
            <a:ext cx="725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Client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137405" y="124674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636306" y="2496106"/>
            <a:ext cx="1871388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SYN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356613" y="3017838"/>
            <a:ext cx="2430774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SYN/ACK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691902" y="4166632"/>
            <a:ext cx="175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Request: "GET /"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 rot="20747283">
            <a:off x="3526705" y="5227411"/>
            <a:ext cx="2202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Response: "&lt;html&gt;…"</a:t>
            </a:r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051178" y="6369050"/>
            <a:ext cx="2967033" cy="1588"/>
          </a:xfrm>
          <a:prstGeom prst="straightConnector1">
            <a:avLst/>
          </a:prstGeom>
          <a:ln>
            <a:solidFill>
              <a:srgbClr val="C0504D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301035" y="6001306"/>
            <a:ext cx="256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One side starts shutdown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3352800" y="3593068"/>
            <a:ext cx="2430774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Daytime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the posted </a:t>
            </a:r>
            <a:r>
              <a:rPr lang="en-US" dirty="0" err="1" smtClean="0"/>
              <a:t>daytime.c</a:t>
            </a:r>
            <a:endParaRPr lang="en-US" dirty="0" smtClean="0"/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Doesn’t check return values of system calls</a:t>
            </a:r>
          </a:p>
          <a:p>
            <a:pPr lvl="2"/>
            <a:r>
              <a:rPr lang="en-US" dirty="0" smtClean="0"/>
              <a:t>You should check the return value and use </a:t>
            </a:r>
            <a:r>
              <a:rPr lang="en-US" dirty="0" err="1" smtClean="0"/>
              <a:t>perror</a:t>
            </a:r>
            <a:r>
              <a:rPr lang="en-US" dirty="0" smtClean="0"/>
              <a:t>() or </a:t>
            </a:r>
            <a:r>
              <a:rPr lang="en-US" dirty="0" err="1" smtClean="0"/>
              <a:t>fprintf(stderr</a:t>
            </a:r>
            <a:r>
              <a:rPr lang="en-US" dirty="0" smtClean="0"/>
              <a:t>, </a:t>
            </a:r>
            <a:r>
              <a:rPr lang="en-US" dirty="0" err="1" smtClean="0"/>
              <a:t>strerror(errno</a:t>
            </a:r>
            <a:r>
              <a:rPr lang="en-US" dirty="0" smtClean="0"/>
              <a:t>)) to print out an informative error message</a:t>
            </a:r>
          </a:p>
          <a:p>
            <a:pPr lvl="1"/>
            <a:r>
              <a:rPr lang="en-US" dirty="0" smtClean="0"/>
              <a:t>Doesn’t handle multiple clients simultaneously</a:t>
            </a:r>
          </a:p>
          <a:p>
            <a:pPr lvl="1"/>
            <a:r>
              <a:rPr lang="en-US" dirty="0" smtClean="0"/>
              <a:t>Problems with re-using the same port (use </a:t>
            </a:r>
            <a:r>
              <a:rPr lang="en-US" dirty="0" err="1" smtClean="0"/>
              <a:t>setsockopt</a:t>
            </a:r>
            <a:r>
              <a:rPr lang="en-US" dirty="0" smtClean="0"/>
              <a:t>—covered in next review session)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Generic socket address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</a:t>
            </a:r>
            <a:r>
              <a:rPr lang="en-US" sz="2909" dirty="0" err="1" smtClean="0">
                <a:latin typeface="Consolas"/>
                <a:cs typeface="Consolas"/>
              </a:rPr>
              <a:t>struct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sockaddr</a:t>
            </a:r>
            <a:r>
              <a:rPr lang="en-US" sz="2909" dirty="0" smtClean="0">
                <a:latin typeface="Consolas"/>
                <a:cs typeface="Consolas"/>
              </a:rPr>
              <a:t> {</a:t>
            </a:r>
            <a:br>
              <a:rPr lang="en-US" sz="2909" dirty="0" smtClean="0">
                <a:latin typeface="Consolas"/>
                <a:cs typeface="Consolas"/>
              </a:rPr>
            </a:br>
            <a:r>
              <a:rPr lang="en-US" sz="2909" dirty="0" smtClean="0">
                <a:latin typeface="Consolas"/>
                <a:cs typeface="Consolas"/>
              </a:rPr>
              <a:t>  </a:t>
            </a:r>
            <a:r>
              <a:rPr lang="en-US" sz="2909" dirty="0" err="1" smtClean="0">
                <a:latin typeface="Consolas"/>
                <a:cs typeface="Consolas"/>
              </a:rPr>
              <a:t>u_short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sa_family</a:t>
            </a:r>
            <a:r>
              <a:rPr lang="en-US" sz="2909" dirty="0" smtClean="0">
                <a:latin typeface="Consolas"/>
                <a:cs typeface="Consolas"/>
              </a:rPr>
              <a:t>;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char sa_data[14];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};</a:t>
            </a:r>
          </a:p>
          <a:p>
            <a:r>
              <a:rPr lang="en-US" dirty="0" smtClean="0"/>
              <a:t>TCP/UDP + IPv4 specific address – convenience parallel </a:t>
            </a:r>
            <a:r>
              <a:rPr lang="en-US" dirty="0" err="1" smtClean="0"/>
              <a:t>struct</a:t>
            </a:r>
            <a:r>
              <a:rPr lang="en-US" dirty="0" smtClean="0"/>
              <a:t> for </a:t>
            </a:r>
            <a:r>
              <a:rPr lang="en-US" dirty="0" err="1" smtClean="0"/>
              <a:t>sockaddr</a:t>
            </a:r>
            <a:endParaRPr lang="en-US" dirty="0" smtClean="0"/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</a:t>
            </a:r>
            <a:r>
              <a:rPr lang="en-US" sz="2909" dirty="0" err="1" smtClean="0">
                <a:latin typeface="Consolas"/>
                <a:cs typeface="Consolas"/>
              </a:rPr>
              <a:t>struct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sockaddr_in</a:t>
            </a:r>
            <a:r>
              <a:rPr lang="en-US" sz="2909" dirty="0" smtClean="0">
                <a:latin typeface="Consolas"/>
                <a:cs typeface="Consolas"/>
              </a:rPr>
              <a:t> {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</a:t>
            </a:r>
            <a:r>
              <a:rPr lang="en-US" sz="2909" dirty="0" err="1" smtClean="0">
                <a:latin typeface="Consolas"/>
                <a:cs typeface="Consolas"/>
              </a:rPr>
              <a:t>u_short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sa_family</a:t>
            </a:r>
            <a:r>
              <a:rPr lang="en-US" sz="2909" dirty="0" smtClean="0">
                <a:latin typeface="Consolas"/>
                <a:cs typeface="Consolas"/>
              </a:rPr>
              <a:t>;       // usually AF_INET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</a:t>
            </a:r>
            <a:r>
              <a:rPr lang="en-US" sz="2909" dirty="0" err="1" smtClean="0">
                <a:latin typeface="Consolas"/>
                <a:cs typeface="Consolas"/>
              </a:rPr>
              <a:t>u_short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sin_port</a:t>
            </a:r>
            <a:r>
              <a:rPr lang="en-US" sz="2909" dirty="0" smtClean="0">
                <a:latin typeface="Consolas"/>
                <a:cs typeface="Consolas"/>
              </a:rPr>
              <a:t>;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</a:t>
            </a:r>
            <a:r>
              <a:rPr lang="en-US" sz="2909" dirty="0" err="1" smtClean="0">
                <a:latin typeface="Consolas"/>
                <a:cs typeface="Consolas"/>
              </a:rPr>
              <a:t>struct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in_addr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sin_addr</a:t>
            </a:r>
            <a:r>
              <a:rPr lang="en-US" sz="2909" dirty="0" smtClean="0">
                <a:latin typeface="Consolas"/>
                <a:cs typeface="Consolas"/>
              </a:rPr>
              <a:t>; // see below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char sin_zero[8];        // zero out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};</a:t>
            </a:r>
          </a:p>
          <a:p>
            <a:r>
              <a:rPr lang="en-US" dirty="0" smtClean="0"/>
              <a:t>IP Address 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</a:t>
            </a:r>
            <a:r>
              <a:rPr lang="en-US" sz="2909" dirty="0" err="1" smtClean="0">
                <a:latin typeface="Consolas"/>
                <a:cs typeface="Consolas"/>
              </a:rPr>
              <a:t>struct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in_addr</a:t>
            </a:r>
            <a:r>
              <a:rPr lang="en-US" sz="2909" dirty="0" smtClean="0">
                <a:latin typeface="Consolas"/>
                <a:cs typeface="Consolas"/>
              </a:rPr>
              <a:t> {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  </a:t>
            </a:r>
            <a:r>
              <a:rPr lang="en-US" sz="2909" dirty="0" err="1" smtClean="0">
                <a:latin typeface="Consolas"/>
                <a:cs typeface="Consolas"/>
              </a:rPr>
              <a:t>u_long</a:t>
            </a:r>
            <a:r>
              <a:rPr lang="en-US" sz="2909" dirty="0" smtClean="0">
                <a:latin typeface="Consolas"/>
                <a:cs typeface="Consolas"/>
              </a:rPr>
              <a:t> </a:t>
            </a:r>
            <a:r>
              <a:rPr lang="en-US" sz="2909" dirty="0" err="1" smtClean="0">
                <a:latin typeface="Consolas"/>
                <a:cs typeface="Consolas"/>
              </a:rPr>
              <a:t>s_addr</a:t>
            </a:r>
            <a:r>
              <a:rPr lang="en-US" sz="2909" dirty="0" smtClean="0">
                <a:latin typeface="Consolas"/>
                <a:cs typeface="Consolas"/>
              </a:rPr>
              <a:t>;           // Network byte order</a:t>
            </a:r>
          </a:p>
          <a:p>
            <a:pPr>
              <a:buNone/>
            </a:pPr>
            <a:r>
              <a:rPr lang="en-US" sz="2909" dirty="0" smtClean="0">
                <a:latin typeface="Consolas"/>
                <a:cs typeface="Consolas"/>
              </a:rPr>
              <a:t>	}; </a:t>
            </a:r>
            <a:endParaRPr lang="en-US" sz="2909" dirty="0">
              <a:latin typeface="Consolas"/>
              <a:cs typeface="Consola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6444" y="6581001"/>
            <a:ext cx="2047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Next two slides by Clay Collier</a:t>
            </a:r>
            <a:endParaRPr lang="en-US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hostent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gethostbyname(const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char *name)</a:t>
            </a:r>
          </a:p>
          <a:p>
            <a:r>
              <a:rPr lang="en-US" sz="2400" dirty="0" smtClean="0"/>
              <a:t>Converts domain names and dotted-quad IP addresses into numerical IP addresses via DNS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struct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</a:t>
            </a: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servent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*</a:t>
            </a:r>
            <a:r>
              <a:rPr lang="en-US" sz="2400" dirty="0" err="1" smtClean="0">
                <a:solidFill>
                  <a:srgbClr val="1F497D"/>
                </a:solidFill>
                <a:latin typeface="Consolas"/>
                <a:cs typeface="Consolas"/>
              </a:rPr>
              <a:t>getservbyname(const</a:t>
            </a: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 char *name,</a:t>
            </a:r>
          </a:p>
          <a:p>
            <a:pPr>
              <a:buNone/>
            </a:pPr>
            <a:r>
              <a:rPr lang="en-US" sz="2400" dirty="0" smtClean="0">
                <a:solidFill>
                  <a:srgbClr val="1F497D"/>
                </a:solidFill>
                <a:latin typeface="Consolas"/>
                <a:cs typeface="Consolas"/>
              </a:rPr>
              <a:t>const char *proto)</a:t>
            </a:r>
          </a:p>
          <a:p>
            <a:r>
              <a:rPr lang="en-US" sz="2400" dirty="0" smtClean="0"/>
              <a:t>Query /etc/services to find expected protocol and port for a service</a:t>
            </a:r>
          </a:p>
          <a:p>
            <a:r>
              <a:rPr lang="en-US" sz="2400" dirty="0" smtClean="0"/>
              <a:t>Example: </a:t>
            </a:r>
            <a:r>
              <a:rPr lang="en-US" sz="2400" dirty="0" err="1" smtClean="0"/>
              <a:t>getservbyname("http</a:t>
            </a:r>
            <a:r>
              <a:rPr lang="en-US" sz="2400" dirty="0" smtClean="0"/>
              <a:t>", NULL) to find it resides on </a:t>
            </a:r>
            <a:r>
              <a:rPr lang="en-US" sz="2400" dirty="0" err="1" smtClean="0"/>
              <a:t>tcp</a:t>
            </a:r>
            <a:r>
              <a:rPr lang="en-US" sz="2400" dirty="0" smtClean="0"/>
              <a:t> port 80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/>
                </a:solidFill>
                <a:latin typeface="Consolas"/>
                <a:cs typeface="Consolas"/>
              </a:rPr>
              <a:t>getsockname</a:t>
            </a:r>
            <a:r>
              <a:rPr lang="en-US" sz="2400" dirty="0" smtClean="0">
                <a:solidFill>
                  <a:schemeClr val="tx2"/>
                </a:solidFill>
                <a:latin typeface="Consolas"/>
                <a:cs typeface="Consolas"/>
              </a:rPr>
              <a:t>(...), </a:t>
            </a:r>
            <a:r>
              <a:rPr lang="en-US" sz="2400" dirty="0" err="1" smtClean="0">
                <a:solidFill>
                  <a:schemeClr val="tx2"/>
                </a:solidFill>
                <a:latin typeface="Consolas"/>
                <a:cs typeface="Consolas"/>
              </a:rPr>
              <a:t>getpeername</a:t>
            </a:r>
            <a:r>
              <a:rPr lang="en-US" sz="2400" dirty="0" smtClean="0">
                <a:solidFill>
                  <a:schemeClr val="tx2"/>
                </a:solidFill>
                <a:latin typeface="Consolas"/>
                <a:cs typeface="Consolas"/>
              </a:rPr>
              <a:t>(...) </a:t>
            </a:r>
          </a:p>
          <a:p>
            <a:r>
              <a:rPr lang="en-US" sz="2400" dirty="0" smtClean="0"/>
              <a:t>Gets IP address and port for source/destination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Partial sends and receives</a:t>
            </a:r>
          </a:p>
          <a:p>
            <a:pPr lvl="1"/>
            <a:r>
              <a:rPr lang="en-US" dirty="0" smtClean="0"/>
              <a:t>Receive might not return with all the bytes requested</a:t>
            </a:r>
          </a:p>
          <a:p>
            <a:r>
              <a:rPr lang="en-US" dirty="0" err="1" smtClean="0"/>
              <a:t>Endian</a:t>
            </a:r>
            <a:r>
              <a:rPr lang="en-US" dirty="0" smtClean="0"/>
              <a:t> issues</a:t>
            </a:r>
          </a:p>
          <a:p>
            <a:pPr lvl="1"/>
            <a:r>
              <a:rPr lang="en-US" dirty="0" smtClean="0"/>
              <a:t>All shorts/</a:t>
            </a:r>
            <a:r>
              <a:rPr lang="en-US" dirty="0" err="1" smtClean="0"/>
              <a:t>ints</a:t>
            </a:r>
            <a:r>
              <a:rPr lang="en-US" dirty="0" smtClean="0"/>
              <a:t> going over the wire must be encoded using </a:t>
            </a:r>
            <a:r>
              <a:rPr lang="en-US" dirty="0" err="1" smtClean="0"/>
              <a:t>htons/htonl</a:t>
            </a:r>
            <a:endParaRPr lang="en-US" dirty="0" smtClean="0"/>
          </a:p>
          <a:p>
            <a:pPr lvl="1"/>
            <a:r>
              <a:rPr lang="en-US" dirty="0" smtClean="0"/>
              <a:t>All shorts/</a:t>
            </a:r>
            <a:r>
              <a:rPr lang="en-US" dirty="0" err="1" smtClean="0"/>
              <a:t>ints</a:t>
            </a:r>
            <a:r>
              <a:rPr lang="en-US" dirty="0" smtClean="0"/>
              <a:t> being read from the wire must be decoded using </a:t>
            </a:r>
            <a:r>
              <a:rPr lang="en-US" dirty="0" err="1" smtClean="0"/>
              <a:t>ntohs/ntohl</a:t>
            </a:r>
            <a:endParaRPr lang="en-US" dirty="0" smtClean="0"/>
          </a:p>
          <a:p>
            <a:pPr lvl="1"/>
            <a:r>
              <a:rPr lang="en-US" dirty="0" smtClean="0"/>
              <a:t>Why don’t we have to worry about </a:t>
            </a:r>
            <a:r>
              <a:rPr lang="en-US" dirty="0" err="1" smtClean="0"/>
              <a:t>endianness</a:t>
            </a:r>
            <a:r>
              <a:rPr lang="en-US" dirty="0" smtClean="0"/>
              <a:t> for text? For arbitrary binary data?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set rubric yet</a:t>
            </a:r>
          </a:p>
          <a:p>
            <a:r>
              <a:rPr lang="en-US" dirty="0" smtClean="0"/>
              <a:t>Mostly functionality</a:t>
            </a:r>
          </a:p>
          <a:p>
            <a:pPr lvl="1"/>
            <a:r>
              <a:rPr lang="en-US" dirty="0" smtClean="0"/>
              <a:t>Test yourself by sending (for example) http requests</a:t>
            </a:r>
          </a:p>
          <a:p>
            <a:r>
              <a:rPr lang="en-US" dirty="0" smtClean="0"/>
              <a:t>Some style points</a:t>
            </a:r>
          </a:p>
          <a:p>
            <a:pPr lvl="1"/>
            <a:r>
              <a:rPr lang="en-US" dirty="0" smtClean="0"/>
              <a:t>Don’t write everything in main</a:t>
            </a:r>
          </a:p>
          <a:p>
            <a:pPr lvl="1"/>
            <a:r>
              <a:rPr lang="en-US" dirty="0" smtClean="0"/>
              <a:t>Handle partial receives and other edge cases</a:t>
            </a:r>
          </a:p>
          <a:p>
            <a:pPr lvl="1"/>
            <a:r>
              <a:rPr lang="en-US" dirty="0" smtClean="0"/>
              <a:t>Check return values of system calls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IPC tutorial</a:t>
            </a:r>
          </a:p>
          <a:p>
            <a:r>
              <a:rPr lang="en-US" dirty="0" smtClean="0"/>
              <a:t>Man pages</a:t>
            </a:r>
          </a:p>
          <a:p>
            <a:r>
              <a:rPr lang="en-US" dirty="0" smtClean="0"/>
              <a:t>Outside references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Sockets Tutorial: 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beej.us/guide/bgnet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i="1" dirty="0" smtClean="0"/>
              <a:t>Unix Network Programming</a:t>
            </a:r>
            <a:r>
              <a:rPr lang="en-US" dirty="0" smtClean="0"/>
              <a:t> by Stevens</a:t>
            </a:r>
          </a:p>
          <a:p>
            <a:r>
              <a:rPr lang="en-US" dirty="0" smtClean="0"/>
              <a:t>Newsgroup</a:t>
            </a:r>
          </a:p>
          <a:p>
            <a:r>
              <a:rPr lang="en-US" dirty="0" smtClean="0"/>
              <a:t>Office hours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997</Words>
  <Application>Microsoft Macintosh PowerPoint</Application>
  <PresentationFormat>On-screen Show (4:3)</PresentationFormat>
  <Paragraphs>187</Paragraphs>
  <Slides>14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Sockets Programming</vt:lpstr>
      <vt:lpstr>Announcements</vt:lpstr>
      <vt:lpstr>Simple Client Overview</vt:lpstr>
      <vt:lpstr>Sockets and TCP/IP</vt:lpstr>
      <vt:lpstr>Socket API for Client</vt:lpstr>
      <vt:lpstr>Sockets API for Server</vt:lpstr>
      <vt:lpstr>Typical Request-Response Client-Server Pair</vt:lpstr>
      <vt:lpstr>Typical Request-Response Client-Server Pair</vt:lpstr>
      <vt:lpstr>Example Daytime Server</vt:lpstr>
      <vt:lpstr>Main Structures</vt:lpstr>
      <vt:lpstr>Useful Functions</vt:lpstr>
      <vt:lpstr>More Notes</vt:lpstr>
      <vt:lpstr>Grading</vt:lpstr>
      <vt:lpstr>Resources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Sockets Programming</dc:title>
  <dc:creator>Benjamin Nham</dc:creator>
  <cp:lastModifiedBy>Benjamin Nham</cp:lastModifiedBy>
  <cp:revision>164</cp:revision>
  <dcterms:created xsi:type="dcterms:W3CDTF">2008-04-04T19:38:19Z</dcterms:created>
  <dcterms:modified xsi:type="dcterms:W3CDTF">2008-04-05T19:56:06Z</dcterms:modified>
</cp:coreProperties>
</file>