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300" r:id="rId3"/>
    <p:sldId id="301" r:id="rId4"/>
    <p:sldId id="282" r:id="rId5"/>
    <p:sldId id="283" r:id="rId6"/>
    <p:sldId id="284" r:id="rId7"/>
    <p:sldId id="285" r:id="rId8"/>
    <p:sldId id="286" r:id="rId9"/>
    <p:sldId id="287" r:id="rId10"/>
    <p:sldId id="288" r:id="rId11"/>
    <p:sldId id="260" r:id="rId12"/>
    <p:sldId id="289" r:id="rId13"/>
    <p:sldId id="290" r:id="rId14"/>
    <p:sldId id="291" r:id="rId15"/>
    <p:sldId id="292" r:id="rId16"/>
    <p:sldId id="293" r:id="rId17"/>
    <p:sldId id="307" r:id="rId18"/>
    <p:sldId id="308" r:id="rId19"/>
    <p:sldId id="309" r:id="rId20"/>
    <p:sldId id="299" r:id="rId21"/>
    <p:sldId id="304" r:id="rId22"/>
    <p:sldId id="297" r:id="rId23"/>
    <p:sldId id="305" r:id="rId24"/>
    <p:sldId id="302" r:id="rId25"/>
    <p:sldId id="306" r:id="rId26"/>
    <p:sldId id="303" r:id="rId2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9810" autoAdjust="0"/>
  </p:normalViewPr>
  <p:slideViewPr>
    <p:cSldViewPr snapToGrid="0">
      <p:cViewPr varScale="1">
        <p:scale>
          <a:sx n="139" d="100"/>
          <a:sy n="139" d="100"/>
        </p:scale>
        <p:origin x="-2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A850235-1111-4A68-987B-FDE552CD0084}" type="datetimeFigureOut">
              <a:rPr lang="en-US"/>
              <a:pPr>
                <a:defRPr/>
              </a:pPr>
              <a:t>10/2/2009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6753A01-3819-4CDB-8236-DF38ED31F1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785C7E-CC28-4A91-9697-A9C35E915BBC}" type="datetimeFigureOut">
              <a:rPr lang="en-US"/>
              <a:pPr>
                <a:defRPr/>
              </a:pPr>
              <a:t>10/2/2009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B60A1-3F8B-402C-81B3-B4BC254EC5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AAF32C-6C22-4B2C-837A-4A5C7670F969}" type="datetimeFigureOut">
              <a:rPr lang="en-US"/>
              <a:pPr>
                <a:defRPr/>
              </a:pPr>
              <a:t>10/2/2009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2EC265-2C28-439F-A9D1-B91FD910DD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5B73A-C456-4F23-ACA2-C9ABA9783BFD}" type="datetimeFigureOut">
              <a:rPr lang="en-US"/>
              <a:pPr>
                <a:defRPr/>
              </a:pPr>
              <a:t>10/2/2009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AFD9C8-36E7-463E-83E5-00EA4AEB1D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E421E7-D413-43FB-85A4-5C4FE67D4055}" type="datetimeFigureOut">
              <a:rPr lang="en-US"/>
              <a:pPr>
                <a:defRPr/>
              </a:pPr>
              <a:t>10/2/2009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C2C376-7925-4850-B45A-0632D47D78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DB340E-EDB7-4191-AFEB-58D4D0F47B96}" type="datetimeFigureOut">
              <a:rPr lang="en-US"/>
              <a:pPr>
                <a:defRPr/>
              </a:pPr>
              <a:t>10/2/2009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07586-1CF6-47DD-A89D-FFE7F07AF8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194C70-4BE9-4474-B31C-CD0F7A2399C6}" type="datetimeFigureOut">
              <a:rPr lang="en-US"/>
              <a:pPr>
                <a:defRPr/>
              </a:pPr>
              <a:t>10/2/2009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5922D8-D498-47BD-9C06-102D906678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26944-BB6C-4F76-8162-E7EAE528B781}" type="datetimeFigureOut">
              <a:rPr lang="en-US"/>
              <a:pPr>
                <a:defRPr/>
              </a:pPr>
              <a:t>10/2/2009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A07EBC-276F-43B9-9903-6FE88DCBAB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2BDC49-FD30-40FA-BB70-4DDD429465B5}" type="datetimeFigureOut">
              <a:rPr lang="en-US"/>
              <a:pPr>
                <a:defRPr/>
              </a:pPr>
              <a:t>10/2/2009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4627D-07F3-4B92-AD79-00D62B2BB5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A1B949-0589-4015-99F2-9157069B1D41}" type="datetimeFigureOut">
              <a:rPr lang="en-US"/>
              <a:pPr>
                <a:defRPr/>
              </a:pPr>
              <a:t>10/2/2009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F6EAF0-7986-4BCB-87D4-DC4F2046FB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BD79A6-3F50-451C-9CB4-5DA3A66BE041}" type="datetimeFigureOut">
              <a:rPr lang="en-US"/>
              <a:pPr>
                <a:defRPr/>
              </a:pPr>
              <a:t>10/2/2009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19744F-B446-43CB-9865-C193781794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2C371A-A932-4AD6-92FB-CCEFBFA8B27E}" type="datetimeFigureOut">
              <a:rPr lang="en-US"/>
              <a:pPr>
                <a:defRPr/>
              </a:pPr>
              <a:t>10/2/2009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B4A07E-B5E1-4C98-BE9E-72AAAE697B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810BF7D-E81C-4226-87F3-B82B07C33AF0}" type="datetimeFigureOut">
              <a:rPr lang="en-US"/>
              <a:pPr>
                <a:defRPr/>
              </a:pPr>
              <a:t>10/2/2009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C28FC0E-D7B7-4118-9D6A-0C818F514D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Reliable Transport</a:t>
            </a:r>
            <a:br>
              <a:rPr lang="en-US" smtClean="0"/>
            </a:br>
            <a:r>
              <a:rPr lang="en-US" smtClean="0"/>
              <a:t>TCP Review</a:t>
            </a:r>
          </a:p>
        </p:txBody>
      </p:sp>
      <p:sp>
        <p:nvSpPr>
          <p:cNvPr id="14338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smtClean="0">
                <a:solidFill>
                  <a:srgbClr val="898989"/>
                </a:solidFill>
              </a:rPr>
              <a:t>CS144 Review Session 1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smtClean="0">
                <a:solidFill>
                  <a:srgbClr val="898989"/>
                </a:solidFill>
              </a:rPr>
              <a:t>October 2, 2008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smtClean="0">
                <a:solidFill>
                  <a:srgbClr val="898989"/>
                </a:solidFill>
              </a:rPr>
              <a:t>Roger Liao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smtClean="0">
                <a:solidFill>
                  <a:srgbClr val="898989"/>
                </a:solidFill>
              </a:rPr>
              <a:t>Slides Credit: Ben Nham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Announcements</a:t>
            </a:r>
          </a:p>
        </p:txBody>
      </p:sp>
      <p:sp>
        <p:nvSpPr>
          <p:cNvPr id="1536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smtClean="0"/>
              <a:t>Labs 1 and 2 are online</a:t>
            </a:r>
          </a:p>
          <a:p>
            <a:pPr>
              <a:lnSpc>
                <a:spcPct val="90000"/>
              </a:lnSpc>
            </a:pPr>
            <a:endParaRPr lang="en-US" sz="2800" smtClean="0"/>
          </a:p>
          <a:p>
            <a:pPr>
              <a:lnSpc>
                <a:spcPct val="90000"/>
              </a:lnSpc>
            </a:pPr>
            <a:r>
              <a:rPr lang="en-US" sz="2800" smtClean="0"/>
              <a:t>Lab 1 due 10/8 @ beginning of class</a:t>
            </a:r>
          </a:p>
          <a:p>
            <a:pPr>
              <a:lnSpc>
                <a:spcPct val="90000"/>
              </a:lnSpc>
            </a:pPr>
            <a:endParaRPr lang="en-US" sz="2800" smtClean="0"/>
          </a:p>
          <a:p>
            <a:pPr>
              <a:lnSpc>
                <a:spcPct val="90000"/>
              </a:lnSpc>
            </a:pPr>
            <a:r>
              <a:rPr lang="en-US" sz="2800" smtClean="0"/>
              <a:t>Come to lecture </a:t>
            </a:r>
            <a:r>
              <a:rPr lang="en-US" sz="2800" smtClean="0">
                <a:sym typeface="Wingdings" pitchFamily="2" charset="2"/>
              </a:rPr>
              <a:t> free extension to midnight</a:t>
            </a:r>
            <a:endParaRPr lang="en-US" sz="2800" smtClean="0"/>
          </a:p>
          <a:p>
            <a:pPr>
              <a:lnSpc>
                <a:spcPct val="90000"/>
              </a:lnSpc>
            </a:pPr>
            <a:endParaRPr lang="en-US" sz="2800" smtClean="0"/>
          </a:p>
          <a:p>
            <a:pPr>
              <a:lnSpc>
                <a:spcPct val="90000"/>
              </a:lnSpc>
            </a:pPr>
            <a:r>
              <a:rPr lang="en-US" sz="2800" smtClean="0"/>
              <a:t>Contact us before the deadline if you need an additional extension. Tell us:</a:t>
            </a:r>
          </a:p>
          <a:p>
            <a:pPr lvl="1">
              <a:lnSpc>
                <a:spcPct val="90000"/>
              </a:lnSpc>
            </a:pPr>
            <a:r>
              <a:rPr lang="en-US" sz="2400" smtClean="0"/>
              <a:t>Where you are</a:t>
            </a:r>
          </a:p>
          <a:p>
            <a:pPr lvl="1">
              <a:lnSpc>
                <a:spcPct val="90000"/>
              </a:lnSpc>
            </a:pPr>
            <a:r>
              <a:rPr lang="en-US" sz="2400" smtClean="0"/>
              <a:t>How much more time you need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Lab 1 Overview</a:t>
            </a:r>
          </a:p>
        </p:txBody>
      </p:sp>
      <p:sp>
        <p:nvSpPr>
          <p:cNvPr id="16386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800" smtClean="0"/>
              <a:t>Stop and wait</a:t>
            </a:r>
          </a:p>
          <a:p>
            <a:pPr>
              <a:lnSpc>
                <a:spcPct val="80000"/>
              </a:lnSpc>
            </a:pPr>
            <a:endParaRPr lang="en-US" sz="2800" smtClean="0"/>
          </a:p>
          <a:p>
            <a:pPr>
              <a:lnSpc>
                <a:spcPct val="80000"/>
              </a:lnSpc>
            </a:pPr>
            <a:r>
              <a:rPr lang="en-US" sz="2800" smtClean="0"/>
              <a:t>One connection only</a:t>
            </a:r>
          </a:p>
          <a:p>
            <a:pPr>
              <a:lnSpc>
                <a:spcPct val="80000"/>
              </a:lnSpc>
            </a:pPr>
            <a:endParaRPr lang="en-US" sz="2800" smtClean="0"/>
          </a:p>
          <a:p>
            <a:pPr>
              <a:lnSpc>
                <a:spcPct val="80000"/>
              </a:lnSpc>
            </a:pPr>
            <a:r>
              <a:rPr lang="en-US" sz="2800" smtClean="0"/>
              <a:t>Connect on same machine or different machines (myth)</a:t>
            </a:r>
          </a:p>
          <a:p>
            <a:pPr>
              <a:lnSpc>
                <a:spcPct val="80000"/>
              </a:lnSpc>
            </a:pPr>
            <a:endParaRPr lang="en-US" sz="2800" smtClean="0"/>
          </a:p>
          <a:p>
            <a:pPr>
              <a:lnSpc>
                <a:spcPct val="80000"/>
              </a:lnSpc>
            </a:pPr>
            <a:r>
              <a:rPr lang="en-US" sz="2800" smtClean="0"/>
              <a:t>Specify correct ports (&gt;= 1024)</a:t>
            </a:r>
          </a:p>
          <a:p>
            <a:pPr>
              <a:lnSpc>
                <a:spcPct val="80000"/>
              </a:lnSpc>
            </a:pPr>
            <a:endParaRPr lang="en-US" sz="2800" smtClean="0"/>
          </a:p>
          <a:p>
            <a:pPr>
              <a:lnSpc>
                <a:spcPct val="80000"/>
              </a:lnSpc>
            </a:pPr>
            <a:r>
              <a:rPr lang="en-US" sz="2800" smtClean="0"/>
              <a:t>Quick Lab 1 Demo!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Client-Server File Transfer</a:t>
            </a:r>
          </a:p>
        </p:txBody>
      </p:sp>
      <p:sp>
        <p:nvSpPr>
          <p:cNvPr id="17410" name="Content Placeholder 4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Suppose Blizzard wants to distribute a patch for WoW</a:t>
            </a:r>
          </a:p>
          <a:p>
            <a:pPr lvl="1" eaLnBrk="1" hangingPunct="1"/>
            <a:r>
              <a:rPr lang="en-US" smtClean="0"/>
              <a:t>Patch size is 450 MB = 3600 Mbits</a:t>
            </a:r>
          </a:p>
          <a:p>
            <a:pPr lvl="1" eaLnBrk="1" hangingPunct="1"/>
            <a:r>
              <a:rPr lang="en-US" smtClean="0"/>
              <a:t>Need to distribute patch to 5 million players over 5 hours</a:t>
            </a:r>
          </a:p>
          <a:p>
            <a:pPr lvl="1" eaLnBrk="1" hangingPunct="1"/>
            <a:r>
              <a:rPr lang="en-US" smtClean="0"/>
              <a:t>How many 100 MBps servers are needed?</a:t>
            </a:r>
          </a:p>
          <a:p>
            <a:pPr eaLnBrk="1" hangingPunct="1"/>
            <a:r>
              <a:rPr lang="en-US" smtClean="0"/>
              <a:t>3600 Mbits * 5 million / 5 hours = 1*10</a:t>
            </a:r>
            <a:r>
              <a:rPr lang="en-US" baseline="30000" smtClean="0"/>
              <a:t>12</a:t>
            </a:r>
            <a:r>
              <a:rPr lang="en-US" smtClean="0"/>
              <a:t> bps</a:t>
            </a:r>
          </a:p>
          <a:p>
            <a:pPr eaLnBrk="1" hangingPunct="1"/>
            <a:r>
              <a:rPr lang="en-US" smtClean="0"/>
              <a:t>1*10</a:t>
            </a:r>
            <a:r>
              <a:rPr lang="en-US" baseline="30000" smtClean="0"/>
              <a:t>12</a:t>
            </a:r>
            <a:r>
              <a:rPr lang="en-US" smtClean="0"/>
              <a:t> bps / 100 Mbps = 10000 servers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Peer to Peer File Transfer</a:t>
            </a:r>
          </a:p>
        </p:txBody>
      </p:sp>
      <p:sp>
        <p:nvSpPr>
          <p:cNvPr id="18434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Use </a:t>
            </a:r>
            <a:r>
              <a:rPr lang="en-US" b="1" smtClean="0"/>
              <a:t>one</a:t>
            </a:r>
            <a:r>
              <a:rPr lang="en-US" smtClean="0"/>
              <a:t> 100 Mbps server, and suppose each client has a 1Mbps full-duplex link</a:t>
            </a:r>
          </a:p>
          <a:p>
            <a:pPr eaLnBrk="1" hangingPunct="1"/>
            <a:r>
              <a:rPr lang="en-US" smtClean="0"/>
              <a:t>Split the patch into 450 chunks, 1MB each</a:t>
            </a:r>
          </a:p>
          <a:p>
            <a:pPr eaLnBrk="1" hangingPunct="1"/>
            <a:r>
              <a:rPr lang="en-US" smtClean="0"/>
              <a:t>Then:</a:t>
            </a:r>
          </a:p>
          <a:p>
            <a:pPr lvl="1" eaLnBrk="1" hangingPunct="1"/>
            <a:r>
              <a:rPr lang="en-US" smtClean="0"/>
              <a:t>Seed each chunk to one client each</a:t>
            </a:r>
          </a:p>
          <a:p>
            <a:pPr lvl="1" eaLnBrk="1" hangingPunct="1"/>
            <a:r>
              <a:rPr lang="en-US" smtClean="0"/>
              <a:t>Wait for every client to get at least one chunk</a:t>
            </a:r>
          </a:p>
          <a:p>
            <a:pPr lvl="1" eaLnBrk="1" hangingPunct="1"/>
            <a:r>
              <a:rPr lang="en-US" smtClean="0"/>
              <a:t>Wait for every client to acquire the other 449 chunks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Seeding</a:t>
            </a:r>
          </a:p>
        </p:txBody>
      </p:sp>
      <p:sp>
        <p:nvSpPr>
          <p:cNvPr id="19458" name="Content Placeholder 2"/>
          <p:cNvSpPr>
            <a:spLocks noGrp="1"/>
          </p:cNvSpPr>
          <p:nvPr>
            <p:ph sz="half" idx="4294967295"/>
          </p:nvPr>
        </p:nvSpPr>
        <p:spPr>
          <a:xfrm>
            <a:off x="457200" y="3048000"/>
            <a:ext cx="8077200" cy="3078163"/>
          </a:xfrm>
        </p:spPr>
        <p:txBody>
          <a:bodyPr/>
          <a:lstStyle/>
          <a:p>
            <a:pPr eaLnBrk="1" hangingPunct="1"/>
            <a:r>
              <a:rPr lang="en-US" sz="2800" smtClean="0"/>
              <a:t>Seed each chunk to one client each</a:t>
            </a:r>
          </a:p>
          <a:p>
            <a:pPr eaLnBrk="1" hangingPunct="1"/>
            <a:r>
              <a:rPr lang="en-US" sz="2800" smtClean="0"/>
              <a:t>450 * 1 MB / 100 Mbps = 1 min to seed</a:t>
            </a:r>
          </a:p>
        </p:txBody>
      </p:sp>
      <p:sp>
        <p:nvSpPr>
          <p:cNvPr id="5" name="Rectangle 4"/>
          <p:cNvSpPr/>
          <p:nvPr/>
        </p:nvSpPr>
        <p:spPr>
          <a:xfrm>
            <a:off x="4038600" y="1447800"/>
            <a:ext cx="10668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Server</a:t>
            </a:r>
          </a:p>
        </p:txBody>
      </p:sp>
      <p:sp>
        <p:nvSpPr>
          <p:cNvPr id="6" name="Rectangle 5"/>
          <p:cNvSpPr/>
          <p:nvPr/>
        </p:nvSpPr>
        <p:spPr>
          <a:xfrm>
            <a:off x="2819400" y="24384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429000" y="24384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038600" y="24384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648200" y="24384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257800" y="24384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867400" y="24384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Straight Connector 14"/>
          <p:cNvCxnSpPr>
            <a:endCxn id="8" idx="0"/>
          </p:cNvCxnSpPr>
          <p:nvPr/>
        </p:nvCxnSpPr>
        <p:spPr>
          <a:xfrm rot="5400000">
            <a:off x="4076701" y="2247900"/>
            <a:ext cx="381000" cy="31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>
            <a:off x="4687094" y="2247106"/>
            <a:ext cx="381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3619500" y="2095500"/>
            <a:ext cx="457200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0" idx="0"/>
          </p:cNvCxnSpPr>
          <p:nvPr/>
        </p:nvCxnSpPr>
        <p:spPr>
          <a:xfrm rot="16200000" flipV="1">
            <a:off x="5105400" y="2057400"/>
            <a:ext cx="381000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hape 21"/>
          <p:cNvCxnSpPr>
            <a:stCxn id="6" idx="0"/>
            <a:endCxn id="5" idx="1"/>
          </p:cNvCxnSpPr>
          <p:nvPr/>
        </p:nvCxnSpPr>
        <p:spPr>
          <a:xfrm rot="5400000" flipH="1" flipV="1">
            <a:off x="3200400" y="1600200"/>
            <a:ext cx="685800" cy="990600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hape 23"/>
          <p:cNvCxnSpPr>
            <a:stCxn id="5" idx="3"/>
            <a:endCxn id="11" idx="0"/>
          </p:cNvCxnSpPr>
          <p:nvPr/>
        </p:nvCxnSpPr>
        <p:spPr>
          <a:xfrm>
            <a:off x="5105400" y="1752600"/>
            <a:ext cx="990600" cy="685800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209800" y="2209800"/>
            <a:ext cx="47244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473" name="TextBox 27"/>
          <p:cNvSpPr txBox="1">
            <a:spLocks noChangeArrowheads="1"/>
          </p:cNvSpPr>
          <p:nvPr/>
        </p:nvSpPr>
        <p:spPr bwMode="auto">
          <a:xfrm>
            <a:off x="6934200" y="2036763"/>
            <a:ext cx="11176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100 Mbps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Exponential Growth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3048000"/>
            <a:ext cx="8229600" cy="3078163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Wait for every client to get at least one chunk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We have 450 seed clients with 1 Mbps links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5 million clients / 450 seeds = 11112 clients/seed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This distribution takes place exponentially: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ceil(log</a:t>
            </a:r>
            <a:r>
              <a:rPr lang="en-US" baseline="-25000" dirty="0" smtClean="0"/>
              <a:t>2</a:t>
            </a:r>
            <a:r>
              <a:rPr lang="en-US" dirty="0" smtClean="0"/>
              <a:t> 11112) = 14 time steps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Each time step is 1 MB / 1 Mbps = 8 s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Total time: 14 * 8 s = 2 minutes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1371600" y="22860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A</a:t>
            </a:r>
          </a:p>
        </p:txBody>
      </p:sp>
      <p:sp>
        <p:nvSpPr>
          <p:cNvPr id="5" name="Oval 4"/>
          <p:cNvSpPr/>
          <p:nvPr/>
        </p:nvSpPr>
        <p:spPr>
          <a:xfrm>
            <a:off x="2286000" y="22860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A</a:t>
            </a:r>
          </a:p>
        </p:txBody>
      </p:sp>
      <p:sp>
        <p:nvSpPr>
          <p:cNvPr id="6" name="Oval 5"/>
          <p:cNvSpPr/>
          <p:nvPr/>
        </p:nvSpPr>
        <p:spPr>
          <a:xfrm>
            <a:off x="2286000" y="16002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B</a:t>
            </a:r>
          </a:p>
        </p:txBody>
      </p:sp>
      <p:cxnSp>
        <p:nvCxnSpPr>
          <p:cNvPr id="19" name="Straight Connector 18"/>
          <p:cNvCxnSpPr/>
          <p:nvPr/>
        </p:nvCxnSpPr>
        <p:spPr>
          <a:xfrm rot="5400000" flipH="1" flipV="1">
            <a:off x="1333501" y="2246312"/>
            <a:ext cx="1447800" cy="317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4" idx="7"/>
            <a:endCxn id="6" idx="2"/>
          </p:cNvCxnSpPr>
          <p:nvPr/>
        </p:nvCxnSpPr>
        <p:spPr>
          <a:xfrm rot="5400000" flipH="1" flipV="1">
            <a:off x="1808163" y="1885950"/>
            <a:ext cx="496888" cy="4587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Exponential Growth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3048000"/>
            <a:ext cx="8229600" cy="3078163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Wait for every client to get at least one chunk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We have 450 seed clients with 1 Mbps links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5 million clients / 450 seeds = 11112 clients/seed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This distribution takes place exponentially: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ceil(log</a:t>
            </a:r>
            <a:r>
              <a:rPr lang="en-US" baseline="-25000" dirty="0" smtClean="0"/>
              <a:t>2</a:t>
            </a:r>
            <a:r>
              <a:rPr lang="en-US" dirty="0" smtClean="0"/>
              <a:t> 11112) = 14 time steps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Each time step is 1 MB / 1 Mbps = 8 s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Total time: 14 * 8 s = 2 minutes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1371600" y="22860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A</a:t>
            </a:r>
          </a:p>
        </p:txBody>
      </p:sp>
      <p:sp>
        <p:nvSpPr>
          <p:cNvPr id="5" name="Oval 4"/>
          <p:cNvSpPr/>
          <p:nvPr/>
        </p:nvSpPr>
        <p:spPr>
          <a:xfrm>
            <a:off x="2286000" y="22860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A</a:t>
            </a:r>
          </a:p>
        </p:txBody>
      </p:sp>
      <p:sp>
        <p:nvSpPr>
          <p:cNvPr id="6" name="Oval 5"/>
          <p:cNvSpPr/>
          <p:nvPr/>
        </p:nvSpPr>
        <p:spPr>
          <a:xfrm>
            <a:off x="2286000" y="16002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B</a:t>
            </a:r>
          </a:p>
        </p:txBody>
      </p:sp>
      <p:sp>
        <p:nvSpPr>
          <p:cNvPr id="9" name="Oval 8"/>
          <p:cNvSpPr/>
          <p:nvPr/>
        </p:nvSpPr>
        <p:spPr>
          <a:xfrm>
            <a:off x="3200400" y="22860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C</a:t>
            </a:r>
          </a:p>
        </p:txBody>
      </p:sp>
      <p:sp>
        <p:nvSpPr>
          <p:cNvPr id="10" name="Oval 9"/>
          <p:cNvSpPr/>
          <p:nvPr/>
        </p:nvSpPr>
        <p:spPr>
          <a:xfrm>
            <a:off x="3200400" y="16002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D</a:t>
            </a:r>
          </a:p>
        </p:txBody>
      </p:sp>
      <p:sp>
        <p:nvSpPr>
          <p:cNvPr id="14" name="Oval 13"/>
          <p:cNvSpPr/>
          <p:nvPr/>
        </p:nvSpPr>
        <p:spPr>
          <a:xfrm>
            <a:off x="3886200" y="22860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A</a:t>
            </a:r>
          </a:p>
        </p:txBody>
      </p:sp>
      <p:sp>
        <p:nvSpPr>
          <p:cNvPr id="15" name="Oval 14"/>
          <p:cNvSpPr/>
          <p:nvPr/>
        </p:nvSpPr>
        <p:spPr>
          <a:xfrm>
            <a:off x="3886200" y="16002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B</a:t>
            </a:r>
          </a:p>
        </p:txBody>
      </p:sp>
      <p:cxnSp>
        <p:nvCxnSpPr>
          <p:cNvPr id="19" name="Straight Connector 18"/>
          <p:cNvCxnSpPr/>
          <p:nvPr/>
        </p:nvCxnSpPr>
        <p:spPr>
          <a:xfrm rot="5400000" flipH="1" flipV="1">
            <a:off x="1333501" y="2246312"/>
            <a:ext cx="1447800" cy="317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 flipH="1" flipV="1">
            <a:off x="2324894" y="2245519"/>
            <a:ext cx="1447800" cy="158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6" idx="6"/>
            <a:endCxn id="10" idx="2"/>
          </p:cNvCxnSpPr>
          <p:nvPr/>
        </p:nvCxnSpPr>
        <p:spPr>
          <a:xfrm>
            <a:off x="2819400" y="1866900"/>
            <a:ext cx="381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5" idx="6"/>
            <a:endCxn id="9" idx="2"/>
          </p:cNvCxnSpPr>
          <p:nvPr/>
        </p:nvCxnSpPr>
        <p:spPr>
          <a:xfrm>
            <a:off x="2819400" y="2552700"/>
            <a:ext cx="381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Exponential Growth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3048000"/>
            <a:ext cx="8229600" cy="3078163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Wait for every client to get at least one chunk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We have 450 seed clients with 1 Mbps links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5 million clients / 450 seeds = 11112 clients/seed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This distribution takes place exponentially: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ceil(log</a:t>
            </a:r>
            <a:r>
              <a:rPr lang="en-US" baseline="-25000" dirty="0" smtClean="0"/>
              <a:t>2</a:t>
            </a:r>
            <a:r>
              <a:rPr lang="en-US" dirty="0" smtClean="0"/>
              <a:t> 11112) = 14 time steps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Each time step is 1 MB / 1 Mbps = 8 s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Total time: 14 * 8 s = 2 minutes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1371600" y="22860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A</a:t>
            </a:r>
          </a:p>
        </p:txBody>
      </p:sp>
      <p:sp>
        <p:nvSpPr>
          <p:cNvPr id="5" name="Oval 4"/>
          <p:cNvSpPr/>
          <p:nvPr/>
        </p:nvSpPr>
        <p:spPr>
          <a:xfrm>
            <a:off x="2286000" y="22860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A</a:t>
            </a:r>
          </a:p>
        </p:txBody>
      </p:sp>
      <p:sp>
        <p:nvSpPr>
          <p:cNvPr id="6" name="Oval 5"/>
          <p:cNvSpPr/>
          <p:nvPr/>
        </p:nvSpPr>
        <p:spPr>
          <a:xfrm>
            <a:off x="2286000" y="16002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B</a:t>
            </a:r>
          </a:p>
        </p:txBody>
      </p:sp>
      <p:sp>
        <p:nvSpPr>
          <p:cNvPr id="9" name="Oval 8"/>
          <p:cNvSpPr/>
          <p:nvPr/>
        </p:nvSpPr>
        <p:spPr>
          <a:xfrm>
            <a:off x="3200400" y="22860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C</a:t>
            </a:r>
          </a:p>
        </p:txBody>
      </p:sp>
      <p:sp>
        <p:nvSpPr>
          <p:cNvPr id="10" name="Oval 9"/>
          <p:cNvSpPr/>
          <p:nvPr/>
        </p:nvSpPr>
        <p:spPr>
          <a:xfrm>
            <a:off x="3200400" y="16002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D</a:t>
            </a:r>
          </a:p>
        </p:txBody>
      </p:sp>
      <p:sp>
        <p:nvSpPr>
          <p:cNvPr id="14" name="Oval 13"/>
          <p:cNvSpPr/>
          <p:nvPr/>
        </p:nvSpPr>
        <p:spPr>
          <a:xfrm>
            <a:off x="3886200" y="22860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A</a:t>
            </a:r>
          </a:p>
        </p:txBody>
      </p:sp>
      <p:sp>
        <p:nvSpPr>
          <p:cNvPr id="15" name="Oval 14"/>
          <p:cNvSpPr/>
          <p:nvPr/>
        </p:nvSpPr>
        <p:spPr>
          <a:xfrm>
            <a:off x="3886200" y="16002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B</a:t>
            </a:r>
          </a:p>
        </p:txBody>
      </p:sp>
      <p:cxnSp>
        <p:nvCxnSpPr>
          <p:cNvPr id="19" name="Straight Connector 18"/>
          <p:cNvCxnSpPr/>
          <p:nvPr/>
        </p:nvCxnSpPr>
        <p:spPr>
          <a:xfrm rot="5400000" flipH="1" flipV="1">
            <a:off x="1333501" y="2246312"/>
            <a:ext cx="1447800" cy="317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 flipH="1" flipV="1">
            <a:off x="2324894" y="2245519"/>
            <a:ext cx="1447800" cy="158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5400000" flipH="1" flipV="1">
            <a:off x="3848894" y="2245519"/>
            <a:ext cx="1447800" cy="158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4724400" y="22860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G</a:t>
            </a:r>
          </a:p>
        </p:txBody>
      </p:sp>
      <p:sp>
        <p:nvSpPr>
          <p:cNvPr id="23" name="Oval 22"/>
          <p:cNvSpPr/>
          <p:nvPr/>
        </p:nvSpPr>
        <p:spPr>
          <a:xfrm>
            <a:off x="4724400" y="16002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H</a:t>
            </a:r>
          </a:p>
        </p:txBody>
      </p:sp>
      <p:sp>
        <p:nvSpPr>
          <p:cNvPr id="24" name="Oval 23"/>
          <p:cNvSpPr/>
          <p:nvPr/>
        </p:nvSpPr>
        <p:spPr>
          <a:xfrm>
            <a:off x="5410200" y="22860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E</a:t>
            </a:r>
          </a:p>
        </p:txBody>
      </p:sp>
      <p:sp>
        <p:nvSpPr>
          <p:cNvPr id="25" name="Oval 24"/>
          <p:cNvSpPr/>
          <p:nvPr/>
        </p:nvSpPr>
        <p:spPr>
          <a:xfrm>
            <a:off x="5410200" y="16002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F</a:t>
            </a:r>
          </a:p>
        </p:txBody>
      </p:sp>
      <p:sp>
        <p:nvSpPr>
          <p:cNvPr id="26" name="Oval 25"/>
          <p:cNvSpPr/>
          <p:nvPr/>
        </p:nvSpPr>
        <p:spPr>
          <a:xfrm>
            <a:off x="6096000" y="22860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C</a:t>
            </a:r>
          </a:p>
        </p:txBody>
      </p:sp>
      <p:sp>
        <p:nvSpPr>
          <p:cNvPr id="27" name="Oval 26"/>
          <p:cNvSpPr/>
          <p:nvPr/>
        </p:nvSpPr>
        <p:spPr>
          <a:xfrm>
            <a:off x="6096000" y="16002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D</a:t>
            </a:r>
          </a:p>
        </p:txBody>
      </p:sp>
      <p:sp>
        <p:nvSpPr>
          <p:cNvPr id="28" name="Oval 27"/>
          <p:cNvSpPr/>
          <p:nvPr/>
        </p:nvSpPr>
        <p:spPr>
          <a:xfrm>
            <a:off x="6781800" y="22860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A</a:t>
            </a:r>
          </a:p>
        </p:txBody>
      </p:sp>
      <p:sp>
        <p:nvSpPr>
          <p:cNvPr id="29" name="Oval 28"/>
          <p:cNvSpPr/>
          <p:nvPr/>
        </p:nvSpPr>
        <p:spPr>
          <a:xfrm>
            <a:off x="6781800" y="16002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B</a:t>
            </a:r>
          </a:p>
        </p:txBody>
      </p:sp>
      <p:cxnSp>
        <p:nvCxnSpPr>
          <p:cNvPr id="31" name="Straight Connector 30"/>
          <p:cNvCxnSpPr>
            <a:stCxn id="15" idx="6"/>
            <a:endCxn id="23" idx="2"/>
          </p:cNvCxnSpPr>
          <p:nvPr/>
        </p:nvCxnSpPr>
        <p:spPr>
          <a:xfrm>
            <a:off x="4419600" y="1866900"/>
            <a:ext cx="304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4" idx="6"/>
            <a:endCxn id="22" idx="2"/>
          </p:cNvCxnSpPr>
          <p:nvPr/>
        </p:nvCxnSpPr>
        <p:spPr>
          <a:xfrm>
            <a:off x="4419600" y="2552700"/>
            <a:ext cx="304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42"/>
          <p:cNvCxnSpPr>
            <a:stCxn id="9" idx="4"/>
            <a:endCxn id="24" idx="4"/>
          </p:cNvCxnSpPr>
          <p:nvPr/>
        </p:nvCxnSpPr>
        <p:spPr>
          <a:xfrm rot="16200000" flipH="1">
            <a:off x="4572000" y="1714501"/>
            <a:ext cx="3175" cy="2209800"/>
          </a:xfrm>
          <a:prstGeom prst="bentConnector3">
            <a:avLst>
              <a:gd name="adj1" fmla="val 1439546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Elbow Connector 45"/>
          <p:cNvCxnSpPr>
            <a:stCxn id="10" idx="0"/>
            <a:endCxn id="25" idx="0"/>
          </p:cNvCxnSpPr>
          <p:nvPr/>
        </p:nvCxnSpPr>
        <p:spPr>
          <a:xfrm rot="5400000" flipH="1" flipV="1">
            <a:off x="4572000" y="495301"/>
            <a:ext cx="3175" cy="2209800"/>
          </a:xfrm>
          <a:prstGeom prst="bentConnector3">
            <a:avLst>
              <a:gd name="adj1" fmla="val 1439546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Peak Transfer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 rtlCol="0">
            <a:normAutofit fontScale="850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Now each client has a single chunk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Everyone can utilize their full 1Mbps connection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For any client, takes 449 * 8s = 1 hour to download the rest of the chunks in the patch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Adding up: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Seeding takes 1 minute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Exponential growth until everyone has a chunk takes 2 min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Finishing transfer takes 1 hour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1 min + 2 min + 1 hour &lt;&lt; 5 hours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1 server &lt;&lt; 10000 servers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Layering Review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8775" y="1508125"/>
          <a:ext cx="8382000" cy="466407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862666"/>
                <a:gridCol w="804333"/>
                <a:gridCol w="2209800"/>
                <a:gridCol w="1168399"/>
                <a:gridCol w="1168399"/>
                <a:gridCol w="1168399"/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Application</a:t>
                      </a:r>
                      <a:endParaRPr lang="en-US" sz="20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Data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>
                    <a:noFill/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↓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↓</a:t>
                      </a:r>
                      <a:endParaRPr lang="en-US" sz="20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>
                    <a:noFill/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Transport</a:t>
                      </a:r>
                      <a:endParaRPr lang="en-US" sz="20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Data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TCP/UDP Header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>
                    <a:noFill/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↓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↓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/>
                    </a:p>
                  </a:txBody>
                  <a:tcPr anchor="ctr">
                    <a:noFill/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Network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Data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TCP/UDP Header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IP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Header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/>
                    </a:p>
                  </a:txBody>
                  <a:tcPr anchor="ctr">
                    <a:noFill/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↓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↓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/>
                    </a:p>
                  </a:txBody>
                  <a:tcPr anchor="ctr">
                    <a:noFill/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Link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Data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TCP/UDP Header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IP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Header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Ethernet Header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TCP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3000" smtClean="0"/>
              <a:t>Network layer protocol</a:t>
            </a:r>
          </a:p>
          <a:p>
            <a:pPr eaLnBrk="1" hangingPunct="1">
              <a:lnSpc>
                <a:spcPct val="80000"/>
              </a:lnSpc>
            </a:pPr>
            <a:r>
              <a:rPr lang="en-US" sz="3000" smtClean="0"/>
              <a:t>Properties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600" smtClean="0"/>
              <a:t>Full-duplex connection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200" smtClean="0"/>
              <a:t>Two-way communication between (IP, port)</a:t>
            </a:r>
            <a:r>
              <a:rPr lang="en-US" sz="2200" baseline="-25000" smtClean="0"/>
              <a:t>src</a:t>
            </a:r>
            <a:r>
              <a:rPr lang="en-US" sz="2200" smtClean="0"/>
              <a:t> and (IP, port)</a:t>
            </a:r>
            <a:r>
              <a:rPr lang="en-US" sz="2200" baseline="-25000" smtClean="0"/>
              <a:t>dst</a:t>
            </a:r>
            <a:endParaRPr lang="en-US" sz="2200" smtClean="0"/>
          </a:p>
          <a:p>
            <a:pPr lvl="2" eaLnBrk="1" hangingPunct="1">
              <a:lnSpc>
                <a:spcPct val="80000"/>
              </a:lnSpc>
            </a:pPr>
            <a:r>
              <a:rPr lang="en-US" sz="2200" smtClean="0"/>
              <a:t>Connection setup before any transfer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200" smtClean="0"/>
              <a:t>Connection teardown after transfer finishes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200" smtClean="0"/>
              <a:t>Each connection creates state in sending and receiving hosts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600" smtClean="0"/>
              <a:t>Reliable: resends lost/corrupted segments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600" smtClean="0"/>
              <a:t>In-order: buffers at sender and receiver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600" smtClean="0"/>
              <a:t>Stream of bytes: looks like a file you can R/W 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Box 48"/>
          <p:cNvSpPr txBox="1">
            <a:spLocks noChangeArrowheads="1"/>
          </p:cNvSpPr>
          <p:nvPr/>
        </p:nvSpPr>
        <p:spPr bwMode="auto">
          <a:xfrm rot="16200000">
            <a:off x="5806282" y="4220368"/>
            <a:ext cx="4572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latin typeface="+mj-lt"/>
                <a:cs typeface="+mn-cs"/>
              </a:rPr>
              <a:t>URG</a:t>
            </a:r>
          </a:p>
        </p:txBody>
      </p:sp>
      <p:sp>
        <p:nvSpPr>
          <p:cNvPr id="30" name="Text Box 49"/>
          <p:cNvSpPr txBox="1">
            <a:spLocks noChangeArrowheads="1"/>
          </p:cNvSpPr>
          <p:nvPr/>
        </p:nvSpPr>
        <p:spPr bwMode="auto">
          <a:xfrm rot="16200000">
            <a:off x="5958682" y="4220368"/>
            <a:ext cx="4572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latin typeface="+mj-lt"/>
                <a:cs typeface="+mn-cs"/>
              </a:rPr>
              <a:t>ACK</a:t>
            </a:r>
          </a:p>
        </p:txBody>
      </p:sp>
      <p:sp>
        <p:nvSpPr>
          <p:cNvPr id="31" name="Text Box 50"/>
          <p:cNvSpPr txBox="1">
            <a:spLocks noChangeArrowheads="1"/>
          </p:cNvSpPr>
          <p:nvPr/>
        </p:nvSpPr>
        <p:spPr bwMode="auto">
          <a:xfrm rot="16200000">
            <a:off x="6109494" y="4220369"/>
            <a:ext cx="45720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latin typeface="+mj-lt"/>
                <a:cs typeface="+mn-cs"/>
              </a:rPr>
              <a:t>PSH</a:t>
            </a:r>
          </a:p>
        </p:txBody>
      </p:sp>
      <p:sp>
        <p:nvSpPr>
          <p:cNvPr id="32" name="Text Box 51"/>
          <p:cNvSpPr txBox="1">
            <a:spLocks noChangeArrowheads="1"/>
          </p:cNvSpPr>
          <p:nvPr/>
        </p:nvSpPr>
        <p:spPr bwMode="auto">
          <a:xfrm rot="16200000">
            <a:off x="6265863" y="4217987"/>
            <a:ext cx="45243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latin typeface="+mj-lt"/>
                <a:cs typeface="+mn-cs"/>
              </a:rPr>
              <a:t>RST</a:t>
            </a:r>
          </a:p>
        </p:txBody>
      </p:sp>
      <p:sp>
        <p:nvSpPr>
          <p:cNvPr id="33" name="Text Box 52"/>
          <p:cNvSpPr txBox="1">
            <a:spLocks noChangeArrowheads="1"/>
          </p:cNvSpPr>
          <p:nvPr/>
        </p:nvSpPr>
        <p:spPr bwMode="auto">
          <a:xfrm rot="16200000">
            <a:off x="6419057" y="4217193"/>
            <a:ext cx="45085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latin typeface="+mj-lt"/>
                <a:cs typeface="+mn-cs"/>
              </a:rPr>
              <a:t>SYN</a:t>
            </a:r>
          </a:p>
        </p:txBody>
      </p:sp>
      <p:sp>
        <p:nvSpPr>
          <p:cNvPr id="34" name="Text Box 53"/>
          <p:cNvSpPr txBox="1">
            <a:spLocks noChangeArrowheads="1"/>
          </p:cNvSpPr>
          <p:nvPr/>
        </p:nvSpPr>
        <p:spPr bwMode="auto">
          <a:xfrm rot="16200000">
            <a:off x="6572250" y="4216400"/>
            <a:ext cx="44926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latin typeface="+mj-lt"/>
                <a:cs typeface="+mn-cs"/>
              </a:rPr>
              <a:t>FIN</a:t>
            </a:r>
          </a:p>
        </p:txBody>
      </p:sp>
      <p:sp>
        <p:nvSpPr>
          <p:cNvPr id="26631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TCP Segments</a:t>
            </a:r>
          </a:p>
        </p:txBody>
      </p:sp>
      <p:sp>
        <p:nvSpPr>
          <p:cNvPr id="26632" name="Content Placeholder 2"/>
          <p:cNvSpPr>
            <a:spLocks noGrp="1"/>
          </p:cNvSpPr>
          <p:nvPr>
            <p:ph sz="half" idx="4294967295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eaLnBrk="1" hangingPunct="1"/>
            <a:r>
              <a:rPr lang="en-US" sz="2800" smtClean="0"/>
              <a:t>Provide illusion of a stream of bytes, but we actually are going over a datagram network using packets (IP)</a:t>
            </a:r>
          </a:p>
          <a:p>
            <a:pPr eaLnBrk="1" hangingPunct="1"/>
            <a:r>
              <a:rPr lang="en-US" sz="2800" smtClean="0"/>
              <a:t>Data is carried in TCP segments and placed into an IP packet	</a:t>
            </a:r>
          </a:p>
        </p:txBody>
      </p:sp>
      <p:sp>
        <p:nvSpPr>
          <p:cNvPr id="6" name="Freeform 17"/>
          <p:cNvSpPr>
            <a:spLocks/>
          </p:cNvSpPr>
          <p:nvPr/>
        </p:nvSpPr>
        <p:spPr bwMode="auto">
          <a:xfrm>
            <a:off x="5181600" y="2743200"/>
            <a:ext cx="3352800" cy="3124200"/>
          </a:xfrm>
          <a:custGeom>
            <a:avLst/>
            <a:gdLst/>
            <a:ahLst/>
            <a:cxnLst>
              <a:cxn ang="0">
                <a:pos x="0" y="1920"/>
              </a:cxn>
              <a:cxn ang="0">
                <a:pos x="0" y="0"/>
              </a:cxn>
              <a:cxn ang="0">
                <a:pos x="2112" y="0"/>
              </a:cxn>
              <a:cxn ang="0">
                <a:pos x="2112" y="1920"/>
              </a:cxn>
            </a:cxnLst>
            <a:rect l="0" t="0" r="r" b="b"/>
            <a:pathLst>
              <a:path w="2112" h="1920">
                <a:moveTo>
                  <a:pt x="0" y="1920"/>
                </a:moveTo>
                <a:lnTo>
                  <a:pt x="0" y="0"/>
                </a:lnTo>
                <a:lnTo>
                  <a:pt x="2112" y="0"/>
                </a:lnTo>
                <a:lnTo>
                  <a:pt x="2112" y="1920"/>
                </a:ln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7" name="Line 19"/>
          <p:cNvSpPr>
            <a:spLocks noChangeShapeType="1"/>
          </p:cNvSpPr>
          <p:nvPr/>
        </p:nvSpPr>
        <p:spPr bwMode="auto">
          <a:xfrm>
            <a:off x="6858000" y="2743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8" name="Line 22"/>
          <p:cNvSpPr>
            <a:spLocks noChangeShapeType="1"/>
          </p:cNvSpPr>
          <p:nvPr/>
        </p:nvSpPr>
        <p:spPr bwMode="auto">
          <a:xfrm>
            <a:off x="5181600" y="3200400"/>
            <a:ext cx="335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9" name="Line 23"/>
          <p:cNvSpPr>
            <a:spLocks noChangeShapeType="1"/>
          </p:cNvSpPr>
          <p:nvPr/>
        </p:nvSpPr>
        <p:spPr bwMode="auto">
          <a:xfrm>
            <a:off x="5181600" y="3657600"/>
            <a:ext cx="335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10" name="Line 24"/>
          <p:cNvSpPr>
            <a:spLocks noChangeShapeType="1"/>
          </p:cNvSpPr>
          <p:nvPr/>
        </p:nvSpPr>
        <p:spPr bwMode="auto">
          <a:xfrm>
            <a:off x="5181600" y="4114800"/>
            <a:ext cx="335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11" name="Line 25"/>
          <p:cNvSpPr>
            <a:spLocks noChangeShapeType="1"/>
          </p:cNvSpPr>
          <p:nvPr/>
        </p:nvSpPr>
        <p:spPr bwMode="auto">
          <a:xfrm>
            <a:off x="5181600" y="4572000"/>
            <a:ext cx="335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12" name="Line 26"/>
          <p:cNvSpPr>
            <a:spLocks noChangeShapeType="1"/>
          </p:cNvSpPr>
          <p:nvPr/>
        </p:nvSpPr>
        <p:spPr bwMode="auto">
          <a:xfrm>
            <a:off x="5181600" y="5029200"/>
            <a:ext cx="335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>
            <a:off x="5181600" y="5486400"/>
            <a:ext cx="3352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14" name="Text Box 29"/>
          <p:cNvSpPr txBox="1">
            <a:spLocks noChangeArrowheads="1"/>
          </p:cNvSpPr>
          <p:nvPr/>
        </p:nvSpPr>
        <p:spPr bwMode="auto">
          <a:xfrm>
            <a:off x="5181600" y="2805113"/>
            <a:ext cx="16764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err="1">
                <a:latin typeface="+mj-lt"/>
                <a:cs typeface="+mn-cs"/>
              </a:rPr>
              <a:t>Src</a:t>
            </a:r>
            <a:r>
              <a:rPr lang="en-US" sz="1600" dirty="0">
                <a:latin typeface="+mj-lt"/>
                <a:cs typeface="+mn-cs"/>
              </a:rPr>
              <a:t> port</a:t>
            </a:r>
          </a:p>
        </p:txBody>
      </p:sp>
      <p:sp>
        <p:nvSpPr>
          <p:cNvPr id="15" name="Text Box 30"/>
          <p:cNvSpPr txBox="1">
            <a:spLocks noChangeArrowheads="1"/>
          </p:cNvSpPr>
          <p:nvPr/>
        </p:nvSpPr>
        <p:spPr bwMode="auto">
          <a:xfrm>
            <a:off x="6858000" y="2805113"/>
            <a:ext cx="16764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err="1">
                <a:latin typeface="+mj-lt"/>
                <a:cs typeface="+mn-cs"/>
              </a:rPr>
              <a:t>Dst</a:t>
            </a:r>
            <a:r>
              <a:rPr lang="en-US" sz="1600" dirty="0">
                <a:latin typeface="+mj-lt"/>
                <a:cs typeface="+mn-cs"/>
              </a:rPr>
              <a:t> port</a:t>
            </a:r>
          </a:p>
        </p:txBody>
      </p:sp>
      <p:sp>
        <p:nvSpPr>
          <p:cNvPr id="16" name="Text Box 31"/>
          <p:cNvSpPr txBox="1">
            <a:spLocks noChangeArrowheads="1"/>
          </p:cNvSpPr>
          <p:nvPr/>
        </p:nvSpPr>
        <p:spPr bwMode="auto">
          <a:xfrm>
            <a:off x="5181600" y="3267075"/>
            <a:ext cx="33528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+mj-lt"/>
                <a:cs typeface="+mn-cs"/>
              </a:rPr>
              <a:t>Sequence #</a:t>
            </a:r>
          </a:p>
        </p:txBody>
      </p:sp>
      <p:sp>
        <p:nvSpPr>
          <p:cNvPr id="17" name="Text Box 32"/>
          <p:cNvSpPr txBox="1">
            <a:spLocks noChangeArrowheads="1"/>
          </p:cNvSpPr>
          <p:nvPr/>
        </p:nvSpPr>
        <p:spPr bwMode="auto">
          <a:xfrm>
            <a:off x="5181600" y="3724275"/>
            <a:ext cx="33528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err="1">
                <a:latin typeface="+mj-lt"/>
                <a:cs typeface="+mn-cs"/>
              </a:rPr>
              <a:t>Ack</a:t>
            </a:r>
            <a:r>
              <a:rPr lang="en-US" sz="1600" dirty="0">
                <a:latin typeface="+mj-lt"/>
                <a:cs typeface="+mn-cs"/>
              </a:rPr>
              <a:t> Sequence #</a:t>
            </a:r>
          </a:p>
        </p:txBody>
      </p:sp>
      <p:sp>
        <p:nvSpPr>
          <p:cNvPr id="18" name="Line 33"/>
          <p:cNvSpPr>
            <a:spLocks noChangeShapeType="1"/>
          </p:cNvSpPr>
          <p:nvPr/>
        </p:nvSpPr>
        <p:spPr bwMode="auto">
          <a:xfrm>
            <a:off x="5562600" y="4114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19" name="Text Box 34"/>
          <p:cNvSpPr txBox="1">
            <a:spLocks noChangeArrowheads="1"/>
          </p:cNvSpPr>
          <p:nvPr/>
        </p:nvSpPr>
        <p:spPr bwMode="auto">
          <a:xfrm>
            <a:off x="5135563" y="4116388"/>
            <a:ext cx="492125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latin typeface="+mj-lt"/>
                <a:cs typeface="+mn-cs"/>
              </a:rPr>
              <a:t>HLEN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latin typeface="+mj-lt"/>
                <a:cs typeface="+mn-cs"/>
              </a:rPr>
              <a:t>4</a:t>
            </a:r>
          </a:p>
        </p:txBody>
      </p:sp>
      <p:sp>
        <p:nvSpPr>
          <p:cNvPr id="20" name="Text Box 36"/>
          <p:cNvSpPr txBox="1">
            <a:spLocks noChangeArrowheads="1"/>
          </p:cNvSpPr>
          <p:nvPr/>
        </p:nvSpPr>
        <p:spPr bwMode="auto">
          <a:xfrm>
            <a:off x="5511800" y="4114800"/>
            <a:ext cx="492125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latin typeface="+mj-lt"/>
                <a:cs typeface="+mn-cs"/>
              </a:rPr>
              <a:t>RSVD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latin typeface="+mj-lt"/>
                <a:cs typeface="+mn-cs"/>
              </a:rPr>
              <a:t>6</a:t>
            </a:r>
          </a:p>
        </p:txBody>
      </p:sp>
      <p:sp>
        <p:nvSpPr>
          <p:cNvPr id="21" name="Line 42"/>
          <p:cNvSpPr>
            <a:spLocks noChangeShapeType="1"/>
          </p:cNvSpPr>
          <p:nvPr/>
        </p:nvSpPr>
        <p:spPr bwMode="auto">
          <a:xfrm>
            <a:off x="5943600" y="4114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grpSp>
        <p:nvGrpSpPr>
          <p:cNvPr id="26649" name="Group 54"/>
          <p:cNvGrpSpPr>
            <a:grpSpLocks/>
          </p:cNvGrpSpPr>
          <p:nvPr/>
        </p:nvGrpSpPr>
        <p:grpSpPr bwMode="auto">
          <a:xfrm>
            <a:off x="6096000" y="4114800"/>
            <a:ext cx="762000" cy="457200"/>
            <a:chOff x="1968" y="2400"/>
            <a:chExt cx="480" cy="288"/>
          </a:xfrm>
        </p:grpSpPr>
        <p:sp>
          <p:nvSpPr>
            <p:cNvPr id="23" name="Line 28"/>
            <p:cNvSpPr>
              <a:spLocks noChangeShapeType="1"/>
            </p:cNvSpPr>
            <p:nvPr/>
          </p:nvSpPr>
          <p:spPr bwMode="auto">
            <a:xfrm>
              <a:off x="2448" y="240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  <a:cs typeface="+mn-cs"/>
              </a:endParaRPr>
            </a:p>
          </p:txBody>
        </p:sp>
        <p:sp>
          <p:nvSpPr>
            <p:cNvPr id="24" name="Line 43"/>
            <p:cNvSpPr>
              <a:spLocks noChangeShapeType="1"/>
            </p:cNvSpPr>
            <p:nvPr/>
          </p:nvSpPr>
          <p:spPr bwMode="auto">
            <a:xfrm>
              <a:off x="1968" y="240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  <a:cs typeface="+mn-cs"/>
              </a:endParaRPr>
            </a:p>
          </p:txBody>
        </p:sp>
        <p:sp>
          <p:nvSpPr>
            <p:cNvPr id="25" name="Line 44"/>
            <p:cNvSpPr>
              <a:spLocks noChangeShapeType="1"/>
            </p:cNvSpPr>
            <p:nvPr/>
          </p:nvSpPr>
          <p:spPr bwMode="auto">
            <a:xfrm>
              <a:off x="2064" y="240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  <a:cs typeface="+mn-cs"/>
              </a:endParaRPr>
            </a:p>
          </p:txBody>
        </p:sp>
        <p:sp>
          <p:nvSpPr>
            <p:cNvPr id="26" name="Line 45"/>
            <p:cNvSpPr>
              <a:spLocks noChangeShapeType="1"/>
            </p:cNvSpPr>
            <p:nvPr/>
          </p:nvSpPr>
          <p:spPr bwMode="auto">
            <a:xfrm>
              <a:off x="2160" y="240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  <a:cs typeface="+mn-cs"/>
              </a:endParaRPr>
            </a:p>
          </p:txBody>
        </p:sp>
        <p:sp>
          <p:nvSpPr>
            <p:cNvPr id="27" name="Line 46"/>
            <p:cNvSpPr>
              <a:spLocks noChangeShapeType="1"/>
            </p:cNvSpPr>
            <p:nvPr/>
          </p:nvSpPr>
          <p:spPr bwMode="auto">
            <a:xfrm>
              <a:off x="2256" y="240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  <a:cs typeface="+mn-cs"/>
              </a:endParaRPr>
            </a:p>
          </p:txBody>
        </p:sp>
        <p:sp>
          <p:nvSpPr>
            <p:cNvPr id="28" name="Line 47"/>
            <p:cNvSpPr>
              <a:spLocks noChangeShapeType="1"/>
            </p:cNvSpPr>
            <p:nvPr/>
          </p:nvSpPr>
          <p:spPr bwMode="auto">
            <a:xfrm>
              <a:off x="2352" y="240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  <a:cs typeface="+mn-cs"/>
              </a:endParaRPr>
            </a:p>
          </p:txBody>
        </p:sp>
      </p:grpSp>
      <p:sp>
        <p:nvSpPr>
          <p:cNvPr id="36" name="Line 56"/>
          <p:cNvSpPr>
            <a:spLocks noChangeShapeType="1"/>
          </p:cNvSpPr>
          <p:nvPr/>
        </p:nvSpPr>
        <p:spPr bwMode="auto">
          <a:xfrm flipV="1">
            <a:off x="6858000" y="41148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38" name="Text Box 58"/>
          <p:cNvSpPr txBox="1">
            <a:spLocks noChangeArrowheads="1"/>
          </p:cNvSpPr>
          <p:nvPr/>
        </p:nvSpPr>
        <p:spPr bwMode="auto">
          <a:xfrm>
            <a:off x="6858000" y="4181475"/>
            <a:ext cx="16764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+mj-lt"/>
                <a:cs typeface="+mn-cs"/>
              </a:rPr>
              <a:t>Window Size</a:t>
            </a:r>
          </a:p>
        </p:txBody>
      </p:sp>
      <p:sp>
        <p:nvSpPr>
          <p:cNvPr id="39" name="Text Box 59"/>
          <p:cNvSpPr txBox="1">
            <a:spLocks noChangeArrowheads="1"/>
          </p:cNvSpPr>
          <p:nvPr/>
        </p:nvSpPr>
        <p:spPr bwMode="auto">
          <a:xfrm>
            <a:off x="5181600" y="4648200"/>
            <a:ext cx="16764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+mj-lt"/>
                <a:cs typeface="+mn-cs"/>
              </a:rPr>
              <a:t>Checksum</a:t>
            </a:r>
          </a:p>
        </p:txBody>
      </p:sp>
      <p:sp>
        <p:nvSpPr>
          <p:cNvPr id="40" name="Text Box 60"/>
          <p:cNvSpPr txBox="1">
            <a:spLocks noChangeArrowheads="1"/>
          </p:cNvSpPr>
          <p:nvPr/>
        </p:nvSpPr>
        <p:spPr bwMode="auto">
          <a:xfrm>
            <a:off x="6858000" y="4648200"/>
            <a:ext cx="16764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err="1">
                <a:latin typeface="+mj-lt"/>
                <a:cs typeface="+mn-cs"/>
              </a:rPr>
              <a:t>Urg</a:t>
            </a:r>
            <a:r>
              <a:rPr lang="en-US" sz="1600" dirty="0">
                <a:latin typeface="+mj-lt"/>
                <a:cs typeface="+mn-cs"/>
              </a:rPr>
              <a:t> Pointer</a:t>
            </a:r>
          </a:p>
        </p:txBody>
      </p:sp>
      <p:sp>
        <p:nvSpPr>
          <p:cNvPr id="41" name="Text Box 61"/>
          <p:cNvSpPr txBox="1">
            <a:spLocks noChangeArrowheads="1"/>
          </p:cNvSpPr>
          <p:nvPr/>
        </p:nvSpPr>
        <p:spPr bwMode="auto">
          <a:xfrm>
            <a:off x="5181600" y="5105400"/>
            <a:ext cx="33528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+mj-lt"/>
                <a:cs typeface="+mn-cs"/>
              </a:rPr>
              <a:t>(TCP Options)</a:t>
            </a:r>
          </a:p>
        </p:txBody>
      </p:sp>
      <p:sp>
        <p:nvSpPr>
          <p:cNvPr id="45" name="Text Box 65"/>
          <p:cNvSpPr txBox="1">
            <a:spLocks noChangeArrowheads="1"/>
          </p:cNvSpPr>
          <p:nvPr/>
        </p:nvSpPr>
        <p:spPr bwMode="auto">
          <a:xfrm>
            <a:off x="5181600" y="5643563"/>
            <a:ext cx="33528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+mj-lt"/>
                <a:cs typeface="+mn-cs"/>
              </a:rPr>
              <a:t>TCP Data</a:t>
            </a:r>
          </a:p>
        </p:txBody>
      </p:sp>
      <p:sp>
        <p:nvSpPr>
          <p:cNvPr id="46" name="Line 67"/>
          <p:cNvSpPr>
            <a:spLocks noChangeShapeType="1"/>
          </p:cNvSpPr>
          <p:nvPr/>
        </p:nvSpPr>
        <p:spPr bwMode="auto">
          <a:xfrm>
            <a:off x="5181600" y="5867400"/>
            <a:ext cx="0" cy="381000"/>
          </a:xfrm>
          <a:prstGeom prst="line">
            <a:avLst/>
          </a:prstGeom>
          <a:noFill/>
          <a:ln w="38100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47" name="Line 68"/>
          <p:cNvSpPr>
            <a:spLocks noChangeShapeType="1"/>
          </p:cNvSpPr>
          <p:nvPr/>
        </p:nvSpPr>
        <p:spPr bwMode="auto">
          <a:xfrm>
            <a:off x="8534400" y="5867400"/>
            <a:ext cx="0" cy="381000"/>
          </a:xfrm>
          <a:prstGeom prst="line">
            <a:avLst/>
          </a:prstGeom>
          <a:noFill/>
          <a:ln w="38100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48" name="Rectangle 4"/>
          <p:cNvSpPr>
            <a:spLocks noChangeArrowheads="1"/>
          </p:cNvSpPr>
          <p:nvPr/>
        </p:nvSpPr>
        <p:spPr bwMode="auto">
          <a:xfrm>
            <a:off x="4953000" y="1447800"/>
            <a:ext cx="3733800" cy="685800"/>
          </a:xfrm>
          <a:prstGeom prst="rect">
            <a:avLst/>
          </a:prstGeom>
          <a:solidFill>
            <a:schemeClr val="bg1"/>
          </a:solidFill>
          <a:ln w="381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49" name="Line 5"/>
          <p:cNvSpPr>
            <a:spLocks noChangeShapeType="1"/>
          </p:cNvSpPr>
          <p:nvPr/>
        </p:nvSpPr>
        <p:spPr bwMode="auto">
          <a:xfrm>
            <a:off x="7772400" y="1447800"/>
            <a:ext cx="0" cy="68580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50" name="Text Box 9"/>
          <p:cNvSpPr txBox="1">
            <a:spLocks noChangeArrowheads="1"/>
          </p:cNvSpPr>
          <p:nvPr/>
        </p:nvSpPr>
        <p:spPr bwMode="auto">
          <a:xfrm>
            <a:off x="7772400" y="1644650"/>
            <a:ext cx="9144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+mj-lt"/>
                <a:cs typeface="+mn-cs"/>
              </a:rPr>
              <a:t>IP </a:t>
            </a:r>
            <a:r>
              <a:rPr lang="en-US" sz="1600" dirty="0" err="1">
                <a:latin typeface="+mj-lt"/>
                <a:cs typeface="+mn-cs"/>
              </a:rPr>
              <a:t>Hdr</a:t>
            </a:r>
            <a:endParaRPr lang="en-US" sz="1600" dirty="0">
              <a:latin typeface="+mj-lt"/>
              <a:cs typeface="+mn-cs"/>
            </a:endParaRPr>
          </a:p>
        </p:txBody>
      </p:sp>
      <p:sp>
        <p:nvSpPr>
          <p:cNvPr id="51" name="Line 12"/>
          <p:cNvSpPr>
            <a:spLocks noChangeShapeType="1"/>
          </p:cNvSpPr>
          <p:nvPr/>
        </p:nvSpPr>
        <p:spPr bwMode="auto">
          <a:xfrm>
            <a:off x="5029200" y="1577975"/>
            <a:ext cx="2743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52" name="Rectangle 13"/>
          <p:cNvSpPr>
            <a:spLocks noChangeArrowheads="1"/>
          </p:cNvSpPr>
          <p:nvPr/>
        </p:nvSpPr>
        <p:spPr bwMode="auto">
          <a:xfrm>
            <a:off x="6019800" y="1524000"/>
            <a:ext cx="762000" cy="15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53" name="Text Box 11"/>
          <p:cNvSpPr txBox="1">
            <a:spLocks noChangeArrowheads="1"/>
          </p:cNvSpPr>
          <p:nvPr/>
        </p:nvSpPr>
        <p:spPr bwMode="auto">
          <a:xfrm>
            <a:off x="6007100" y="1393825"/>
            <a:ext cx="7747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+mj-lt"/>
                <a:cs typeface="+mn-cs"/>
              </a:rPr>
              <a:t>IP Data</a:t>
            </a:r>
          </a:p>
        </p:txBody>
      </p:sp>
      <p:grpSp>
        <p:nvGrpSpPr>
          <p:cNvPr id="26664" name="Group 8"/>
          <p:cNvGrpSpPr>
            <a:grpSpLocks/>
          </p:cNvGrpSpPr>
          <p:nvPr/>
        </p:nvGrpSpPr>
        <p:grpSpPr bwMode="auto">
          <a:xfrm>
            <a:off x="5029200" y="1676400"/>
            <a:ext cx="2667000" cy="381000"/>
            <a:chOff x="1200" y="1296"/>
            <a:chExt cx="3168" cy="336"/>
          </a:xfrm>
        </p:grpSpPr>
        <p:sp>
          <p:nvSpPr>
            <p:cNvPr id="55" name="Rectangle 6"/>
            <p:cNvSpPr>
              <a:spLocks noChangeArrowheads="1"/>
            </p:cNvSpPr>
            <p:nvPr/>
          </p:nvSpPr>
          <p:spPr bwMode="auto">
            <a:xfrm>
              <a:off x="1200" y="1296"/>
              <a:ext cx="3168" cy="3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dirty="0">
                <a:latin typeface="+mj-lt"/>
                <a:cs typeface="+mn-cs"/>
              </a:endParaRPr>
            </a:p>
          </p:txBody>
        </p:sp>
        <p:sp>
          <p:nvSpPr>
            <p:cNvPr id="56" name="Line 7"/>
            <p:cNvSpPr>
              <a:spLocks noChangeShapeType="1"/>
            </p:cNvSpPr>
            <p:nvPr/>
          </p:nvSpPr>
          <p:spPr bwMode="auto">
            <a:xfrm>
              <a:off x="3793" y="1296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  <a:cs typeface="+mn-cs"/>
              </a:endParaRPr>
            </a:p>
          </p:txBody>
        </p:sp>
      </p:grpSp>
      <p:sp>
        <p:nvSpPr>
          <p:cNvPr id="26665" name="TextBox 59"/>
          <p:cNvSpPr txBox="1">
            <a:spLocks noChangeArrowheads="1"/>
          </p:cNvSpPr>
          <p:nvPr/>
        </p:nvSpPr>
        <p:spPr bwMode="auto">
          <a:xfrm>
            <a:off x="7254875" y="1638300"/>
            <a:ext cx="4191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latin typeface="Calibri" pitchFamily="34" charset="0"/>
              </a:rPr>
              <a:t>TCP</a:t>
            </a:r>
            <a:br>
              <a:rPr lang="en-US" sz="1200">
                <a:latin typeface="Calibri" pitchFamily="34" charset="0"/>
              </a:rPr>
            </a:br>
            <a:r>
              <a:rPr lang="en-US" sz="1200">
                <a:latin typeface="Calibri" pitchFamily="34" charset="0"/>
              </a:rPr>
              <a:t>Hdr</a:t>
            </a:r>
          </a:p>
        </p:txBody>
      </p:sp>
      <p:sp>
        <p:nvSpPr>
          <p:cNvPr id="26666" name="TextBox 60"/>
          <p:cNvSpPr txBox="1">
            <a:spLocks noChangeArrowheads="1"/>
          </p:cNvSpPr>
          <p:nvPr/>
        </p:nvSpPr>
        <p:spPr bwMode="auto">
          <a:xfrm>
            <a:off x="5749925" y="1695450"/>
            <a:ext cx="927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600">
                <a:latin typeface="Calibri" pitchFamily="34" charset="0"/>
              </a:rPr>
              <a:t>TCP Data</a:t>
            </a:r>
          </a:p>
        </p:txBody>
      </p:sp>
      <p:cxnSp>
        <p:nvCxnSpPr>
          <p:cNvPr id="68" name="Straight Connector 67"/>
          <p:cNvCxnSpPr>
            <a:endCxn id="6" idx="2"/>
          </p:cNvCxnSpPr>
          <p:nvPr/>
        </p:nvCxnSpPr>
        <p:spPr>
          <a:xfrm rot="16200000" flipH="1">
            <a:off x="4763294" y="2323306"/>
            <a:ext cx="685800" cy="153988"/>
          </a:xfrm>
          <a:prstGeom prst="line">
            <a:avLst/>
          </a:prstGeom>
          <a:ln w="19050"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7696200" y="2057400"/>
            <a:ext cx="838200" cy="685800"/>
          </a:xfrm>
          <a:prstGeom prst="line">
            <a:avLst/>
          </a:prstGeom>
          <a:ln w="19050"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 Box 63"/>
          <p:cNvSpPr txBox="1">
            <a:spLocks noChangeArrowheads="1"/>
          </p:cNvSpPr>
          <p:nvPr/>
        </p:nvSpPr>
        <p:spPr bwMode="auto">
          <a:xfrm>
            <a:off x="6661150" y="2425700"/>
            <a:ext cx="400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+mj-lt"/>
                <a:cs typeface="+mn-cs"/>
              </a:rPr>
              <a:t>15</a:t>
            </a:r>
          </a:p>
        </p:txBody>
      </p:sp>
      <p:sp>
        <p:nvSpPr>
          <p:cNvPr id="71" name="Text Box 62"/>
          <p:cNvSpPr txBox="1">
            <a:spLocks noChangeArrowheads="1"/>
          </p:cNvSpPr>
          <p:nvPr/>
        </p:nvSpPr>
        <p:spPr bwMode="auto">
          <a:xfrm>
            <a:off x="4914900" y="2425700"/>
            <a:ext cx="2889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+mj-lt"/>
                <a:cs typeface="+mn-cs"/>
              </a:rPr>
              <a:t>0</a:t>
            </a:r>
          </a:p>
        </p:txBody>
      </p:sp>
      <p:sp>
        <p:nvSpPr>
          <p:cNvPr id="72" name="Text Box 64"/>
          <p:cNvSpPr txBox="1">
            <a:spLocks noChangeArrowheads="1"/>
          </p:cNvSpPr>
          <p:nvPr/>
        </p:nvSpPr>
        <p:spPr bwMode="auto">
          <a:xfrm>
            <a:off x="8445500" y="2425700"/>
            <a:ext cx="400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+mj-lt"/>
                <a:cs typeface="+mn-cs"/>
              </a:rPr>
              <a:t>31</a:t>
            </a:r>
          </a:p>
        </p:txBody>
      </p:sp>
      <p:sp>
        <p:nvSpPr>
          <p:cNvPr id="26672" name="TextBox 72"/>
          <p:cNvSpPr txBox="1">
            <a:spLocks noChangeArrowheads="1"/>
          </p:cNvSpPr>
          <p:nvPr/>
        </p:nvSpPr>
        <p:spPr bwMode="auto">
          <a:xfrm>
            <a:off x="6521450" y="6488113"/>
            <a:ext cx="26225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>
                <a:solidFill>
                  <a:schemeClr val="accent1"/>
                </a:solidFill>
                <a:latin typeface="Calibri" pitchFamily="34" charset="0"/>
              </a:rPr>
              <a:t>Credit: CS244A Handout 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Sequence Numbers</a:t>
            </a:r>
          </a:p>
        </p:txBody>
      </p:sp>
      <p:sp>
        <p:nvSpPr>
          <p:cNvPr id="4" name="Rectangle 120"/>
          <p:cNvSpPr>
            <a:spLocks noChangeArrowheads="1"/>
          </p:cNvSpPr>
          <p:nvPr/>
        </p:nvSpPr>
        <p:spPr bwMode="auto">
          <a:xfrm>
            <a:off x="2362200" y="2133600"/>
            <a:ext cx="1219200" cy="609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grpSp>
        <p:nvGrpSpPr>
          <p:cNvPr id="27651" name="Group 3"/>
          <p:cNvGrpSpPr>
            <a:grpSpLocks/>
          </p:cNvGrpSpPr>
          <p:nvPr/>
        </p:nvGrpSpPr>
        <p:grpSpPr bwMode="auto">
          <a:xfrm>
            <a:off x="1447800" y="2128838"/>
            <a:ext cx="5029200" cy="609600"/>
            <a:chOff x="912" y="1104"/>
            <a:chExt cx="3648" cy="384"/>
          </a:xfrm>
        </p:grpSpPr>
        <p:sp>
          <p:nvSpPr>
            <p:cNvPr id="6" name="Line 4"/>
            <p:cNvSpPr>
              <a:spLocks noChangeShapeType="1"/>
            </p:cNvSpPr>
            <p:nvPr/>
          </p:nvSpPr>
          <p:spPr bwMode="auto">
            <a:xfrm>
              <a:off x="912" y="1104"/>
              <a:ext cx="33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  <a:cs typeface="+mn-cs"/>
              </a:endParaRPr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912" y="1488"/>
              <a:ext cx="33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  <a:cs typeface="+mn-cs"/>
              </a:endParaRPr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auto">
            <a:xfrm flipH="1">
              <a:off x="4224" y="1104"/>
              <a:ext cx="336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  <a:cs typeface="+mn-cs"/>
              </a:endParaRPr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 flipH="1">
              <a:off x="4224" y="1488"/>
              <a:ext cx="336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  <a:cs typeface="+mn-cs"/>
              </a:endParaRPr>
            </a:p>
          </p:txBody>
        </p:sp>
      </p:grp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14478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16002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>
            <a:off x="17526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>
            <a:off x="19050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>
            <a:off x="20574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>
            <a:off x="22098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16" name="Line 14"/>
          <p:cNvSpPr>
            <a:spLocks noChangeShapeType="1"/>
          </p:cNvSpPr>
          <p:nvPr/>
        </p:nvSpPr>
        <p:spPr bwMode="auto">
          <a:xfrm>
            <a:off x="23622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>
            <a:off x="25146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18" name="Line 16"/>
          <p:cNvSpPr>
            <a:spLocks noChangeShapeType="1"/>
          </p:cNvSpPr>
          <p:nvPr/>
        </p:nvSpPr>
        <p:spPr bwMode="auto">
          <a:xfrm>
            <a:off x="26670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19" name="Line 17"/>
          <p:cNvSpPr>
            <a:spLocks noChangeShapeType="1"/>
          </p:cNvSpPr>
          <p:nvPr/>
        </p:nvSpPr>
        <p:spPr bwMode="auto">
          <a:xfrm>
            <a:off x="28194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20" name="Line 18"/>
          <p:cNvSpPr>
            <a:spLocks noChangeShapeType="1"/>
          </p:cNvSpPr>
          <p:nvPr/>
        </p:nvSpPr>
        <p:spPr bwMode="auto">
          <a:xfrm>
            <a:off x="29718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21" name="Line 19"/>
          <p:cNvSpPr>
            <a:spLocks noChangeShapeType="1"/>
          </p:cNvSpPr>
          <p:nvPr/>
        </p:nvSpPr>
        <p:spPr bwMode="auto">
          <a:xfrm>
            <a:off x="31242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22" name="Line 20"/>
          <p:cNvSpPr>
            <a:spLocks noChangeShapeType="1"/>
          </p:cNvSpPr>
          <p:nvPr/>
        </p:nvSpPr>
        <p:spPr bwMode="auto">
          <a:xfrm>
            <a:off x="32766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23" name="Line 21"/>
          <p:cNvSpPr>
            <a:spLocks noChangeShapeType="1"/>
          </p:cNvSpPr>
          <p:nvPr/>
        </p:nvSpPr>
        <p:spPr bwMode="auto">
          <a:xfrm>
            <a:off x="34290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24" name="Line 22"/>
          <p:cNvSpPr>
            <a:spLocks noChangeShapeType="1"/>
          </p:cNvSpPr>
          <p:nvPr/>
        </p:nvSpPr>
        <p:spPr bwMode="auto">
          <a:xfrm>
            <a:off x="35814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25" name="Line 23"/>
          <p:cNvSpPr>
            <a:spLocks noChangeShapeType="1"/>
          </p:cNvSpPr>
          <p:nvPr/>
        </p:nvSpPr>
        <p:spPr bwMode="auto">
          <a:xfrm>
            <a:off x="37338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26" name="Line 24"/>
          <p:cNvSpPr>
            <a:spLocks noChangeShapeType="1"/>
          </p:cNvSpPr>
          <p:nvPr/>
        </p:nvSpPr>
        <p:spPr bwMode="auto">
          <a:xfrm>
            <a:off x="38862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27" name="Line 25"/>
          <p:cNvSpPr>
            <a:spLocks noChangeShapeType="1"/>
          </p:cNvSpPr>
          <p:nvPr/>
        </p:nvSpPr>
        <p:spPr bwMode="auto">
          <a:xfrm>
            <a:off x="40386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28" name="Line 26"/>
          <p:cNvSpPr>
            <a:spLocks noChangeShapeType="1"/>
          </p:cNvSpPr>
          <p:nvPr/>
        </p:nvSpPr>
        <p:spPr bwMode="auto">
          <a:xfrm>
            <a:off x="41910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29" name="Line 27"/>
          <p:cNvSpPr>
            <a:spLocks noChangeShapeType="1"/>
          </p:cNvSpPr>
          <p:nvPr/>
        </p:nvSpPr>
        <p:spPr bwMode="auto">
          <a:xfrm>
            <a:off x="43434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30" name="Line 28"/>
          <p:cNvSpPr>
            <a:spLocks noChangeShapeType="1"/>
          </p:cNvSpPr>
          <p:nvPr/>
        </p:nvSpPr>
        <p:spPr bwMode="auto">
          <a:xfrm>
            <a:off x="44958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31" name="Line 29"/>
          <p:cNvSpPr>
            <a:spLocks noChangeShapeType="1"/>
          </p:cNvSpPr>
          <p:nvPr/>
        </p:nvSpPr>
        <p:spPr bwMode="auto">
          <a:xfrm>
            <a:off x="46482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32" name="Line 30"/>
          <p:cNvSpPr>
            <a:spLocks noChangeShapeType="1"/>
          </p:cNvSpPr>
          <p:nvPr/>
        </p:nvSpPr>
        <p:spPr bwMode="auto">
          <a:xfrm>
            <a:off x="48006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33" name="Line 31"/>
          <p:cNvSpPr>
            <a:spLocks noChangeShapeType="1"/>
          </p:cNvSpPr>
          <p:nvPr/>
        </p:nvSpPr>
        <p:spPr bwMode="auto">
          <a:xfrm>
            <a:off x="49530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34" name="Line 32"/>
          <p:cNvSpPr>
            <a:spLocks noChangeShapeType="1"/>
          </p:cNvSpPr>
          <p:nvPr/>
        </p:nvSpPr>
        <p:spPr bwMode="auto">
          <a:xfrm>
            <a:off x="51054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35" name="Line 33"/>
          <p:cNvSpPr>
            <a:spLocks noChangeShapeType="1"/>
          </p:cNvSpPr>
          <p:nvPr/>
        </p:nvSpPr>
        <p:spPr bwMode="auto">
          <a:xfrm>
            <a:off x="52578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36" name="Line 34"/>
          <p:cNvSpPr>
            <a:spLocks noChangeShapeType="1"/>
          </p:cNvSpPr>
          <p:nvPr/>
        </p:nvSpPr>
        <p:spPr bwMode="auto">
          <a:xfrm>
            <a:off x="54102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37" name="Line 35"/>
          <p:cNvSpPr>
            <a:spLocks noChangeShapeType="1"/>
          </p:cNvSpPr>
          <p:nvPr/>
        </p:nvSpPr>
        <p:spPr bwMode="auto">
          <a:xfrm>
            <a:off x="55626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38" name="Line 36"/>
          <p:cNvSpPr>
            <a:spLocks noChangeShapeType="1"/>
          </p:cNvSpPr>
          <p:nvPr/>
        </p:nvSpPr>
        <p:spPr bwMode="auto">
          <a:xfrm>
            <a:off x="57150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39" name="Line 37"/>
          <p:cNvSpPr>
            <a:spLocks noChangeShapeType="1"/>
          </p:cNvSpPr>
          <p:nvPr/>
        </p:nvSpPr>
        <p:spPr bwMode="auto">
          <a:xfrm>
            <a:off x="58674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40" name="Line 38"/>
          <p:cNvSpPr>
            <a:spLocks noChangeShapeType="1"/>
          </p:cNvSpPr>
          <p:nvPr/>
        </p:nvSpPr>
        <p:spPr bwMode="auto">
          <a:xfrm>
            <a:off x="60198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41" name="Line 39"/>
          <p:cNvSpPr>
            <a:spLocks noChangeShapeType="1"/>
          </p:cNvSpPr>
          <p:nvPr/>
        </p:nvSpPr>
        <p:spPr bwMode="auto">
          <a:xfrm>
            <a:off x="6172200" y="2128838"/>
            <a:ext cx="0" cy="6096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42" name="Line 40"/>
          <p:cNvSpPr>
            <a:spLocks noChangeShapeType="1"/>
          </p:cNvSpPr>
          <p:nvPr/>
        </p:nvSpPr>
        <p:spPr bwMode="auto">
          <a:xfrm>
            <a:off x="6324600" y="2128838"/>
            <a:ext cx="0" cy="6096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grpSp>
        <p:nvGrpSpPr>
          <p:cNvPr id="27685" name="Group 46"/>
          <p:cNvGrpSpPr>
            <a:grpSpLocks/>
          </p:cNvGrpSpPr>
          <p:nvPr/>
        </p:nvGrpSpPr>
        <p:grpSpPr bwMode="auto">
          <a:xfrm>
            <a:off x="2743200" y="5334000"/>
            <a:ext cx="5029200" cy="609600"/>
            <a:chOff x="912" y="1104"/>
            <a:chExt cx="3648" cy="384"/>
          </a:xfrm>
        </p:grpSpPr>
        <p:sp>
          <p:nvSpPr>
            <p:cNvPr id="44" name="Line 47"/>
            <p:cNvSpPr>
              <a:spLocks noChangeShapeType="1"/>
            </p:cNvSpPr>
            <p:nvPr/>
          </p:nvSpPr>
          <p:spPr bwMode="auto">
            <a:xfrm>
              <a:off x="912" y="1104"/>
              <a:ext cx="33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  <a:cs typeface="+mn-cs"/>
              </a:endParaRPr>
            </a:p>
          </p:txBody>
        </p:sp>
        <p:sp>
          <p:nvSpPr>
            <p:cNvPr id="45" name="Line 48"/>
            <p:cNvSpPr>
              <a:spLocks noChangeShapeType="1"/>
            </p:cNvSpPr>
            <p:nvPr/>
          </p:nvSpPr>
          <p:spPr bwMode="auto">
            <a:xfrm>
              <a:off x="912" y="1488"/>
              <a:ext cx="33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  <a:cs typeface="+mn-cs"/>
              </a:endParaRPr>
            </a:p>
          </p:txBody>
        </p:sp>
        <p:sp>
          <p:nvSpPr>
            <p:cNvPr id="46" name="Line 49"/>
            <p:cNvSpPr>
              <a:spLocks noChangeShapeType="1"/>
            </p:cNvSpPr>
            <p:nvPr/>
          </p:nvSpPr>
          <p:spPr bwMode="auto">
            <a:xfrm flipH="1">
              <a:off x="4224" y="1104"/>
              <a:ext cx="336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  <a:cs typeface="+mn-cs"/>
              </a:endParaRPr>
            </a:p>
          </p:txBody>
        </p:sp>
        <p:sp>
          <p:nvSpPr>
            <p:cNvPr id="47" name="Line 50"/>
            <p:cNvSpPr>
              <a:spLocks noChangeShapeType="1"/>
            </p:cNvSpPr>
            <p:nvPr/>
          </p:nvSpPr>
          <p:spPr bwMode="auto">
            <a:xfrm flipH="1">
              <a:off x="4224" y="1488"/>
              <a:ext cx="336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j-lt"/>
                <a:cs typeface="+mn-cs"/>
              </a:endParaRPr>
            </a:p>
          </p:txBody>
        </p:sp>
      </p:grpSp>
      <p:sp>
        <p:nvSpPr>
          <p:cNvPr id="48" name="Line 51"/>
          <p:cNvSpPr>
            <a:spLocks noChangeShapeType="1"/>
          </p:cNvSpPr>
          <p:nvPr/>
        </p:nvSpPr>
        <p:spPr bwMode="auto">
          <a:xfrm>
            <a:off x="27432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49" name="Line 52"/>
          <p:cNvSpPr>
            <a:spLocks noChangeShapeType="1"/>
          </p:cNvSpPr>
          <p:nvPr/>
        </p:nvSpPr>
        <p:spPr bwMode="auto">
          <a:xfrm>
            <a:off x="28956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50" name="Line 53"/>
          <p:cNvSpPr>
            <a:spLocks noChangeShapeType="1"/>
          </p:cNvSpPr>
          <p:nvPr/>
        </p:nvSpPr>
        <p:spPr bwMode="auto">
          <a:xfrm>
            <a:off x="30480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51" name="Line 54"/>
          <p:cNvSpPr>
            <a:spLocks noChangeShapeType="1"/>
          </p:cNvSpPr>
          <p:nvPr/>
        </p:nvSpPr>
        <p:spPr bwMode="auto">
          <a:xfrm>
            <a:off x="32004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52" name="Line 55"/>
          <p:cNvSpPr>
            <a:spLocks noChangeShapeType="1"/>
          </p:cNvSpPr>
          <p:nvPr/>
        </p:nvSpPr>
        <p:spPr bwMode="auto">
          <a:xfrm>
            <a:off x="33528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53" name="Line 56"/>
          <p:cNvSpPr>
            <a:spLocks noChangeShapeType="1"/>
          </p:cNvSpPr>
          <p:nvPr/>
        </p:nvSpPr>
        <p:spPr bwMode="auto">
          <a:xfrm>
            <a:off x="35052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54" name="Line 57"/>
          <p:cNvSpPr>
            <a:spLocks noChangeShapeType="1"/>
          </p:cNvSpPr>
          <p:nvPr/>
        </p:nvSpPr>
        <p:spPr bwMode="auto">
          <a:xfrm>
            <a:off x="36576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55" name="Line 58"/>
          <p:cNvSpPr>
            <a:spLocks noChangeShapeType="1"/>
          </p:cNvSpPr>
          <p:nvPr/>
        </p:nvSpPr>
        <p:spPr bwMode="auto">
          <a:xfrm>
            <a:off x="38100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56" name="Line 59"/>
          <p:cNvSpPr>
            <a:spLocks noChangeShapeType="1"/>
          </p:cNvSpPr>
          <p:nvPr/>
        </p:nvSpPr>
        <p:spPr bwMode="auto">
          <a:xfrm>
            <a:off x="39624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57" name="Line 60"/>
          <p:cNvSpPr>
            <a:spLocks noChangeShapeType="1"/>
          </p:cNvSpPr>
          <p:nvPr/>
        </p:nvSpPr>
        <p:spPr bwMode="auto">
          <a:xfrm>
            <a:off x="41148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58" name="Line 61"/>
          <p:cNvSpPr>
            <a:spLocks noChangeShapeType="1"/>
          </p:cNvSpPr>
          <p:nvPr/>
        </p:nvSpPr>
        <p:spPr bwMode="auto">
          <a:xfrm>
            <a:off x="42672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59" name="Line 62"/>
          <p:cNvSpPr>
            <a:spLocks noChangeShapeType="1"/>
          </p:cNvSpPr>
          <p:nvPr/>
        </p:nvSpPr>
        <p:spPr bwMode="auto">
          <a:xfrm>
            <a:off x="44196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60" name="Line 63"/>
          <p:cNvSpPr>
            <a:spLocks noChangeShapeType="1"/>
          </p:cNvSpPr>
          <p:nvPr/>
        </p:nvSpPr>
        <p:spPr bwMode="auto">
          <a:xfrm>
            <a:off x="45720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61" name="Line 64"/>
          <p:cNvSpPr>
            <a:spLocks noChangeShapeType="1"/>
          </p:cNvSpPr>
          <p:nvPr/>
        </p:nvSpPr>
        <p:spPr bwMode="auto">
          <a:xfrm>
            <a:off x="47244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62" name="Line 65"/>
          <p:cNvSpPr>
            <a:spLocks noChangeShapeType="1"/>
          </p:cNvSpPr>
          <p:nvPr/>
        </p:nvSpPr>
        <p:spPr bwMode="auto">
          <a:xfrm>
            <a:off x="48768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63" name="Line 66"/>
          <p:cNvSpPr>
            <a:spLocks noChangeShapeType="1"/>
          </p:cNvSpPr>
          <p:nvPr/>
        </p:nvSpPr>
        <p:spPr bwMode="auto">
          <a:xfrm>
            <a:off x="50292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64" name="Line 67"/>
          <p:cNvSpPr>
            <a:spLocks noChangeShapeType="1"/>
          </p:cNvSpPr>
          <p:nvPr/>
        </p:nvSpPr>
        <p:spPr bwMode="auto">
          <a:xfrm>
            <a:off x="51816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65" name="Line 68"/>
          <p:cNvSpPr>
            <a:spLocks noChangeShapeType="1"/>
          </p:cNvSpPr>
          <p:nvPr/>
        </p:nvSpPr>
        <p:spPr bwMode="auto">
          <a:xfrm>
            <a:off x="53340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66" name="Line 69"/>
          <p:cNvSpPr>
            <a:spLocks noChangeShapeType="1"/>
          </p:cNvSpPr>
          <p:nvPr/>
        </p:nvSpPr>
        <p:spPr bwMode="auto">
          <a:xfrm>
            <a:off x="54864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67" name="Line 70"/>
          <p:cNvSpPr>
            <a:spLocks noChangeShapeType="1"/>
          </p:cNvSpPr>
          <p:nvPr/>
        </p:nvSpPr>
        <p:spPr bwMode="auto">
          <a:xfrm>
            <a:off x="56388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68" name="Line 71"/>
          <p:cNvSpPr>
            <a:spLocks noChangeShapeType="1"/>
          </p:cNvSpPr>
          <p:nvPr/>
        </p:nvSpPr>
        <p:spPr bwMode="auto">
          <a:xfrm>
            <a:off x="57912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69" name="Line 72"/>
          <p:cNvSpPr>
            <a:spLocks noChangeShapeType="1"/>
          </p:cNvSpPr>
          <p:nvPr/>
        </p:nvSpPr>
        <p:spPr bwMode="auto">
          <a:xfrm>
            <a:off x="59436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70" name="Line 73"/>
          <p:cNvSpPr>
            <a:spLocks noChangeShapeType="1"/>
          </p:cNvSpPr>
          <p:nvPr/>
        </p:nvSpPr>
        <p:spPr bwMode="auto">
          <a:xfrm>
            <a:off x="60960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71" name="Line 74"/>
          <p:cNvSpPr>
            <a:spLocks noChangeShapeType="1"/>
          </p:cNvSpPr>
          <p:nvPr/>
        </p:nvSpPr>
        <p:spPr bwMode="auto">
          <a:xfrm>
            <a:off x="62484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72" name="Line 75"/>
          <p:cNvSpPr>
            <a:spLocks noChangeShapeType="1"/>
          </p:cNvSpPr>
          <p:nvPr/>
        </p:nvSpPr>
        <p:spPr bwMode="auto">
          <a:xfrm>
            <a:off x="64008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73" name="Line 76"/>
          <p:cNvSpPr>
            <a:spLocks noChangeShapeType="1"/>
          </p:cNvSpPr>
          <p:nvPr/>
        </p:nvSpPr>
        <p:spPr bwMode="auto">
          <a:xfrm>
            <a:off x="65532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74" name="Line 77"/>
          <p:cNvSpPr>
            <a:spLocks noChangeShapeType="1"/>
          </p:cNvSpPr>
          <p:nvPr/>
        </p:nvSpPr>
        <p:spPr bwMode="auto">
          <a:xfrm>
            <a:off x="67056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75" name="Line 78"/>
          <p:cNvSpPr>
            <a:spLocks noChangeShapeType="1"/>
          </p:cNvSpPr>
          <p:nvPr/>
        </p:nvSpPr>
        <p:spPr bwMode="auto">
          <a:xfrm>
            <a:off x="68580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76" name="Line 79"/>
          <p:cNvSpPr>
            <a:spLocks noChangeShapeType="1"/>
          </p:cNvSpPr>
          <p:nvPr/>
        </p:nvSpPr>
        <p:spPr bwMode="auto">
          <a:xfrm>
            <a:off x="70104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77" name="Line 80"/>
          <p:cNvSpPr>
            <a:spLocks noChangeShapeType="1"/>
          </p:cNvSpPr>
          <p:nvPr/>
        </p:nvSpPr>
        <p:spPr bwMode="auto">
          <a:xfrm>
            <a:off x="71628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78" name="Line 81"/>
          <p:cNvSpPr>
            <a:spLocks noChangeShapeType="1"/>
          </p:cNvSpPr>
          <p:nvPr/>
        </p:nvSpPr>
        <p:spPr bwMode="auto">
          <a:xfrm>
            <a:off x="73152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79" name="Line 82"/>
          <p:cNvSpPr>
            <a:spLocks noChangeShapeType="1"/>
          </p:cNvSpPr>
          <p:nvPr/>
        </p:nvSpPr>
        <p:spPr bwMode="auto">
          <a:xfrm>
            <a:off x="7467600" y="5334000"/>
            <a:ext cx="0" cy="6096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80" name="Line 83"/>
          <p:cNvSpPr>
            <a:spLocks noChangeShapeType="1"/>
          </p:cNvSpPr>
          <p:nvPr/>
        </p:nvSpPr>
        <p:spPr bwMode="auto">
          <a:xfrm>
            <a:off x="7620000" y="5334000"/>
            <a:ext cx="0" cy="6096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81" name="Text Box 90"/>
          <p:cNvSpPr txBox="1">
            <a:spLocks noChangeArrowheads="1"/>
          </p:cNvSpPr>
          <p:nvPr/>
        </p:nvSpPr>
        <p:spPr bwMode="auto">
          <a:xfrm>
            <a:off x="6629400" y="2209800"/>
            <a:ext cx="8001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+mj-lt"/>
                <a:cs typeface="+mn-cs"/>
              </a:rPr>
              <a:t>Host A</a:t>
            </a:r>
          </a:p>
        </p:txBody>
      </p:sp>
      <p:sp>
        <p:nvSpPr>
          <p:cNvPr id="82" name="Text Box 91"/>
          <p:cNvSpPr txBox="1">
            <a:spLocks noChangeArrowheads="1"/>
          </p:cNvSpPr>
          <p:nvPr/>
        </p:nvSpPr>
        <p:spPr bwMode="auto">
          <a:xfrm>
            <a:off x="7848600" y="5486400"/>
            <a:ext cx="7921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+mj-lt"/>
                <a:cs typeface="+mn-cs"/>
              </a:rPr>
              <a:t>Host B</a:t>
            </a:r>
          </a:p>
        </p:txBody>
      </p:sp>
      <p:sp>
        <p:nvSpPr>
          <p:cNvPr id="83" name="Rectangle 92"/>
          <p:cNvSpPr>
            <a:spLocks noChangeArrowheads="1"/>
          </p:cNvSpPr>
          <p:nvPr/>
        </p:nvSpPr>
        <p:spPr bwMode="auto">
          <a:xfrm>
            <a:off x="2357438" y="3200400"/>
            <a:ext cx="12192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+mj-lt"/>
                <a:cs typeface="+mn-cs"/>
              </a:rPr>
              <a:t>TCP Data</a:t>
            </a:r>
          </a:p>
        </p:txBody>
      </p:sp>
      <p:sp>
        <p:nvSpPr>
          <p:cNvPr id="84" name="Rectangle 95"/>
          <p:cNvSpPr>
            <a:spLocks noChangeArrowheads="1"/>
          </p:cNvSpPr>
          <p:nvPr/>
        </p:nvSpPr>
        <p:spPr bwMode="auto">
          <a:xfrm>
            <a:off x="3657600" y="4495800"/>
            <a:ext cx="12192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+mj-lt"/>
                <a:cs typeface="+mn-cs"/>
              </a:rPr>
              <a:t>TCP Data</a:t>
            </a:r>
          </a:p>
        </p:txBody>
      </p:sp>
      <p:sp>
        <p:nvSpPr>
          <p:cNvPr id="85" name="Line 96"/>
          <p:cNvSpPr>
            <a:spLocks noChangeShapeType="1"/>
          </p:cNvSpPr>
          <p:nvPr/>
        </p:nvSpPr>
        <p:spPr bwMode="auto">
          <a:xfrm>
            <a:off x="2362200" y="3581400"/>
            <a:ext cx="1295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86" name="Line 97"/>
          <p:cNvSpPr>
            <a:spLocks noChangeShapeType="1"/>
          </p:cNvSpPr>
          <p:nvPr/>
        </p:nvSpPr>
        <p:spPr bwMode="auto">
          <a:xfrm>
            <a:off x="3581400" y="3581400"/>
            <a:ext cx="1295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87" name="Line 98"/>
          <p:cNvSpPr>
            <a:spLocks noChangeShapeType="1"/>
          </p:cNvSpPr>
          <p:nvPr/>
        </p:nvSpPr>
        <p:spPr bwMode="auto">
          <a:xfrm>
            <a:off x="2433638" y="2743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88" name="Line 99"/>
          <p:cNvSpPr>
            <a:spLocks noChangeShapeType="1"/>
          </p:cNvSpPr>
          <p:nvPr/>
        </p:nvSpPr>
        <p:spPr bwMode="auto">
          <a:xfrm>
            <a:off x="2586038" y="2743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89" name="Line 100"/>
          <p:cNvSpPr>
            <a:spLocks noChangeShapeType="1"/>
          </p:cNvSpPr>
          <p:nvPr/>
        </p:nvSpPr>
        <p:spPr bwMode="auto">
          <a:xfrm>
            <a:off x="2738438" y="2743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90" name="Line 101"/>
          <p:cNvSpPr>
            <a:spLocks noChangeShapeType="1"/>
          </p:cNvSpPr>
          <p:nvPr/>
        </p:nvSpPr>
        <p:spPr bwMode="auto">
          <a:xfrm>
            <a:off x="2890838" y="2743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91" name="Line 102"/>
          <p:cNvSpPr>
            <a:spLocks noChangeShapeType="1"/>
          </p:cNvSpPr>
          <p:nvPr/>
        </p:nvSpPr>
        <p:spPr bwMode="auto">
          <a:xfrm>
            <a:off x="3500438" y="2743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92" name="Line 103"/>
          <p:cNvSpPr>
            <a:spLocks noChangeShapeType="1"/>
          </p:cNvSpPr>
          <p:nvPr/>
        </p:nvSpPr>
        <p:spPr bwMode="auto">
          <a:xfrm>
            <a:off x="3043238" y="2967038"/>
            <a:ext cx="304800" cy="4762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93" name="Line 104"/>
          <p:cNvSpPr>
            <a:spLocks noChangeShapeType="1"/>
          </p:cNvSpPr>
          <p:nvPr/>
        </p:nvSpPr>
        <p:spPr bwMode="auto">
          <a:xfrm>
            <a:off x="3733800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94" name="Line 105"/>
          <p:cNvSpPr>
            <a:spLocks noChangeShapeType="1"/>
          </p:cNvSpPr>
          <p:nvPr/>
        </p:nvSpPr>
        <p:spPr bwMode="auto">
          <a:xfrm>
            <a:off x="3886200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95" name="Line 106"/>
          <p:cNvSpPr>
            <a:spLocks noChangeShapeType="1"/>
          </p:cNvSpPr>
          <p:nvPr/>
        </p:nvSpPr>
        <p:spPr bwMode="auto">
          <a:xfrm>
            <a:off x="4038600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96" name="Line 107"/>
          <p:cNvSpPr>
            <a:spLocks noChangeShapeType="1"/>
          </p:cNvSpPr>
          <p:nvPr/>
        </p:nvSpPr>
        <p:spPr bwMode="auto">
          <a:xfrm>
            <a:off x="4191000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97" name="Line 108"/>
          <p:cNvSpPr>
            <a:spLocks noChangeShapeType="1"/>
          </p:cNvSpPr>
          <p:nvPr/>
        </p:nvSpPr>
        <p:spPr bwMode="auto">
          <a:xfrm>
            <a:off x="4800600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98" name="Line 109"/>
          <p:cNvSpPr>
            <a:spLocks noChangeShapeType="1"/>
          </p:cNvSpPr>
          <p:nvPr/>
        </p:nvSpPr>
        <p:spPr bwMode="auto">
          <a:xfrm>
            <a:off x="4343400" y="5100638"/>
            <a:ext cx="304800" cy="4762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101" name="Rectangle 114"/>
          <p:cNvSpPr>
            <a:spLocks noChangeArrowheads="1"/>
          </p:cNvSpPr>
          <p:nvPr/>
        </p:nvSpPr>
        <p:spPr bwMode="auto">
          <a:xfrm>
            <a:off x="3581400" y="3200400"/>
            <a:ext cx="5334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j-lt"/>
                <a:cs typeface="+mn-cs"/>
              </a:rPr>
              <a:t>TCP </a:t>
            </a:r>
            <a:br>
              <a:rPr lang="en-US" sz="1200" dirty="0">
                <a:latin typeface="+mj-lt"/>
                <a:cs typeface="+mn-cs"/>
              </a:rPr>
            </a:br>
            <a:r>
              <a:rPr lang="en-US" sz="1200" dirty="0" err="1">
                <a:latin typeface="+mj-lt"/>
                <a:cs typeface="+mn-cs"/>
              </a:rPr>
              <a:t>Hdr</a:t>
            </a:r>
            <a:endParaRPr lang="en-US" sz="1200" dirty="0">
              <a:latin typeface="+mj-lt"/>
              <a:cs typeface="+mn-cs"/>
            </a:endParaRPr>
          </a:p>
        </p:txBody>
      </p:sp>
      <p:sp>
        <p:nvSpPr>
          <p:cNvPr id="27738" name="Rectangle 116"/>
          <p:cNvSpPr>
            <a:spLocks noChangeArrowheads="1"/>
          </p:cNvSpPr>
          <p:nvPr/>
        </p:nvSpPr>
        <p:spPr bwMode="auto">
          <a:xfrm>
            <a:off x="4876800" y="4495800"/>
            <a:ext cx="5334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200">
                <a:latin typeface="Calibri" pitchFamily="34" charset="0"/>
              </a:rPr>
              <a:t>TCP </a:t>
            </a:r>
            <a:br>
              <a:rPr lang="en-US" sz="1200">
                <a:latin typeface="Calibri" pitchFamily="34" charset="0"/>
              </a:rPr>
            </a:br>
            <a:r>
              <a:rPr lang="en-US" sz="1200">
                <a:latin typeface="Calibri" pitchFamily="34" charset="0"/>
              </a:rPr>
              <a:t>Hdr</a:t>
            </a:r>
          </a:p>
        </p:txBody>
      </p:sp>
      <p:sp>
        <p:nvSpPr>
          <p:cNvPr id="105" name="Text Box 118"/>
          <p:cNvSpPr txBox="1">
            <a:spLocks noChangeArrowheads="1"/>
          </p:cNvSpPr>
          <p:nvPr/>
        </p:nvSpPr>
        <p:spPr bwMode="auto">
          <a:xfrm>
            <a:off x="1143000" y="1573213"/>
            <a:ext cx="29622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+mj-lt"/>
                <a:cs typeface="+mn-cs"/>
              </a:rPr>
              <a:t>ISN (initial sequence number)</a:t>
            </a:r>
          </a:p>
        </p:txBody>
      </p:sp>
      <p:sp>
        <p:nvSpPr>
          <p:cNvPr id="106" name="Line 119"/>
          <p:cNvSpPr>
            <a:spLocks noChangeShapeType="1"/>
          </p:cNvSpPr>
          <p:nvPr/>
        </p:nvSpPr>
        <p:spPr bwMode="auto">
          <a:xfrm>
            <a:off x="1524000" y="1905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107" name="AutoShape 121"/>
          <p:cNvSpPr>
            <a:spLocks noChangeArrowheads="1"/>
          </p:cNvSpPr>
          <p:nvPr/>
        </p:nvSpPr>
        <p:spPr bwMode="auto">
          <a:xfrm>
            <a:off x="304800" y="3048000"/>
            <a:ext cx="1905000" cy="914400"/>
          </a:xfrm>
          <a:prstGeom prst="wedgeRectCallout">
            <a:avLst>
              <a:gd name="adj1" fmla="val 58583"/>
              <a:gd name="adj2" fmla="val -83162"/>
            </a:avLst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>
                <a:latin typeface="+mj-lt"/>
                <a:cs typeface="+mn-cs"/>
              </a:rPr>
              <a:t>Seq</a:t>
            </a:r>
            <a:r>
              <a:rPr lang="en-US" dirty="0">
                <a:latin typeface="+mj-lt"/>
                <a:cs typeface="+mn-cs"/>
              </a:rPr>
              <a:t> number = First byte of segment</a:t>
            </a:r>
          </a:p>
        </p:txBody>
      </p:sp>
      <p:sp>
        <p:nvSpPr>
          <p:cNvPr id="109" name="AutoShape 124"/>
          <p:cNvSpPr>
            <a:spLocks noChangeArrowheads="1"/>
          </p:cNvSpPr>
          <p:nvPr/>
        </p:nvSpPr>
        <p:spPr bwMode="auto">
          <a:xfrm>
            <a:off x="5486400" y="3505200"/>
            <a:ext cx="1905000" cy="914400"/>
          </a:xfrm>
          <a:prstGeom prst="wedgeRectCallout">
            <a:avLst>
              <a:gd name="adj1" fmla="val -76667"/>
              <a:gd name="adj2" fmla="val 150523"/>
            </a:avLst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>
                <a:latin typeface="+mj-lt"/>
                <a:cs typeface="+mn-cs"/>
              </a:rPr>
              <a:t>Ack</a:t>
            </a:r>
            <a:r>
              <a:rPr lang="en-US" dirty="0">
                <a:latin typeface="+mj-lt"/>
                <a:cs typeface="+mn-cs"/>
              </a:rPr>
              <a:t> </a:t>
            </a:r>
            <a:r>
              <a:rPr lang="en-US" dirty="0" err="1">
                <a:latin typeface="+mj-lt"/>
                <a:cs typeface="+mn-cs"/>
              </a:rPr>
              <a:t>seq</a:t>
            </a:r>
            <a:r>
              <a:rPr lang="en-US" dirty="0">
                <a:latin typeface="+mj-lt"/>
                <a:cs typeface="+mn-cs"/>
              </a:rPr>
              <a:t> number = next expected byte</a:t>
            </a:r>
          </a:p>
        </p:txBody>
      </p:sp>
      <p:sp>
        <p:nvSpPr>
          <p:cNvPr id="108" name="Rectangle 122"/>
          <p:cNvSpPr>
            <a:spLocks noChangeArrowheads="1"/>
          </p:cNvSpPr>
          <p:nvPr/>
        </p:nvSpPr>
        <p:spPr bwMode="auto">
          <a:xfrm>
            <a:off x="3657600" y="5334000"/>
            <a:ext cx="1219200" cy="6096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110" name="Rectangle 125"/>
          <p:cNvSpPr>
            <a:spLocks noChangeArrowheads="1"/>
          </p:cNvSpPr>
          <p:nvPr/>
        </p:nvSpPr>
        <p:spPr bwMode="auto">
          <a:xfrm>
            <a:off x="4876800" y="5334000"/>
            <a:ext cx="152400" cy="609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sp>
        <p:nvSpPr>
          <p:cNvPr id="27745" name="TextBox 110"/>
          <p:cNvSpPr txBox="1">
            <a:spLocks noChangeArrowheads="1"/>
          </p:cNvSpPr>
          <p:nvPr/>
        </p:nvSpPr>
        <p:spPr bwMode="auto">
          <a:xfrm>
            <a:off x="6521450" y="6488113"/>
            <a:ext cx="26225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>
                <a:solidFill>
                  <a:schemeClr val="accent1"/>
                </a:solidFill>
                <a:latin typeface="Calibri" pitchFamily="34" charset="0"/>
              </a:rPr>
              <a:t>Credit: CS244A Handout 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Three-Way Handshake</a:t>
            </a:r>
          </a:p>
        </p:txBody>
      </p:sp>
      <p:sp>
        <p:nvSpPr>
          <p:cNvPr id="28674" name="Content Placeholder 17"/>
          <p:cNvSpPr>
            <a:spLocks noGrp="1"/>
          </p:cNvSpPr>
          <p:nvPr>
            <p:ph sz="half" idx="4294967295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eaLnBrk="1" hangingPunct="1"/>
            <a:r>
              <a:rPr lang="en-US" sz="2800" smtClean="0"/>
              <a:t>Exchange initial sequence numbers at connection startup</a:t>
            </a:r>
          </a:p>
          <a:p>
            <a:pPr lvl="1" eaLnBrk="1" hangingPunct="1"/>
            <a:r>
              <a:rPr lang="en-US" sz="2400" smtClean="0"/>
              <a:t>Client’s ISN = x</a:t>
            </a:r>
          </a:p>
          <a:p>
            <a:pPr lvl="1" eaLnBrk="1" hangingPunct="1"/>
            <a:r>
              <a:rPr lang="en-US" sz="2400" smtClean="0"/>
              <a:t>Server’s ISN = y</a:t>
            </a:r>
          </a:p>
          <a:p>
            <a:pPr eaLnBrk="1" hangingPunct="1"/>
            <a:r>
              <a:rPr lang="en-US" sz="2800" smtClean="0"/>
              <a:t>Send a special segment with SYN bit set (“synchronize”)</a:t>
            </a:r>
          </a:p>
          <a:p>
            <a:pPr eaLnBrk="1" hangingPunct="1"/>
            <a:r>
              <a:rPr lang="en-US" sz="2800" smtClean="0"/>
              <a:t>SYN takes up one “byte”</a:t>
            </a:r>
          </a:p>
        </p:txBody>
      </p:sp>
      <p:grpSp>
        <p:nvGrpSpPr>
          <p:cNvPr id="28675" name="Group 59"/>
          <p:cNvGrpSpPr>
            <a:grpSpLocks/>
          </p:cNvGrpSpPr>
          <p:nvPr/>
        </p:nvGrpSpPr>
        <p:grpSpPr bwMode="auto">
          <a:xfrm>
            <a:off x="4965700" y="1905000"/>
            <a:ext cx="3721100" cy="3048000"/>
            <a:chOff x="4836632" y="1600200"/>
            <a:chExt cx="3721432" cy="3048000"/>
          </a:xfrm>
        </p:grpSpPr>
        <p:cxnSp>
          <p:nvCxnSpPr>
            <p:cNvPr id="57" name="Straight Connector 56"/>
            <p:cNvCxnSpPr/>
            <p:nvPr/>
          </p:nvCxnSpPr>
          <p:spPr>
            <a:xfrm rot="5400000">
              <a:off x="3847651" y="3314700"/>
              <a:ext cx="2667000" cy="0"/>
            </a:xfrm>
            <a:prstGeom prst="line">
              <a:avLst/>
            </a:prstGeom>
            <a:ln w="63500" cap="flat" cmpd="sng" algn="ctr">
              <a:solidFill>
                <a:schemeClr val="accent1">
                  <a:shade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6819716" y="3314700"/>
              <a:ext cx="2667000" cy="0"/>
            </a:xfrm>
            <a:prstGeom prst="line">
              <a:avLst/>
            </a:prstGeom>
            <a:ln w="63500" cap="flat" cmpd="sng" algn="ctr">
              <a:solidFill>
                <a:schemeClr val="accent1">
                  <a:shade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>
              <a:off x="5181151" y="2133600"/>
              <a:ext cx="2972065" cy="457200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arrow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 rot="10800000" flipV="1">
              <a:off x="5181151" y="2732088"/>
              <a:ext cx="2972065" cy="849312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arrow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/>
            <p:nvPr/>
          </p:nvCxnSpPr>
          <p:spPr>
            <a:xfrm>
              <a:off x="5181151" y="3733800"/>
              <a:ext cx="2972065" cy="838200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arrow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28681" name="TextBox 38"/>
            <p:cNvSpPr txBox="1">
              <a:spLocks noChangeArrowheads="1"/>
            </p:cNvSpPr>
            <p:nvPr/>
          </p:nvSpPr>
          <p:spPr bwMode="auto">
            <a:xfrm rot="602306">
              <a:off x="5768313" y="2038907"/>
              <a:ext cx="187138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/>
            <a:lstStyle/>
            <a:p>
              <a:pPr algn="ctr"/>
              <a:r>
                <a:rPr lang="en-US">
                  <a:latin typeface="Calibri" pitchFamily="34" charset="0"/>
                </a:rPr>
                <a:t>SYN</a:t>
              </a:r>
              <a:br>
                <a:rPr lang="en-US">
                  <a:latin typeface="Calibri" pitchFamily="34" charset="0"/>
                </a:rPr>
              </a:br>
              <a:r>
                <a:rPr lang="en-US">
                  <a:latin typeface="Calibri" pitchFamily="34" charset="0"/>
                </a:rPr>
                <a:t>SEQ = x</a:t>
              </a:r>
            </a:p>
          </p:txBody>
        </p:sp>
        <p:sp>
          <p:nvSpPr>
            <p:cNvPr id="28682" name="TextBox 39"/>
            <p:cNvSpPr txBox="1">
              <a:spLocks noChangeArrowheads="1"/>
            </p:cNvSpPr>
            <p:nvPr/>
          </p:nvSpPr>
          <p:spPr bwMode="auto">
            <a:xfrm rot="-955272">
              <a:off x="5417822" y="2828217"/>
              <a:ext cx="243077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/>
            <a:lstStyle/>
            <a:p>
              <a:pPr algn="ctr"/>
              <a:r>
                <a:rPr lang="en-US">
                  <a:latin typeface="Calibri" pitchFamily="34" charset="0"/>
                </a:rPr>
                <a:t>SYN/ACK</a:t>
              </a:r>
              <a:br>
                <a:rPr lang="en-US">
                  <a:latin typeface="Calibri" pitchFamily="34" charset="0"/>
                </a:rPr>
              </a:br>
              <a:r>
                <a:rPr lang="en-US">
                  <a:latin typeface="Calibri" pitchFamily="34" charset="0"/>
                </a:rPr>
                <a:t>SEQ = y, ACK = x+1</a:t>
              </a:r>
            </a:p>
          </p:txBody>
        </p:sp>
        <p:sp>
          <p:nvSpPr>
            <p:cNvPr id="28683" name="TextBox 44"/>
            <p:cNvSpPr txBox="1">
              <a:spLocks noChangeArrowheads="1"/>
            </p:cNvSpPr>
            <p:nvPr/>
          </p:nvSpPr>
          <p:spPr bwMode="auto">
            <a:xfrm rot="857497">
              <a:off x="5486049" y="3799513"/>
              <a:ext cx="243077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/>
            <a:lstStyle/>
            <a:p>
              <a:pPr algn="ctr"/>
              <a:r>
                <a:rPr lang="en-US">
                  <a:latin typeface="Calibri" pitchFamily="34" charset="0"/>
                </a:rPr>
                <a:t>ACK = y+1</a:t>
              </a:r>
            </a:p>
          </p:txBody>
        </p:sp>
        <p:sp>
          <p:nvSpPr>
            <p:cNvPr id="28684" name="TextBox 57"/>
            <p:cNvSpPr txBox="1">
              <a:spLocks noChangeArrowheads="1"/>
            </p:cNvSpPr>
            <p:nvPr/>
          </p:nvSpPr>
          <p:spPr bwMode="auto">
            <a:xfrm>
              <a:off x="4836632" y="1600200"/>
              <a:ext cx="72596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Calibri" pitchFamily="34" charset="0"/>
                </a:rPr>
                <a:t>Client</a:t>
              </a:r>
            </a:p>
          </p:txBody>
        </p:sp>
        <p:sp>
          <p:nvSpPr>
            <p:cNvPr id="28685" name="TextBox 58"/>
            <p:cNvSpPr txBox="1">
              <a:spLocks noChangeArrowheads="1"/>
            </p:cNvSpPr>
            <p:nvPr/>
          </p:nvSpPr>
          <p:spPr bwMode="auto">
            <a:xfrm>
              <a:off x="7772400" y="1600200"/>
              <a:ext cx="78566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Calibri" pitchFamily="34" charset="0"/>
                </a:rPr>
                <a:t>Server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Shutdown</a:t>
            </a:r>
          </a:p>
        </p:txBody>
      </p:sp>
      <p:sp>
        <p:nvSpPr>
          <p:cNvPr id="29698" name="Content Placeholder 2"/>
          <p:cNvSpPr>
            <a:spLocks noGrp="1"/>
          </p:cNvSpPr>
          <p:nvPr>
            <p:ph sz="half" idx="4294967295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eaLnBrk="1" hangingPunct="1"/>
            <a:r>
              <a:rPr lang="en-US" sz="2800" smtClean="0"/>
              <a:t>Either side can initiate shutdown</a:t>
            </a:r>
          </a:p>
          <a:p>
            <a:pPr eaLnBrk="1" hangingPunct="1"/>
            <a:r>
              <a:rPr lang="en-US" sz="2800" smtClean="0"/>
              <a:t>Can shutdown only one side of connection, if desired</a:t>
            </a:r>
          </a:p>
          <a:p>
            <a:pPr eaLnBrk="1" hangingPunct="1"/>
            <a:r>
              <a:rPr lang="en-US" sz="2800" smtClean="0"/>
              <a:t>TIME_WAIT state to handle case of whether last ACK was lost</a:t>
            </a:r>
          </a:p>
        </p:txBody>
      </p:sp>
      <p:grpSp>
        <p:nvGrpSpPr>
          <p:cNvPr id="29699" name="Group 35"/>
          <p:cNvGrpSpPr>
            <a:grpSpLocks/>
          </p:cNvGrpSpPr>
          <p:nvPr/>
        </p:nvGrpSpPr>
        <p:grpSpPr bwMode="auto">
          <a:xfrm>
            <a:off x="5257800" y="1752600"/>
            <a:ext cx="2971800" cy="3581400"/>
            <a:chOff x="5181596" y="2286001"/>
            <a:chExt cx="2971808" cy="3581402"/>
          </a:xfrm>
        </p:grpSpPr>
        <p:cxnSp>
          <p:nvCxnSpPr>
            <p:cNvPr id="17" name="Straight Connector 16"/>
            <p:cNvCxnSpPr/>
            <p:nvPr/>
          </p:nvCxnSpPr>
          <p:spPr>
            <a:xfrm rot="5400000">
              <a:off x="3390895" y="4076702"/>
              <a:ext cx="3581402" cy="0"/>
            </a:xfrm>
            <a:prstGeom prst="line">
              <a:avLst/>
            </a:prstGeom>
            <a:ln w="63500" cap="flat" cmpd="sng" algn="ctr">
              <a:solidFill>
                <a:schemeClr val="accent1">
                  <a:shade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6362703" y="4076702"/>
              <a:ext cx="3581402" cy="0"/>
            </a:xfrm>
            <a:prstGeom prst="line">
              <a:avLst/>
            </a:prstGeom>
            <a:ln w="63500" cap="flat" cmpd="sng" algn="ctr">
              <a:solidFill>
                <a:schemeClr val="accent1">
                  <a:shade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5181596" y="2438401"/>
              <a:ext cx="2971808" cy="457200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arrow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rot="10800000" flipV="1">
              <a:off x="5181596" y="3036889"/>
              <a:ext cx="2971808" cy="849312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arrow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>
              <a:off x="5181596" y="4876802"/>
              <a:ext cx="2971808" cy="838200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arrow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29705" name="TextBox 21"/>
            <p:cNvSpPr txBox="1">
              <a:spLocks noChangeArrowheads="1"/>
            </p:cNvSpPr>
            <p:nvPr/>
          </p:nvSpPr>
          <p:spPr bwMode="auto">
            <a:xfrm rot="602306">
              <a:off x="5768313" y="2343707"/>
              <a:ext cx="187138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/>
            <a:lstStyle/>
            <a:p>
              <a:pPr algn="ctr"/>
              <a:r>
                <a:rPr lang="en-US">
                  <a:latin typeface="Calibri" pitchFamily="34" charset="0"/>
                </a:rPr>
                <a:t>FIN</a:t>
              </a:r>
              <a:br>
                <a:rPr lang="en-US">
                  <a:latin typeface="Calibri" pitchFamily="34" charset="0"/>
                </a:rPr>
              </a:br>
              <a:r>
                <a:rPr lang="en-US">
                  <a:latin typeface="Calibri" pitchFamily="34" charset="0"/>
                </a:rPr>
                <a:t>SEQ = v</a:t>
              </a:r>
            </a:p>
          </p:txBody>
        </p:sp>
        <p:sp>
          <p:nvSpPr>
            <p:cNvPr id="29706" name="TextBox 22"/>
            <p:cNvSpPr txBox="1">
              <a:spLocks noChangeArrowheads="1"/>
            </p:cNvSpPr>
            <p:nvPr/>
          </p:nvSpPr>
          <p:spPr bwMode="auto">
            <a:xfrm rot="-955272">
              <a:off x="5417822" y="3133017"/>
              <a:ext cx="243077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/>
            <a:lstStyle/>
            <a:p>
              <a:pPr algn="ctr"/>
              <a:r>
                <a:rPr lang="en-US">
                  <a:latin typeface="Calibri" pitchFamily="34" charset="0"/>
                </a:rPr>
                <a:t>ACK</a:t>
              </a:r>
              <a:br>
                <a:rPr lang="en-US">
                  <a:latin typeface="Calibri" pitchFamily="34" charset="0"/>
                </a:rPr>
              </a:br>
              <a:r>
                <a:rPr lang="en-US">
                  <a:latin typeface="Calibri" pitchFamily="34" charset="0"/>
                </a:rPr>
                <a:t>ACK = v+1</a:t>
              </a:r>
            </a:p>
          </p:txBody>
        </p:sp>
        <p:sp>
          <p:nvSpPr>
            <p:cNvPr id="29707" name="TextBox 23"/>
            <p:cNvSpPr txBox="1">
              <a:spLocks noChangeArrowheads="1"/>
            </p:cNvSpPr>
            <p:nvPr/>
          </p:nvSpPr>
          <p:spPr bwMode="auto">
            <a:xfrm rot="857497">
              <a:off x="5486049" y="4942512"/>
              <a:ext cx="243077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/>
            <a:lstStyle/>
            <a:p>
              <a:pPr algn="ctr"/>
              <a:r>
                <a:rPr lang="en-US">
                  <a:latin typeface="Calibri" pitchFamily="34" charset="0"/>
                </a:rPr>
                <a:t>ACK = w+1</a:t>
              </a:r>
            </a:p>
          </p:txBody>
        </p:sp>
        <p:cxnSp>
          <p:nvCxnSpPr>
            <p:cNvPr id="30" name="Straight Arrow Connector 29"/>
            <p:cNvCxnSpPr/>
            <p:nvPr/>
          </p:nvCxnSpPr>
          <p:spPr>
            <a:xfrm rot="10800000" flipV="1">
              <a:off x="5181596" y="3735390"/>
              <a:ext cx="2971808" cy="849312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arrow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29709" name="TextBox 30"/>
            <p:cNvSpPr txBox="1">
              <a:spLocks noChangeArrowheads="1"/>
            </p:cNvSpPr>
            <p:nvPr/>
          </p:nvSpPr>
          <p:spPr bwMode="auto">
            <a:xfrm rot="-955272">
              <a:off x="5417826" y="3831516"/>
              <a:ext cx="243077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/>
            <a:lstStyle/>
            <a:p>
              <a:pPr algn="ctr"/>
              <a:r>
                <a:rPr lang="en-US">
                  <a:latin typeface="Calibri" pitchFamily="34" charset="0"/>
                </a:rPr>
                <a:t>FIN</a:t>
              </a:r>
              <a:br>
                <a:rPr lang="en-US">
                  <a:latin typeface="Calibri" pitchFamily="34" charset="0"/>
                </a:rPr>
              </a:br>
              <a:r>
                <a:rPr lang="en-US">
                  <a:latin typeface="Calibri" pitchFamily="34" charset="0"/>
                </a:rPr>
                <a:t>SEQ = w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3072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3072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8163" y="0"/>
            <a:ext cx="7594600" cy="686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/>
          </p:cNvSpPr>
          <p:nvPr>
            <p:ph type="title"/>
          </p:nvPr>
        </p:nvSpPr>
        <p:spPr>
          <a:xfrm>
            <a:off x="457200" y="130175"/>
            <a:ext cx="8229600" cy="1143000"/>
          </a:xfrm>
        </p:spPr>
        <p:txBody>
          <a:bodyPr/>
          <a:lstStyle/>
          <a:p>
            <a:r>
              <a:rPr lang="en-US" smtClean="0"/>
              <a:t>Example</a:t>
            </a:r>
          </a:p>
        </p:txBody>
      </p:sp>
      <p:pic>
        <p:nvPicPr>
          <p:cNvPr id="31746" name="Picture 4"/>
          <p:cNvPicPr>
            <a:picLocks noChangeAspect="1" noChangeArrowheads="1"/>
          </p:cNvPicPr>
          <p:nvPr/>
        </p:nvPicPr>
        <p:blipFill>
          <a:blip r:embed="rId2"/>
          <a:srcRect t="14029"/>
          <a:stretch>
            <a:fillRect/>
          </a:stretch>
        </p:blipFill>
        <p:spPr bwMode="auto">
          <a:xfrm>
            <a:off x="841375" y="952500"/>
            <a:ext cx="7594600" cy="590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3082925" y="1074738"/>
            <a:ext cx="7254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solidFill>
                  <a:schemeClr val="hlink"/>
                </a:solidFill>
              </a:rPr>
              <a:t>Start</a:t>
            </a:r>
          </a:p>
        </p:txBody>
      </p:sp>
      <p:sp>
        <p:nvSpPr>
          <p:cNvPr id="41990" name="Text Box 6"/>
          <p:cNvSpPr txBox="1">
            <a:spLocks noChangeArrowheads="1"/>
          </p:cNvSpPr>
          <p:nvPr/>
        </p:nvSpPr>
        <p:spPr bwMode="auto">
          <a:xfrm>
            <a:off x="2214563" y="2163763"/>
            <a:ext cx="156686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solidFill>
                  <a:schemeClr val="hlink"/>
                </a:solidFill>
              </a:rPr>
              <a:t>Server Listening</a:t>
            </a:r>
          </a:p>
        </p:txBody>
      </p:sp>
      <p:sp>
        <p:nvSpPr>
          <p:cNvPr id="41991" name="Text Box 7"/>
          <p:cNvSpPr txBox="1">
            <a:spLocks noChangeArrowheads="1"/>
          </p:cNvSpPr>
          <p:nvPr/>
        </p:nvSpPr>
        <p:spPr bwMode="auto">
          <a:xfrm>
            <a:off x="6738938" y="1752600"/>
            <a:ext cx="20478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solidFill>
                  <a:schemeClr val="hlink"/>
                </a:solidFill>
              </a:rPr>
              <a:t>Client connect</a:t>
            </a:r>
          </a:p>
        </p:txBody>
      </p:sp>
      <p:sp>
        <p:nvSpPr>
          <p:cNvPr id="41992" name="Text Box 8"/>
          <p:cNvSpPr txBox="1">
            <a:spLocks noChangeArrowheads="1"/>
          </p:cNvSpPr>
          <p:nvPr/>
        </p:nvSpPr>
        <p:spPr bwMode="auto">
          <a:xfrm>
            <a:off x="7378700" y="2957513"/>
            <a:ext cx="1765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solidFill>
                  <a:schemeClr val="hlink"/>
                </a:solidFill>
              </a:rPr>
              <a:t>Client waits for ACK of connection request</a:t>
            </a:r>
          </a:p>
        </p:txBody>
      </p:sp>
      <p:sp>
        <p:nvSpPr>
          <p:cNvPr id="41993" name="Text Box 9"/>
          <p:cNvSpPr txBox="1">
            <a:spLocks noChangeArrowheads="1"/>
          </p:cNvSpPr>
          <p:nvPr/>
        </p:nvSpPr>
        <p:spPr bwMode="auto">
          <a:xfrm>
            <a:off x="174625" y="2930525"/>
            <a:ext cx="13398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solidFill>
                  <a:schemeClr val="hlink"/>
                </a:solidFill>
              </a:rPr>
              <a:t>Server waits for client ACK of connection request</a:t>
            </a:r>
          </a:p>
        </p:txBody>
      </p:sp>
      <p:sp>
        <p:nvSpPr>
          <p:cNvPr id="41994" name="Text Box 10"/>
          <p:cNvSpPr txBox="1">
            <a:spLocks noChangeArrowheads="1"/>
          </p:cNvSpPr>
          <p:nvPr/>
        </p:nvSpPr>
        <p:spPr bwMode="auto">
          <a:xfrm>
            <a:off x="5118100" y="3997325"/>
            <a:ext cx="382746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solidFill>
                  <a:schemeClr val="hlink"/>
                </a:solidFill>
              </a:rPr>
              <a:t>Client and Server communicate. Ex: (GET req)</a:t>
            </a:r>
          </a:p>
        </p:txBody>
      </p:sp>
      <p:sp>
        <p:nvSpPr>
          <p:cNvPr id="41995" name="Text Box 11"/>
          <p:cNvSpPr txBox="1">
            <a:spLocks noChangeArrowheads="1"/>
          </p:cNvSpPr>
          <p:nvPr/>
        </p:nvSpPr>
        <p:spPr bwMode="auto">
          <a:xfrm>
            <a:off x="157163" y="4699000"/>
            <a:ext cx="1449387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solidFill>
                  <a:schemeClr val="hlink"/>
                </a:solidFill>
              </a:rPr>
              <a:t>Server closes connection after GET request</a:t>
            </a:r>
          </a:p>
        </p:txBody>
      </p:sp>
      <p:sp>
        <p:nvSpPr>
          <p:cNvPr id="41996" name="Text Box 12"/>
          <p:cNvSpPr txBox="1">
            <a:spLocks noChangeArrowheads="1"/>
          </p:cNvSpPr>
          <p:nvPr/>
        </p:nvSpPr>
        <p:spPr bwMode="auto">
          <a:xfrm>
            <a:off x="7358063" y="4637088"/>
            <a:ext cx="1546225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solidFill>
                  <a:schemeClr val="hlink"/>
                </a:solidFill>
              </a:rPr>
              <a:t>Client ACKs server FIN. It then sends FIN</a:t>
            </a:r>
          </a:p>
        </p:txBody>
      </p:sp>
      <p:sp>
        <p:nvSpPr>
          <p:cNvPr id="41997" name="Text Box 13"/>
          <p:cNvSpPr txBox="1">
            <a:spLocks noChangeArrowheads="1"/>
          </p:cNvSpPr>
          <p:nvPr/>
        </p:nvSpPr>
        <p:spPr bwMode="auto">
          <a:xfrm>
            <a:off x="7427913" y="5738813"/>
            <a:ext cx="1366837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solidFill>
                  <a:schemeClr val="hlink"/>
                </a:solidFill>
              </a:rPr>
              <a:t>Client receives ACK of its own FIN</a:t>
            </a:r>
          </a:p>
        </p:txBody>
      </p:sp>
      <p:sp>
        <p:nvSpPr>
          <p:cNvPr id="41998" name="Text Box 14"/>
          <p:cNvSpPr txBox="1">
            <a:spLocks noChangeArrowheads="1"/>
          </p:cNvSpPr>
          <p:nvPr/>
        </p:nvSpPr>
        <p:spPr bwMode="auto">
          <a:xfrm>
            <a:off x="103188" y="5491163"/>
            <a:ext cx="14493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solidFill>
                  <a:schemeClr val="hlink"/>
                </a:solidFill>
              </a:rPr>
              <a:t>Server receives client ACK</a:t>
            </a:r>
          </a:p>
        </p:txBody>
      </p:sp>
      <p:sp>
        <p:nvSpPr>
          <p:cNvPr id="41999" name="Text Box 15"/>
          <p:cNvSpPr txBox="1">
            <a:spLocks noChangeArrowheads="1"/>
          </p:cNvSpPr>
          <p:nvPr/>
        </p:nvSpPr>
        <p:spPr bwMode="auto">
          <a:xfrm>
            <a:off x="606425" y="6489700"/>
            <a:ext cx="33178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solidFill>
                  <a:schemeClr val="hlink"/>
                </a:solidFill>
              </a:rPr>
              <a:t>Server receives client FIN and ACKs it</a:t>
            </a:r>
          </a:p>
        </p:txBody>
      </p:sp>
      <p:sp>
        <p:nvSpPr>
          <p:cNvPr id="42000" name="Text Box 16"/>
          <p:cNvSpPr txBox="1">
            <a:spLocks noChangeArrowheads="1"/>
          </p:cNvSpPr>
          <p:nvPr/>
        </p:nvSpPr>
        <p:spPr bwMode="auto">
          <a:xfrm>
            <a:off x="4383088" y="5022850"/>
            <a:ext cx="2054225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solidFill>
                  <a:schemeClr val="hlink"/>
                </a:solidFill>
              </a:rPr>
              <a:t>Server receives client FIN and ACKs. It waits for ACK of its own FIN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9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9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19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19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19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19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19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19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19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19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19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42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9" grpId="0"/>
      <p:bldP spid="41990" grpId="0"/>
      <p:bldP spid="41991" grpId="0"/>
      <p:bldP spid="41992" grpId="0"/>
      <p:bldP spid="41993" grpId="0"/>
      <p:bldP spid="41994" grpId="0"/>
      <p:bldP spid="41995" grpId="0"/>
      <p:bldP spid="41996" grpId="0"/>
      <p:bldP spid="41997" grpId="0"/>
      <p:bldP spid="41998" grpId="0"/>
      <p:bldP spid="41999" grpId="0"/>
      <p:bldP spid="4200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Practice Questions</a:t>
            </a:r>
          </a:p>
        </p:txBody>
      </p:sp>
      <p:sp>
        <p:nvSpPr>
          <p:cNvPr id="3993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Review questions at end of each chapter</a:t>
            </a:r>
          </a:p>
          <a:p>
            <a:endParaRPr lang="en-US" smtClean="0"/>
          </a:p>
          <a:p>
            <a:r>
              <a:rPr lang="en-US" smtClean="0"/>
              <a:t>Midterm/final are conceptual</a:t>
            </a:r>
          </a:p>
          <a:p>
            <a:endParaRPr lang="en-US" smtClean="0"/>
          </a:p>
          <a:p>
            <a:r>
              <a:rPr lang="en-US" smtClean="0"/>
              <a:t>Practice problems at section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Question:</a:t>
            </a:r>
          </a:p>
        </p:txBody>
      </p:sp>
      <p:sp>
        <p:nvSpPr>
          <p:cNvPr id="32770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Consider a new peer Alice that joins BitTorrent without possessing any chunks. Without any chunks, she cannot become a top-four uploader for any of the other peers, since she has nothing to upload. How then will Alice get her first chunk?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Answer:</a:t>
            </a:r>
          </a:p>
        </p:txBody>
      </p:sp>
      <p:sp>
        <p:nvSpPr>
          <p:cNvPr id="33794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Every 30 seconds, BitTorrent peers randomly unchoke their peers and send data. </a:t>
            </a:r>
          </a:p>
          <a:p>
            <a:r>
              <a:rPr lang="en-US" smtClean="0"/>
              <a:t>Eventually, Alice will be unchoked by a peer and will receive her first chunk, enabling her to trade with others.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Question:</a:t>
            </a:r>
          </a:p>
        </p:txBody>
      </p:sp>
      <p:sp>
        <p:nvSpPr>
          <p:cNvPr id="34818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 BitTorrent, suppose Alice provides chunks to Bob throughout a 30-second interval. Will Bob necessarily return the favor and provide chunks to Alice in this same interval? Why or why not?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Answer:</a:t>
            </a:r>
          </a:p>
        </p:txBody>
      </p:sp>
      <p:sp>
        <p:nvSpPr>
          <p:cNvPr id="3584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Not necessarily. </a:t>
            </a:r>
          </a:p>
          <a:p>
            <a:r>
              <a:rPr lang="en-US" smtClean="0"/>
              <a:t>Bob only supplies data to his top four peers and a random fifth peer.</a:t>
            </a:r>
          </a:p>
          <a:p>
            <a:r>
              <a:rPr lang="en-US" smtClean="0"/>
              <a:t>Suppose Alice does not supply data at a high enough rate to beat Bob’s top four peers. Then, Bob will not be satisfied with the trading and will not send data in return.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Question:</a:t>
            </a:r>
          </a:p>
        </p:txBody>
      </p:sp>
      <p:sp>
        <p:nvSpPr>
          <p:cNvPr id="36866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smtClean="0"/>
              <a:t>Suppose Host A sends two TCP segments back to back to Host B over a TCP connection. The first segment has sequence number 90; the second has sequence number 110.</a:t>
            </a:r>
          </a:p>
          <a:p>
            <a:r>
              <a:rPr lang="en-US" sz="2800" smtClean="0"/>
              <a:t>a. How much data is in the first segment?</a:t>
            </a:r>
          </a:p>
          <a:p>
            <a:r>
              <a:rPr lang="en-US" sz="2800" smtClean="0"/>
              <a:t>b. Suppose that the first segment is lost but the second segment arrives at B. In the acknowledgement that Host B sends to Host A, what will be the acknowledgement number?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Answer:</a:t>
            </a:r>
          </a:p>
        </p:txBody>
      </p:sp>
      <p:sp>
        <p:nvSpPr>
          <p:cNvPr id="37890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a. 20 bytes. Bytes 90-109 are in the first segment.</a:t>
            </a:r>
          </a:p>
          <a:p>
            <a:r>
              <a:rPr lang="en-US" smtClean="0"/>
              <a:t>b. 90. TCP uses cumulative acks, so even if it buffers the second segment, the ack is still for the first segment.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Extra Practice:</a:t>
            </a:r>
          </a:p>
        </p:txBody>
      </p:sp>
      <p:sp>
        <p:nvSpPr>
          <p:cNvPr id="38914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Chapter 2</a:t>
            </a:r>
          </a:p>
          <a:p>
            <a:pPr lvl="1"/>
            <a:r>
              <a:rPr lang="en-US" smtClean="0"/>
              <a:t>R6, R10, P1</a:t>
            </a:r>
          </a:p>
          <a:p>
            <a:pPr lvl="1">
              <a:buFont typeface="Arial" charset="0"/>
              <a:buNone/>
            </a:pPr>
            <a:endParaRPr lang="en-US" smtClean="0"/>
          </a:p>
          <a:p>
            <a:r>
              <a:rPr lang="en-US" smtClean="0"/>
              <a:t>Chapter 3</a:t>
            </a:r>
          </a:p>
          <a:p>
            <a:pPr lvl="1"/>
            <a:r>
              <a:rPr lang="en-US" smtClean="0"/>
              <a:t>R3, R4, R7, P3, P5, P20,P24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4010</TotalTime>
  <Words>1098</Words>
  <Application>Microsoft Office PowerPoint</Application>
  <PresentationFormat>On-screen Show (4:3)</PresentationFormat>
  <Paragraphs>240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Wingdings</vt:lpstr>
      <vt:lpstr>Office Theme</vt:lpstr>
      <vt:lpstr>Reliable Transport TCP Review</vt:lpstr>
      <vt:lpstr>Announcements</vt:lpstr>
      <vt:lpstr>Lab 1 Overview</vt:lpstr>
      <vt:lpstr>Client-Server File Transfer</vt:lpstr>
      <vt:lpstr>Peer to Peer File Transfer</vt:lpstr>
      <vt:lpstr>Seeding</vt:lpstr>
      <vt:lpstr>Exponential Growth</vt:lpstr>
      <vt:lpstr>Exponential Growth</vt:lpstr>
      <vt:lpstr>Exponential Growth</vt:lpstr>
      <vt:lpstr>Peak Transfer</vt:lpstr>
      <vt:lpstr>Layering Review</vt:lpstr>
      <vt:lpstr>TCP Overview</vt:lpstr>
      <vt:lpstr>TCP Segments</vt:lpstr>
      <vt:lpstr>Sequence Numbers</vt:lpstr>
      <vt:lpstr>Three-Way Handshake</vt:lpstr>
      <vt:lpstr>Shutdown</vt:lpstr>
      <vt:lpstr>Slide 17</vt:lpstr>
      <vt:lpstr>Example</vt:lpstr>
      <vt:lpstr>Practice Questions</vt:lpstr>
      <vt:lpstr>Question:</vt:lpstr>
      <vt:lpstr>Answer:</vt:lpstr>
      <vt:lpstr>Question:</vt:lpstr>
      <vt:lpstr>Answer:</vt:lpstr>
      <vt:lpstr>Question:</vt:lpstr>
      <vt:lpstr>Answer:</vt:lpstr>
      <vt:lpstr>Extra Practice:</vt:lpstr>
    </vt:vector>
  </TitlesOfParts>
  <Company>Stanford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Addressing, Routing, and Forwarding</dc:title>
  <dc:creator>Benjamin Nham</dc:creator>
  <cp:lastModifiedBy>Roger Liao</cp:lastModifiedBy>
  <cp:revision>202</cp:revision>
  <dcterms:created xsi:type="dcterms:W3CDTF">2008-04-18T19:42:03Z</dcterms:created>
  <dcterms:modified xsi:type="dcterms:W3CDTF">2009-10-02T09:36:56Z</dcterms:modified>
</cp:coreProperties>
</file>