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87" r:id="rId3"/>
    <p:sldId id="289" r:id="rId4"/>
    <p:sldId id="290" r:id="rId5"/>
    <p:sldId id="285" r:id="rId6"/>
    <p:sldId id="286" r:id="rId7"/>
    <p:sldId id="291" r:id="rId8"/>
    <p:sldId id="261" r:id="rId9"/>
    <p:sldId id="267" r:id="rId10"/>
    <p:sldId id="268" r:id="rId11"/>
    <p:sldId id="278" r:id="rId12"/>
    <p:sldId id="275" r:id="rId13"/>
    <p:sldId id="279" r:id="rId14"/>
    <p:sldId id="280" r:id="rId15"/>
    <p:sldId id="281" r:id="rId16"/>
    <p:sldId id="282" r:id="rId17"/>
    <p:sldId id="283" r:id="rId18"/>
    <p:sldId id="292" r:id="rId19"/>
  </p:sldIdLst>
  <p:sldSz cx="9144000" cy="6858000" type="screen4x3"/>
  <p:notesSz cx="6851650" cy="9174163"/>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EDF5"/>
    <a:srgbClr val="CDD8EA"/>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131" d="100"/>
          <a:sy n="131" d="100"/>
        </p:scale>
        <p:origin x="-10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68625"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1438" y="0"/>
            <a:ext cx="2968625" cy="4587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8F10E7F-512D-42A8-85A0-20F695180053}" type="datetimeFigureOut">
              <a:rPr lang="en-US"/>
              <a:pPr>
                <a:defRPr/>
              </a:pPr>
              <a:t>11/5/2009</a:t>
            </a:fld>
            <a:endParaRPr lang="en-US"/>
          </a:p>
        </p:txBody>
      </p:sp>
      <p:sp>
        <p:nvSpPr>
          <p:cNvPr id="4" name="Slide Image Placeholder 3"/>
          <p:cNvSpPr>
            <a:spLocks noGrp="1" noRot="1" noChangeAspect="1"/>
          </p:cNvSpPr>
          <p:nvPr>
            <p:ph type="sldImg" idx="2"/>
          </p:nvPr>
        </p:nvSpPr>
        <p:spPr>
          <a:xfrm>
            <a:off x="1131888" y="687388"/>
            <a:ext cx="4587875" cy="34417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57688"/>
            <a:ext cx="5480050" cy="4129087"/>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713788"/>
            <a:ext cx="2968625"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1438" y="8713788"/>
            <a:ext cx="2968625" cy="4587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D58A9009-54DD-4E21-B20A-030564623A4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41C1E4-D351-46C0-842A-BEA55DAE2D2C}" type="slidenum">
              <a:rPr lang="en-US">
                <a:cs typeface="Arial" charset="0"/>
              </a:rPr>
              <a:pPr fontAlgn="base">
                <a:spcBef>
                  <a:spcPct val="0"/>
                </a:spcBef>
                <a:spcAft>
                  <a:spcPct val="0"/>
                </a:spcAft>
                <a:defRPr/>
              </a:pPr>
              <a:t>11</a:t>
            </a:fld>
            <a:endParaRPr lang="en-US">
              <a:cs typeface="Arial" charset="0"/>
            </a:endParaRPr>
          </a:p>
        </p:txBody>
      </p:sp>
      <p:sp>
        <p:nvSpPr>
          <p:cNvPr id="256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6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EBC611F-A24B-446E-9B47-2263D3CEBA77}" type="datetimeFigureOut">
              <a:rPr lang="en-US"/>
              <a:pPr>
                <a:defRPr/>
              </a:pPr>
              <a:t>11/5/2009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C77716E-18D1-47AE-8831-025AFB0C2DE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A980C40-3962-4071-B93A-F201D9396DCB}" type="datetimeFigureOut">
              <a:rPr lang="en-US"/>
              <a:pPr>
                <a:defRPr/>
              </a:pPr>
              <a:t>11/5/2009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905193C-46DA-488D-990D-2D69D943837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D512435-B701-4489-92B0-F04217453599}" type="datetimeFigureOut">
              <a:rPr lang="en-US"/>
              <a:pPr>
                <a:defRPr/>
              </a:pPr>
              <a:t>11/5/2009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BED5BAF-5E0A-4CD9-AD14-B2A57707439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4D4FDF7-A925-466F-A2AA-99F8229C30D0}" type="datetimeFigureOut">
              <a:rPr lang="en-US"/>
              <a:pPr>
                <a:defRPr/>
              </a:pPr>
              <a:t>11/5/2009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8865F89-B2F3-41EA-9BA3-034C14C2EAB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F054A3A-325A-4590-81D0-8212273F3E77}" type="datetimeFigureOut">
              <a:rPr lang="en-US"/>
              <a:pPr>
                <a:defRPr/>
              </a:pPr>
              <a:t>11/5/2009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2E73C25-2063-48E8-AFFD-A558F26A951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202E65E-4571-45E4-9D33-9F3644B9D5E6}" type="datetimeFigureOut">
              <a:rPr lang="en-US"/>
              <a:pPr>
                <a:defRPr/>
              </a:pPr>
              <a:t>11/5/2009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64C00F3-8CCB-4E13-AB89-8F976F3894E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49A87DD-E6D8-4260-B66A-AD54A15DAE6C}" type="datetimeFigureOut">
              <a:rPr lang="en-US"/>
              <a:pPr>
                <a:defRPr/>
              </a:pPr>
              <a:t>11/5/2009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3C138FB-D901-4FCE-ADE0-6DD4BF53794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C2008A7-FD6C-4EA0-8743-915A13195E97}" type="datetimeFigureOut">
              <a:rPr lang="en-US"/>
              <a:pPr>
                <a:defRPr/>
              </a:pPr>
              <a:t>11/5/2009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B7298A5-DD31-43BA-BEA3-2D6C49AF34A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D9B1B75-8B2A-4911-ADCC-6AA32B79FB7B}" type="datetimeFigureOut">
              <a:rPr lang="en-US"/>
              <a:pPr>
                <a:defRPr/>
              </a:pPr>
              <a:t>11/5/2009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E060A1-54B6-4950-AF1A-B19ED6AC054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C253CA0-4BF4-4A56-BFC3-E9B70D74653E}" type="datetimeFigureOut">
              <a:rPr lang="en-US"/>
              <a:pPr>
                <a:defRPr/>
              </a:pPr>
              <a:t>11/5/2009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EF58169-73CA-418B-B079-F70FE6EE9E1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26C30AD-1ECF-41E0-98D3-2D30A4E7B2F0}" type="datetimeFigureOut">
              <a:rPr lang="en-US"/>
              <a:pPr>
                <a:defRPr/>
              </a:pPr>
              <a:t>11/5/2009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16FA8C1-2450-4455-BCE5-196AB0C664D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0EC97E0-385C-4253-9F0D-70E086117C2E}" type="datetimeFigureOut">
              <a:rPr lang="en-US"/>
              <a:pPr>
                <a:defRPr/>
              </a:pPr>
              <a:t>11/5/2009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9C6625BF-49D2-404E-B2A1-37D269906CA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p:txBody>
          <a:bodyPr/>
          <a:lstStyle/>
          <a:p>
            <a:pPr eaLnBrk="1" hangingPunct="1"/>
            <a:r>
              <a:rPr lang="en-US" smtClean="0"/>
              <a:t>Physical and Link Layers</a:t>
            </a:r>
          </a:p>
        </p:txBody>
      </p:sp>
      <p:sp>
        <p:nvSpPr>
          <p:cNvPr id="14338" name="Subtitle 2"/>
          <p:cNvSpPr>
            <a:spLocks noGrp="1"/>
          </p:cNvSpPr>
          <p:nvPr>
            <p:ph type="subTitle" idx="1"/>
          </p:nvPr>
        </p:nvSpPr>
        <p:spPr>
          <a:xfrm>
            <a:off x="1371600" y="3886200"/>
            <a:ext cx="6400800" cy="1981200"/>
          </a:xfrm>
        </p:spPr>
        <p:txBody>
          <a:bodyPr/>
          <a:lstStyle/>
          <a:p>
            <a:pPr eaLnBrk="1" hangingPunct="1">
              <a:lnSpc>
                <a:spcPct val="80000"/>
              </a:lnSpc>
            </a:pPr>
            <a:r>
              <a:rPr lang="en-US" sz="3000" smtClean="0">
                <a:solidFill>
                  <a:srgbClr val="898989"/>
                </a:solidFill>
              </a:rPr>
              <a:t>CS144 Review Session 6</a:t>
            </a:r>
          </a:p>
          <a:p>
            <a:pPr eaLnBrk="1" hangingPunct="1">
              <a:lnSpc>
                <a:spcPct val="80000"/>
              </a:lnSpc>
            </a:pPr>
            <a:r>
              <a:rPr lang="en-US" sz="3000" smtClean="0">
                <a:solidFill>
                  <a:srgbClr val="898989"/>
                </a:solidFill>
              </a:rPr>
              <a:t>November 6</a:t>
            </a:r>
            <a:r>
              <a:rPr lang="en-US" sz="3000" baseline="30000" smtClean="0">
                <a:solidFill>
                  <a:srgbClr val="898989"/>
                </a:solidFill>
              </a:rPr>
              <a:t>th</a:t>
            </a:r>
            <a:r>
              <a:rPr lang="en-US" sz="3000" smtClean="0">
                <a:solidFill>
                  <a:srgbClr val="898989"/>
                </a:solidFill>
              </a:rPr>
              <a:t>, 2008</a:t>
            </a:r>
          </a:p>
          <a:p>
            <a:pPr eaLnBrk="1" hangingPunct="1">
              <a:lnSpc>
                <a:spcPct val="80000"/>
              </a:lnSpc>
            </a:pPr>
            <a:r>
              <a:rPr lang="en-US" sz="3000" smtClean="0">
                <a:solidFill>
                  <a:srgbClr val="898989"/>
                </a:solidFill>
              </a:rPr>
              <a:t>Roger Liao</a:t>
            </a:r>
          </a:p>
          <a:p>
            <a:pPr eaLnBrk="1" hangingPunct="1">
              <a:lnSpc>
                <a:spcPct val="80000"/>
              </a:lnSpc>
            </a:pPr>
            <a:r>
              <a:rPr lang="en-US" sz="3000" smtClean="0">
                <a:solidFill>
                  <a:srgbClr val="898989"/>
                </a:solidFill>
              </a:rPr>
              <a:t>Based on slides by Ben Nham</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eaLnBrk="1" hangingPunct="1"/>
            <a:r>
              <a:rPr lang="en-US" smtClean="0"/>
              <a:t>Outline</a:t>
            </a:r>
          </a:p>
        </p:txBody>
      </p:sp>
      <p:sp>
        <p:nvSpPr>
          <p:cNvPr id="15362" name="Content Placeholder 2"/>
          <p:cNvSpPr>
            <a:spLocks noGrp="1"/>
          </p:cNvSpPr>
          <p:nvPr>
            <p:ph idx="1"/>
          </p:nvPr>
        </p:nvSpPr>
        <p:spPr/>
        <p:txBody>
          <a:bodyPr/>
          <a:lstStyle/>
          <a:p>
            <a:pPr eaLnBrk="1" hangingPunct="1"/>
            <a:r>
              <a:rPr lang="en-US" smtClean="0"/>
              <a:t>Physical layer</a:t>
            </a:r>
          </a:p>
          <a:p>
            <a:pPr lvl="1" eaLnBrk="1" hangingPunct="1"/>
            <a:r>
              <a:rPr lang="en-US" smtClean="0"/>
              <a:t>Encoding of signals</a:t>
            </a:r>
          </a:p>
          <a:p>
            <a:pPr lvl="1" eaLnBrk="1" hangingPunct="1"/>
            <a:r>
              <a:rPr lang="en-US" smtClean="0"/>
              <a:t>Chips vs. bits</a:t>
            </a:r>
          </a:p>
          <a:p>
            <a:pPr eaLnBrk="1" hangingPunct="1"/>
            <a:r>
              <a:rPr lang="en-US" smtClean="0"/>
              <a:t>Link layer</a:t>
            </a:r>
          </a:p>
          <a:p>
            <a:pPr lvl="1" eaLnBrk="1" hangingPunct="1"/>
            <a:r>
              <a:rPr lang="en-US" smtClean="0"/>
              <a:t>Communication through shared medium</a:t>
            </a:r>
          </a:p>
          <a:p>
            <a:pPr lvl="1" eaLnBrk="1" hangingPunct="1"/>
            <a:r>
              <a:rPr lang="en-US" smtClean="0"/>
              <a:t>Hubs vs. switches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smtClean="0"/>
              <a:t>Signaling bits on a link</a:t>
            </a:r>
          </a:p>
        </p:txBody>
      </p:sp>
      <p:sp>
        <p:nvSpPr>
          <p:cNvPr id="16386" name="Content Placeholder 2"/>
          <p:cNvSpPr>
            <a:spLocks noGrp="1"/>
          </p:cNvSpPr>
          <p:nvPr>
            <p:ph idx="1"/>
          </p:nvPr>
        </p:nvSpPr>
        <p:spPr>
          <a:xfrm>
            <a:off x="457200" y="1600200"/>
            <a:ext cx="8229600" cy="1676400"/>
          </a:xfrm>
        </p:spPr>
        <p:txBody>
          <a:bodyPr/>
          <a:lstStyle/>
          <a:p>
            <a:pPr eaLnBrk="1" hangingPunct="1"/>
            <a:r>
              <a:rPr lang="en-US" smtClean="0"/>
              <a:t>Most electrical and optical networks signal bits using two distinct voltage/power levels.</a:t>
            </a:r>
          </a:p>
          <a:p>
            <a:pPr eaLnBrk="1" hangingPunct="1"/>
            <a:endParaRPr lang="en-US" smtClean="0"/>
          </a:p>
          <a:p>
            <a:pPr eaLnBrk="1" hangingPunct="1"/>
            <a:endParaRPr lang="en-US" smtClean="0"/>
          </a:p>
        </p:txBody>
      </p:sp>
      <p:pic>
        <p:nvPicPr>
          <p:cNvPr id="16387" name="Picture 4"/>
          <p:cNvPicPr>
            <a:picLocks noChangeAspect="1" noChangeArrowheads="1"/>
          </p:cNvPicPr>
          <p:nvPr/>
        </p:nvPicPr>
        <p:blipFill>
          <a:blip r:embed="rId2"/>
          <a:srcRect/>
          <a:stretch>
            <a:fillRect/>
          </a:stretch>
        </p:blipFill>
        <p:spPr bwMode="auto">
          <a:xfrm>
            <a:off x="1447800" y="3276600"/>
            <a:ext cx="5829300" cy="2552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en-US" sz="3600" smtClean="0"/>
              <a:t>Coding schemes</a:t>
            </a:r>
          </a:p>
        </p:txBody>
      </p:sp>
      <p:pic>
        <p:nvPicPr>
          <p:cNvPr id="17410" name="Picture 2"/>
          <p:cNvPicPr>
            <a:picLocks noGrp="1" noChangeAspect="1" noChangeArrowheads="1"/>
          </p:cNvPicPr>
          <p:nvPr>
            <p:ph idx="1"/>
          </p:nvPr>
        </p:nvPicPr>
        <p:blipFill>
          <a:blip r:embed="rId2"/>
          <a:srcRect/>
          <a:stretch>
            <a:fillRect/>
          </a:stretch>
        </p:blipFill>
        <p:spPr>
          <a:xfrm>
            <a:off x="3575050" y="1295400"/>
            <a:ext cx="5111750" cy="2076450"/>
          </a:xfrm>
        </p:spPr>
      </p:pic>
      <p:sp>
        <p:nvSpPr>
          <p:cNvPr id="17411" name="Text Placeholder 8"/>
          <p:cNvSpPr>
            <a:spLocks noGrp="1"/>
          </p:cNvSpPr>
          <p:nvPr>
            <p:ph type="body" sz="half" idx="2"/>
          </p:nvPr>
        </p:nvSpPr>
        <p:spPr>
          <a:xfrm>
            <a:off x="304800" y="1435100"/>
            <a:ext cx="3160713" cy="4691063"/>
          </a:xfrm>
        </p:spPr>
        <p:txBody>
          <a:bodyPr/>
          <a:lstStyle/>
          <a:p>
            <a:pPr eaLnBrk="1" hangingPunct="1">
              <a:buFont typeface="Arial" charset="0"/>
              <a:buChar char="•"/>
            </a:pPr>
            <a:r>
              <a:rPr lang="en-US" sz="2000" smtClean="0"/>
              <a:t>Multilevel encoding</a:t>
            </a:r>
          </a:p>
          <a:p>
            <a:pPr eaLnBrk="1" hangingPunct="1">
              <a:buFont typeface="Arial" charset="0"/>
              <a:buChar char="•"/>
            </a:pPr>
            <a:r>
              <a:rPr lang="en-US" sz="2000" smtClean="0"/>
              <a:t>Frequency division multiplexing</a:t>
            </a:r>
          </a:p>
          <a:p>
            <a:pPr eaLnBrk="1" hangingPunct="1">
              <a:buFont typeface="Arial" charset="0"/>
              <a:buChar char="•"/>
            </a:pPr>
            <a:r>
              <a:rPr lang="en-US" sz="2000" smtClean="0"/>
              <a:t>High speed links use a selection of complicated techniques to squeeze maximum data-rate from link</a:t>
            </a:r>
          </a:p>
          <a:p>
            <a:pPr eaLnBrk="1" hangingPunct="1">
              <a:buFont typeface="Arial" charset="0"/>
              <a:buChar char="•"/>
            </a:pPr>
            <a:r>
              <a:rPr lang="en-US" sz="2000" smtClean="0"/>
              <a:t>Capacity – maximum data rate of a link</a:t>
            </a:r>
          </a:p>
          <a:p>
            <a:pPr eaLnBrk="1" hangingPunct="1"/>
            <a:endParaRPr lang="en-US" sz="2000" smtClean="0"/>
          </a:p>
        </p:txBody>
      </p:sp>
      <p:pic>
        <p:nvPicPr>
          <p:cNvPr id="17412" name="Picture 3"/>
          <p:cNvPicPr>
            <a:picLocks noGrp="1" noChangeAspect="1" noChangeArrowheads="1"/>
          </p:cNvPicPr>
          <p:nvPr>
            <p:ph sz="quarter" idx="4294967295"/>
          </p:nvPr>
        </p:nvPicPr>
        <p:blipFill>
          <a:blip r:embed="rId3"/>
          <a:srcRect/>
          <a:stretch>
            <a:fillRect/>
          </a:stretch>
        </p:blipFill>
        <p:spPr>
          <a:xfrm>
            <a:off x="3929063" y="3962400"/>
            <a:ext cx="4757737" cy="2289175"/>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en-US" smtClean="0"/>
              <a:t>Manchester Encoding</a:t>
            </a:r>
          </a:p>
        </p:txBody>
      </p:sp>
      <p:sp>
        <p:nvSpPr>
          <p:cNvPr id="18434" name="Content Placeholder 2"/>
          <p:cNvSpPr>
            <a:spLocks noGrp="1"/>
          </p:cNvSpPr>
          <p:nvPr>
            <p:ph idx="1"/>
          </p:nvPr>
        </p:nvSpPr>
        <p:spPr/>
        <p:txBody>
          <a:bodyPr/>
          <a:lstStyle/>
          <a:p>
            <a:pPr eaLnBrk="1" hangingPunct="1">
              <a:lnSpc>
                <a:spcPct val="80000"/>
              </a:lnSpc>
            </a:pPr>
            <a:r>
              <a:rPr lang="en-US" sz="3000" smtClean="0"/>
              <a:t>Synchronous digital systems need a clock to trigger sampling of data</a:t>
            </a:r>
          </a:p>
          <a:p>
            <a:pPr eaLnBrk="1" hangingPunct="1">
              <a:lnSpc>
                <a:spcPct val="80000"/>
              </a:lnSpc>
            </a:pPr>
            <a:r>
              <a:rPr lang="en-US" sz="3000" smtClean="0"/>
              <a:t>Manchester encoding allows us to encode the clock with the data stream</a:t>
            </a:r>
          </a:p>
          <a:p>
            <a:pPr lvl="1" eaLnBrk="1" hangingPunct="1">
              <a:lnSpc>
                <a:spcPct val="80000"/>
              </a:lnSpc>
            </a:pPr>
            <a:r>
              <a:rPr lang="en-US" sz="2600" smtClean="0"/>
              <a:t>The preamble to the Ethernet frame is used to synchronize the sender clock with the receiver clock</a:t>
            </a:r>
          </a:p>
          <a:p>
            <a:pPr eaLnBrk="1" hangingPunct="1">
              <a:lnSpc>
                <a:spcPct val="80000"/>
              </a:lnSpc>
            </a:pPr>
            <a:r>
              <a:rPr lang="en-US" sz="3000" smtClean="0"/>
              <a:t>In Manchester encoding:</a:t>
            </a:r>
          </a:p>
          <a:p>
            <a:pPr lvl="1" eaLnBrk="1" hangingPunct="1">
              <a:lnSpc>
                <a:spcPct val="80000"/>
              </a:lnSpc>
            </a:pPr>
            <a:r>
              <a:rPr lang="en-US" sz="2600" smtClean="0"/>
              <a:t>Transmitter samples data on edge of clock (usually rising edge)</a:t>
            </a:r>
          </a:p>
          <a:p>
            <a:pPr lvl="1" eaLnBrk="1" hangingPunct="1">
              <a:lnSpc>
                <a:spcPct val="80000"/>
              </a:lnSpc>
            </a:pPr>
            <a:r>
              <a:rPr lang="en-US" sz="2600" smtClean="0"/>
              <a:t>If we sample a 1, it is encoded by a rising edge</a:t>
            </a:r>
          </a:p>
          <a:p>
            <a:pPr lvl="1" eaLnBrk="1" hangingPunct="1">
              <a:lnSpc>
                <a:spcPct val="80000"/>
              </a:lnSpc>
            </a:pPr>
            <a:r>
              <a:rPr lang="en-US" sz="2600" smtClean="0"/>
              <a:t>If we sample a 0, it is encoded by a falling edge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0" name="Straight Connector 139"/>
          <p:cNvCxnSpPr/>
          <p:nvPr/>
        </p:nvCxnSpPr>
        <p:spPr>
          <a:xfrm rot="5400000">
            <a:off x="4324351" y="3314700"/>
            <a:ext cx="3427412" cy="1587"/>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5400000">
            <a:off x="4987925" y="3313113"/>
            <a:ext cx="3427413" cy="1587"/>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rot="5400000">
            <a:off x="5649912" y="3313113"/>
            <a:ext cx="3427413" cy="1588"/>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rot="5400000">
            <a:off x="6311900" y="3313113"/>
            <a:ext cx="3427413" cy="1587"/>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9461" name="Title 1"/>
          <p:cNvSpPr>
            <a:spLocks noGrp="1"/>
          </p:cNvSpPr>
          <p:nvPr>
            <p:ph type="title"/>
          </p:nvPr>
        </p:nvSpPr>
        <p:spPr/>
        <p:txBody>
          <a:bodyPr/>
          <a:lstStyle/>
          <a:p>
            <a:pPr eaLnBrk="1" hangingPunct="1"/>
            <a:r>
              <a:rPr lang="en-US" smtClean="0"/>
              <a:t>Manchester Encoding Question</a:t>
            </a:r>
          </a:p>
        </p:txBody>
      </p:sp>
      <p:sp>
        <p:nvSpPr>
          <p:cNvPr id="19462" name="Text Placeholder 56"/>
          <p:cNvSpPr>
            <a:spLocks noGrp="1"/>
          </p:cNvSpPr>
          <p:nvPr>
            <p:ph sz="half" idx="1"/>
          </p:nvPr>
        </p:nvSpPr>
        <p:spPr/>
        <p:txBody>
          <a:bodyPr/>
          <a:lstStyle/>
          <a:p>
            <a:pPr eaLnBrk="1" hangingPunct="1"/>
            <a:r>
              <a:rPr lang="en-US" sz="2400" smtClean="0"/>
              <a:t>Suppose a 10Mbps NIC sends into a link an infinite stream of zeros using Manchester encoding. The signal emerging from the adapter will have how many transitions per second?</a:t>
            </a:r>
          </a:p>
          <a:p>
            <a:pPr lvl="1" eaLnBrk="1" hangingPunct="1">
              <a:buFontTx/>
              <a:buChar char="-"/>
            </a:pPr>
            <a:r>
              <a:rPr lang="en-US" sz="1800" smtClean="0"/>
              <a:t>2 transitions per bit time</a:t>
            </a:r>
          </a:p>
          <a:p>
            <a:pPr lvl="1" eaLnBrk="1" hangingPunct="1">
              <a:buFontTx/>
              <a:buChar char="-"/>
            </a:pPr>
            <a:r>
              <a:rPr lang="en-US" sz="1800" smtClean="0"/>
              <a:t>Bit times occur at clock frequency of 10MHz</a:t>
            </a:r>
          </a:p>
          <a:p>
            <a:pPr lvl="1" eaLnBrk="1" hangingPunct="1">
              <a:buFontTx/>
              <a:buChar char="-"/>
            </a:pPr>
            <a:r>
              <a:rPr lang="en-US" sz="1800" smtClean="0"/>
              <a:t>Transitions occur at 20 MHz</a:t>
            </a:r>
          </a:p>
        </p:txBody>
      </p:sp>
      <p:cxnSp>
        <p:nvCxnSpPr>
          <p:cNvPr id="104" name="Straight Connector 103"/>
          <p:cNvCxnSpPr/>
          <p:nvPr/>
        </p:nvCxnSpPr>
        <p:spPr>
          <a:xfrm>
            <a:off x="5707063" y="2619375"/>
            <a:ext cx="33178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6038850" y="2249488"/>
            <a:ext cx="3302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rot="5400000">
            <a:off x="5852319" y="2434432"/>
            <a:ext cx="371475"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rot="5400000">
            <a:off x="6184900" y="2433638"/>
            <a:ext cx="36988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6369050" y="2619375"/>
            <a:ext cx="33178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6700838" y="2249488"/>
            <a:ext cx="3302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rot="5400000">
            <a:off x="6514306" y="2434432"/>
            <a:ext cx="371475"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rot="5400000">
            <a:off x="6846888" y="2433638"/>
            <a:ext cx="369887"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7031038" y="2619375"/>
            <a:ext cx="33178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7362825" y="2249488"/>
            <a:ext cx="3302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5400000">
            <a:off x="7176294" y="2434432"/>
            <a:ext cx="371475"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rot="5400000">
            <a:off x="7508875" y="2433638"/>
            <a:ext cx="36988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7693025" y="2619375"/>
            <a:ext cx="33178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8024813" y="2249488"/>
            <a:ext cx="3302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rot="5400000">
            <a:off x="7839075" y="2435226"/>
            <a:ext cx="3714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5400000">
            <a:off x="8170863" y="2433638"/>
            <a:ext cx="369887"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8355013" y="2619375"/>
            <a:ext cx="33178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5707063" y="3268663"/>
            <a:ext cx="2979737"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6038850" y="4102100"/>
            <a:ext cx="330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6369050" y="3730625"/>
            <a:ext cx="331788"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rot="5400000">
            <a:off x="6184900" y="3916363"/>
            <a:ext cx="36988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rot="5400000">
            <a:off x="6515894" y="3915569"/>
            <a:ext cx="371475" cy="1587"/>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6700838" y="4102100"/>
            <a:ext cx="330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7031038" y="3730625"/>
            <a:ext cx="331787"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rot="5400000">
            <a:off x="6846888" y="3916363"/>
            <a:ext cx="369887"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rot="5400000">
            <a:off x="7177881" y="3915569"/>
            <a:ext cx="371475" cy="1588"/>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7362825" y="4102100"/>
            <a:ext cx="330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7693025" y="3730625"/>
            <a:ext cx="331788"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5400000">
            <a:off x="7508875" y="3916363"/>
            <a:ext cx="36988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rot="5400000">
            <a:off x="7839869" y="3915569"/>
            <a:ext cx="371475" cy="1587"/>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8024813" y="4102100"/>
            <a:ext cx="330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8355013" y="3730625"/>
            <a:ext cx="331787"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rot="5400000">
            <a:off x="8170863" y="3916363"/>
            <a:ext cx="369887"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rot="5400000">
            <a:off x="5853906" y="3915569"/>
            <a:ext cx="371475" cy="1588"/>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5707063" y="3730625"/>
            <a:ext cx="331787"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rot="5400000">
            <a:off x="5522913" y="3916363"/>
            <a:ext cx="369887" cy="1587"/>
          </a:xfrm>
          <a:prstGeom prst="line">
            <a:avLst/>
          </a:prstGeom>
        </p:spPr>
        <p:style>
          <a:lnRef idx="1">
            <a:schemeClr val="accent1"/>
          </a:lnRef>
          <a:fillRef idx="0">
            <a:schemeClr val="accent1"/>
          </a:fillRef>
          <a:effectRef idx="0">
            <a:schemeClr val="accent1"/>
          </a:effectRef>
          <a:fontRef idx="minor">
            <a:schemeClr val="tx1"/>
          </a:fontRef>
        </p:style>
      </p:cxnSp>
      <p:sp>
        <p:nvSpPr>
          <p:cNvPr id="19499" name="TextBox 143"/>
          <p:cNvSpPr txBox="1">
            <a:spLocks noChangeArrowheads="1"/>
          </p:cNvSpPr>
          <p:nvPr/>
        </p:nvSpPr>
        <p:spPr bwMode="auto">
          <a:xfrm>
            <a:off x="4913313" y="2155825"/>
            <a:ext cx="381000" cy="449263"/>
          </a:xfrm>
          <a:prstGeom prst="rect">
            <a:avLst/>
          </a:prstGeom>
          <a:noFill/>
          <a:ln w="9525">
            <a:noFill/>
            <a:miter lim="800000"/>
            <a:headEnd/>
            <a:tailEnd/>
          </a:ln>
        </p:spPr>
        <p:txBody>
          <a:bodyPr wrap="none">
            <a:spAutoFit/>
          </a:bodyPr>
          <a:lstStyle/>
          <a:p>
            <a:r>
              <a:rPr lang="en-US">
                <a:latin typeface="Calibri" pitchFamily="34" charset="0"/>
              </a:rPr>
              <a:t>clk</a:t>
            </a:r>
          </a:p>
        </p:txBody>
      </p:sp>
      <p:sp>
        <p:nvSpPr>
          <p:cNvPr id="19500" name="TextBox 144"/>
          <p:cNvSpPr txBox="1">
            <a:spLocks noChangeArrowheads="1"/>
          </p:cNvSpPr>
          <p:nvPr/>
        </p:nvSpPr>
        <p:spPr bwMode="auto">
          <a:xfrm>
            <a:off x="4846638" y="2897188"/>
            <a:ext cx="520700" cy="449262"/>
          </a:xfrm>
          <a:prstGeom prst="rect">
            <a:avLst/>
          </a:prstGeom>
          <a:noFill/>
          <a:ln w="9525">
            <a:noFill/>
            <a:miter lim="800000"/>
            <a:headEnd/>
            <a:tailEnd/>
          </a:ln>
        </p:spPr>
        <p:txBody>
          <a:bodyPr wrap="none">
            <a:spAutoFit/>
          </a:bodyPr>
          <a:lstStyle/>
          <a:p>
            <a:r>
              <a:rPr lang="en-US">
                <a:latin typeface="Calibri" pitchFamily="34" charset="0"/>
              </a:rPr>
              <a:t>data</a:t>
            </a:r>
          </a:p>
        </p:txBody>
      </p:sp>
      <p:sp>
        <p:nvSpPr>
          <p:cNvPr id="19501" name="TextBox 145"/>
          <p:cNvSpPr txBox="1">
            <a:spLocks noChangeArrowheads="1"/>
          </p:cNvSpPr>
          <p:nvPr/>
        </p:nvSpPr>
        <p:spPr bwMode="auto">
          <a:xfrm>
            <a:off x="4648200" y="3730625"/>
            <a:ext cx="908050" cy="449263"/>
          </a:xfrm>
          <a:prstGeom prst="rect">
            <a:avLst/>
          </a:prstGeom>
          <a:noFill/>
          <a:ln w="9525">
            <a:noFill/>
            <a:miter lim="800000"/>
            <a:headEnd/>
            <a:tailEnd/>
          </a:ln>
        </p:spPr>
        <p:txBody>
          <a:bodyPr wrap="none">
            <a:spAutoFit/>
          </a:bodyPr>
          <a:lstStyle/>
          <a:p>
            <a:r>
              <a:rPr lang="en-US">
                <a:latin typeface="Calibri" pitchFamily="34" charset="0"/>
              </a:rPr>
              <a:t>encoding</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en-US" smtClean="0"/>
              <a:t>Chips and Bits</a:t>
            </a:r>
          </a:p>
        </p:txBody>
      </p:sp>
      <p:sp>
        <p:nvSpPr>
          <p:cNvPr id="3" name="Content Placeholder 2"/>
          <p:cNvSpPr>
            <a:spLocks noGrp="1"/>
          </p:cNvSpPr>
          <p:nvPr>
            <p:ph sz="half" idx="1"/>
          </p:nvPr>
        </p:nvSpPr>
        <p:spPr>
          <a:xfrm>
            <a:off x="457200" y="1600200"/>
            <a:ext cx="3657600" cy="4525963"/>
          </a:xfrm>
        </p:spPr>
        <p:txBody>
          <a:bodyPr rtlCol="0">
            <a:normAutofit fontScale="70000" lnSpcReduction="20000"/>
          </a:bodyPr>
          <a:lstStyle/>
          <a:p>
            <a:pPr eaLnBrk="1" fontAlgn="auto" hangingPunct="1">
              <a:spcAft>
                <a:spcPts val="0"/>
              </a:spcAft>
              <a:buFont typeface="Arial"/>
              <a:buChar char="•"/>
              <a:defRPr/>
            </a:pPr>
            <a:r>
              <a:rPr lang="en-US" dirty="0" smtClean="0"/>
              <a:t>Chips – 1’s and 0’s at physical layer</a:t>
            </a:r>
          </a:p>
          <a:p>
            <a:pPr eaLnBrk="1" fontAlgn="auto" hangingPunct="1">
              <a:spcAft>
                <a:spcPts val="0"/>
              </a:spcAft>
              <a:buFont typeface="Arial"/>
              <a:buChar char="•"/>
              <a:defRPr/>
            </a:pPr>
            <a:r>
              <a:rPr lang="en-US" dirty="0" smtClean="0"/>
              <a:t>Bits – Actual data</a:t>
            </a:r>
          </a:p>
          <a:p>
            <a:pPr eaLnBrk="1" fontAlgn="auto" hangingPunct="1">
              <a:spcAft>
                <a:spcPts val="0"/>
              </a:spcAft>
              <a:buFont typeface="Arial"/>
              <a:buChar char="•"/>
              <a:defRPr/>
            </a:pPr>
            <a:r>
              <a:rPr lang="en-US" dirty="0" smtClean="0"/>
              <a:t>Encoded for:</a:t>
            </a:r>
          </a:p>
          <a:p>
            <a:pPr lvl="1" eaLnBrk="1" fontAlgn="auto" hangingPunct="1">
              <a:spcAft>
                <a:spcPts val="0"/>
              </a:spcAft>
              <a:buFont typeface="Arial"/>
              <a:buChar char="–"/>
              <a:defRPr/>
            </a:pPr>
            <a:r>
              <a:rPr lang="en-US" dirty="0" smtClean="0"/>
              <a:t>Clock encoding</a:t>
            </a:r>
          </a:p>
          <a:p>
            <a:pPr lvl="1" eaLnBrk="1" fontAlgn="auto" hangingPunct="1">
              <a:spcAft>
                <a:spcPts val="0"/>
              </a:spcAft>
              <a:buFont typeface="Arial"/>
              <a:buChar char="–"/>
              <a:defRPr/>
            </a:pPr>
            <a:r>
              <a:rPr lang="en-US" dirty="0" smtClean="0"/>
              <a:t>Error detection</a:t>
            </a:r>
          </a:p>
          <a:p>
            <a:pPr lvl="1" eaLnBrk="1" fontAlgn="auto" hangingPunct="1">
              <a:spcAft>
                <a:spcPts val="0"/>
              </a:spcAft>
              <a:buFont typeface="Arial"/>
              <a:buChar char="–"/>
              <a:defRPr/>
            </a:pPr>
            <a:r>
              <a:rPr lang="en-US" dirty="0" smtClean="0"/>
              <a:t>Error correction</a:t>
            </a:r>
          </a:p>
        </p:txBody>
      </p:sp>
      <p:sp>
        <p:nvSpPr>
          <p:cNvPr id="4" name="Content Placeholder 3"/>
          <p:cNvSpPr>
            <a:spLocks noGrp="1"/>
          </p:cNvSpPr>
          <p:nvPr>
            <p:ph sz="half" idx="2"/>
          </p:nvPr>
        </p:nvSpPr>
        <p:spPr>
          <a:xfrm>
            <a:off x="4343400" y="1600200"/>
            <a:ext cx="4343400" cy="4876800"/>
          </a:xfrm>
        </p:spPr>
        <p:txBody>
          <a:bodyPr rtlCol="0">
            <a:normAutofit fontScale="70000" lnSpcReduction="20000"/>
          </a:bodyPr>
          <a:lstStyle/>
          <a:p>
            <a:pPr eaLnBrk="1" fontAlgn="auto" hangingPunct="1">
              <a:spcAft>
                <a:spcPts val="0"/>
              </a:spcAft>
              <a:buFont typeface="Arial"/>
              <a:buChar char="•"/>
              <a:defRPr/>
            </a:pPr>
            <a:r>
              <a:rPr lang="en-US" dirty="0" smtClean="0"/>
              <a:t>Example</a:t>
            </a:r>
          </a:p>
          <a:p>
            <a:pPr eaLnBrk="1" fontAlgn="auto" hangingPunct="1">
              <a:spcAft>
                <a:spcPts val="0"/>
              </a:spcAft>
              <a:buFont typeface="Arial"/>
              <a:buChar char="•"/>
              <a:defRPr/>
            </a:pPr>
            <a:r>
              <a:rPr lang="en-US" dirty="0" smtClean="0"/>
              <a:t>Straw man example 1</a:t>
            </a:r>
          </a:p>
          <a:p>
            <a:pPr lvl="1" eaLnBrk="1" fontAlgn="auto" hangingPunct="1">
              <a:spcAft>
                <a:spcPts val="0"/>
              </a:spcAft>
              <a:buFont typeface="Arial"/>
              <a:buChar char="–"/>
              <a:defRPr/>
            </a:pPr>
            <a:r>
              <a:rPr lang="en-US" dirty="0" smtClean="0"/>
              <a:t>Duplicate bits</a:t>
            </a:r>
          </a:p>
          <a:p>
            <a:pPr lvl="1" eaLnBrk="1" fontAlgn="auto" hangingPunct="1">
              <a:spcAft>
                <a:spcPts val="0"/>
              </a:spcAft>
              <a:buFont typeface="Arial"/>
              <a:buChar char="–"/>
              <a:defRPr/>
            </a:pPr>
            <a:r>
              <a:rPr lang="en-US" dirty="0" smtClean="0"/>
              <a:t>Bits: 101</a:t>
            </a:r>
          </a:p>
          <a:p>
            <a:pPr lvl="1" eaLnBrk="1" fontAlgn="auto" hangingPunct="1">
              <a:spcAft>
                <a:spcPts val="0"/>
              </a:spcAft>
              <a:buFont typeface="Arial"/>
              <a:buChar char="–"/>
              <a:defRPr/>
            </a:pPr>
            <a:r>
              <a:rPr lang="en-US" dirty="0" smtClean="0"/>
              <a:t>Chips: 110011</a:t>
            </a:r>
          </a:p>
          <a:p>
            <a:pPr lvl="1" eaLnBrk="1" fontAlgn="auto" hangingPunct="1">
              <a:spcAft>
                <a:spcPts val="0"/>
              </a:spcAft>
              <a:buFont typeface="Arial"/>
              <a:buChar char="–"/>
              <a:defRPr/>
            </a:pPr>
            <a:r>
              <a:rPr lang="en-US" dirty="0" smtClean="0"/>
              <a:t>Now we can detect one bit errors (100011 – invalid!)</a:t>
            </a:r>
          </a:p>
          <a:p>
            <a:pPr eaLnBrk="1" fontAlgn="auto" hangingPunct="1">
              <a:spcAft>
                <a:spcPts val="0"/>
              </a:spcAft>
              <a:buFont typeface="Arial"/>
              <a:buChar char="•"/>
              <a:defRPr/>
            </a:pPr>
            <a:r>
              <a:rPr lang="en-US" dirty="0" smtClean="0"/>
              <a:t>Straw man example 2</a:t>
            </a:r>
          </a:p>
          <a:p>
            <a:pPr lvl="1" eaLnBrk="1" fontAlgn="auto" hangingPunct="1">
              <a:spcAft>
                <a:spcPts val="0"/>
              </a:spcAft>
              <a:buFont typeface="Arial"/>
              <a:buChar char="–"/>
              <a:defRPr/>
            </a:pPr>
            <a:r>
              <a:rPr lang="en-US" dirty="0" smtClean="0"/>
              <a:t>Triplicate bits</a:t>
            </a:r>
          </a:p>
          <a:p>
            <a:pPr lvl="1" eaLnBrk="1" fontAlgn="auto" hangingPunct="1">
              <a:spcAft>
                <a:spcPts val="0"/>
              </a:spcAft>
              <a:buFont typeface="Arial"/>
              <a:buChar char="–"/>
              <a:defRPr/>
            </a:pPr>
            <a:r>
              <a:rPr lang="en-US" dirty="0" smtClean="0"/>
              <a:t>Bits: 101</a:t>
            </a:r>
          </a:p>
          <a:p>
            <a:pPr lvl="1" eaLnBrk="1" fontAlgn="auto" hangingPunct="1">
              <a:spcAft>
                <a:spcPts val="0"/>
              </a:spcAft>
              <a:buFont typeface="Arial"/>
              <a:buChar char="–"/>
              <a:defRPr/>
            </a:pPr>
            <a:r>
              <a:rPr lang="en-US" dirty="0" smtClean="0"/>
              <a:t>Chips: 111000111</a:t>
            </a:r>
          </a:p>
          <a:p>
            <a:pPr lvl="1" eaLnBrk="1" fontAlgn="auto" hangingPunct="1">
              <a:spcAft>
                <a:spcPts val="0"/>
              </a:spcAft>
              <a:buFont typeface="Arial"/>
              <a:buChar char="–"/>
              <a:defRPr/>
            </a:pPr>
            <a:r>
              <a:rPr lang="en-US" dirty="0" smtClean="0"/>
              <a:t>Now we can correct one bit errors (101000111 – guess that the second bit is flipped)</a:t>
            </a:r>
          </a:p>
          <a:p>
            <a:pPr eaLnBrk="1" fontAlgn="auto" hangingPunct="1">
              <a:spcAft>
                <a:spcPts val="0"/>
              </a:spcAft>
              <a:buFont typeface="Arial"/>
              <a:buChar char="•"/>
              <a:defRPr/>
            </a:pPr>
            <a:r>
              <a:rPr lang="en-US" dirty="0" smtClean="0"/>
              <a:t>In reality the physical layer does more efficient encodings but gets similar benefits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smtClean="0"/>
              <a:t>Arbitration of Shared Resources</a:t>
            </a:r>
          </a:p>
        </p:txBody>
      </p:sp>
      <p:sp>
        <p:nvSpPr>
          <p:cNvPr id="3" name="Content Placeholder 2"/>
          <p:cNvSpPr>
            <a:spLocks noGrp="1"/>
          </p:cNvSpPr>
          <p:nvPr>
            <p:ph idx="1"/>
          </p:nvPr>
        </p:nvSpPr>
        <p:spPr/>
        <p:txBody>
          <a:bodyPr rtlCol="0">
            <a:normAutofit fontScale="85000" lnSpcReduction="10000"/>
          </a:bodyPr>
          <a:lstStyle/>
          <a:p>
            <a:pPr eaLnBrk="1" fontAlgn="auto" hangingPunct="1">
              <a:spcAft>
                <a:spcPts val="0"/>
              </a:spcAft>
              <a:buFont typeface="Arial"/>
              <a:buChar char="•"/>
              <a:defRPr/>
            </a:pPr>
            <a:r>
              <a:rPr lang="en-US" dirty="0" smtClean="0"/>
              <a:t>General systems problem</a:t>
            </a:r>
          </a:p>
          <a:p>
            <a:pPr lvl="1" eaLnBrk="1" fontAlgn="auto" hangingPunct="1">
              <a:spcAft>
                <a:spcPts val="0"/>
              </a:spcAft>
              <a:buFont typeface="Arial"/>
              <a:buChar char="–"/>
              <a:defRPr/>
            </a:pPr>
            <a:r>
              <a:rPr lang="en-US" dirty="0" smtClean="0"/>
              <a:t>I have a shared resource that only one person can use at a time</a:t>
            </a:r>
          </a:p>
          <a:p>
            <a:pPr lvl="1" eaLnBrk="1" fontAlgn="auto" hangingPunct="1">
              <a:spcAft>
                <a:spcPts val="0"/>
              </a:spcAft>
              <a:buFont typeface="Arial"/>
              <a:buChar char="–"/>
              <a:defRPr/>
            </a:pPr>
            <a:r>
              <a:rPr lang="en-US" dirty="0" smtClean="0"/>
              <a:t>How do I arbitrate access to it?</a:t>
            </a:r>
          </a:p>
          <a:p>
            <a:pPr eaLnBrk="1" fontAlgn="auto" hangingPunct="1">
              <a:spcAft>
                <a:spcPts val="0"/>
              </a:spcAft>
              <a:buFont typeface="Arial"/>
              <a:buChar char="•"/>
              <a:defRPr/>
            </a:pPr>
            <a:r>
              <a:rPr lang="en-US" dirty="0" smtClean="0"/>
              <a:t>Shared CPU, multiple processes need it – OS scheduler</a:t>
            </a:r>
          </a:p>
          <a:p>
            <a:pPr eaLnBrk="1" fontAlgn="auto" hangingPunct="1">
              <a:spcAft>
                <a:spcPts val="0"/>
              </a:spcAft>
              <a:buFont typeface="Arial"/>
              <a:buChar char="•"/>
              <a:defRPr/>
            </a:pPr>
            <a:r>
              <a:rPr lang="en-US" dirty="0" smtClean="0"/>
              <a:t>Shared radio spectrum, multiple broadcasters – frequency division multiplexing</a:t>
            </a:r>
          </a:p>
          <a:p>
            <a:pPr eaLnBrk="1" fontAlgn="auto" hangingPunct="1">
              <a:spcAft>
                <a:spcPts val="0"/>
              </a:spcAft>
              <a:buFont typeface="Arial"/>
              <a:buChar char="•"/>
              <a:defRPr/>
            </a:pPr>
            <a:r>
              <a:rPr lang="en-US" dirty="0" smtClean="0"/>
              <a:t>One Ethernet coax, multiple clients connected to it – CSMA/CD</a:t>
            </a:r>
          </a:p>
          <a:p>
            <a:pPr lvl="1" eaLnBrk="1" fontAlgn="auto" hangingPunct="1">
              <a:spcAft>
                <a:spcPts val="0"/>
              </a:spcAft>
              <a:buFont typeface="Arial"/>
              <a:buChar char="–"/>
              <a:defRPr/>
            </a:pPr>
            <a:r>
              <a:rPr lang="en-US" dirty="0" smtClean="0"/>
              <a:t>Other ways of sharing a medium, e.g. Token Ring, Aloha, etc. in book</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smtClean="0"/>
              <a:t>CSMA/CD in the Classroom</a:t>
            </a:r>
          </a:p>
        </p:txBody>
      </p:sp>
      <p:sp>
        <p:nvSpPr>
          <p:cNvPr id="3" name="Content Placeholder 2"/>
          <p:cNvSpPr>
            <a:spLocks noGrp="1"/>
          </p:cNvSpPr>
          <p:nvPr>
            <p:ph idx="1"/>
          </p:nvPr>
        </p:nvSpPr>
        <p:spPr/>
        <p:txBody>
          <a:bodyPr>
            <a:normAutofit/>
          </a:bodyPr>
          <a:lstStyle/>
          <a:p>
            <a:pPr eaLnBrk="1" hangingPunct="1">
              <a:lnSpc>
                <a:spcPct val="90000"/>
              </a:lnSpc>
            </a:pPr>
            <a:r>
              <a:rPr lang="en-US" smtClean="0"/>
              <a:t>We are students sharing the air in this room, and develop the following protocol to arbitrate access to it:</a:t>
            </a:r>
          </a:p>
          <a:p>
            <a:pPr lvl="1" eaLnBrk="1" hangingPunct="1">
              <a:lnSpc>
                <a:spcPct val="90000"/>
              </a:lnSpc>
            </a:pPr>
            <a:r>
              <a:rPr lang="en-US" smtClean="0"/>
              <a:t>Before I talk, I see if anyone else is talking</a:t>
            </a:r>
          </a:p>
          <a:p>
            <a:pPr lvl="1" eaLnBrk="1" hangingPunct="1">
              <a:lnSpc>
                <a:spcPct val="90000"/>
              </a:lnSpc>
            </a:pPr>
            <a:r>
              <a:rPr lang="en-US" smtClean="0"/>
              <a:t>If anyone else is talking, don’t talk</a:t>
            </a:r>
          </a:p>
          <a:p>
            <a:pPr lvl="1" eaLnBrk="1" hangingPunct="1">
              <a:lnSpc>
                <a:spcPct val="90000"/>
              </a:lnSpc>
            </a:pPr>
            <a:r>
              <a:rPr lang="en-US" smtClean="0"/>
              <a:t>If no one else is talking, start talking</a:t>
            </a:r>
          </a:p>
          <a:p>
            <a:pPr lvl="1" eaLnBrk="1" hangingPunct="1">
              <a:lnSpc>
                <a:spcPct val="90000"/>
              </a:lnSpc>
            </a:pPr>
            <a:r>
              <a:rPr lang="en-US" smtClean="0"/>
              <a:t>If I start talking and sense that someone else has started talking, stop talking, and start talking some random time that increases exponentially to hope that no one is talking then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US" smtClean="0"/>
              <a:t>CSMA/CD in Ethernet</a:t>
            </a:r>
          </a:p>
        </p:txBody>
      </p:sp>
      <p:sp>
        <p:nvSpPr>
          <p:cNvPr id="3" name="Content Placeholder 2"/>
          <p:cNvSpPr>
            <a:spLocks noGrp="1"/>
          </p:cNvSpPr>
          <p:nvPr>
            <p:ph idx="1"/>
          </p:nvPr>
        </p:nvSpPr>
        <p:spPr/>
        <p:txBody>
          <a:bodyPr rtlCol="0">
            <a:normAutofit fontScale="85000" lnSpcReduction="10000"/>
          </a:bodyPr>
          <a:lstStyle/>
          <a:p>
            <a:pPr eaLnBrk="1" fontAlgn="auto" hangingPunct="1">
              <a:spcAft>
                <a:spcPts val="0"/>
              </a:spcAft>
              <a:buFont typeface="Arial"/>
              <a:buChar char="•"/>
              <a:defRPr/>
            </a:pPr>
            <a:r>
              <a:rPr lang="en-US" dirty="0" smtClean="0"/>
              <a:t>We are nodes sharing this Ethernet wire, and develop the following protocol to arbitrate access to it:</a:t>
            </a:r>
          </a:p>
          <a:p>
            <a:pPr lvl="1" eaLnBrk="1" fontAlgn="auto" hangingPunct="1">
              <a:spcAft>
                <a:spcPts val="0"/>
              </a:spcAft>
              <a:buFont typeface="Arial"/>
              <a:buChar char="–"/>
              <a:defRPr/>
            </a:pPr>
            <a:r>
              <a:rPr lang="en-US" dirty="0" smtClean="0"/>
              <a:t>Before I send, I sense the wire to see if anyone else is sending</a:t>
            </a:r>
          </a:p>
          <a:p>
            <a:pPr lvl="1" eaLnBrk="1" fontAlgn="auto" hangingPunct="1">
              <a:spcAft>
                <a:spcPts val="0"/>
              </a:spcAft>
              <a:buFont typeface="Arial"/>
              <a:buChar char="–"/>
              <a:defRPr/>
            </a:pPr>
            <a:r>
              <a:rPr lang="en-US" dirty="0" smtClean="0"/>
              <a:t>If anyone else is sending, don’t send</a:t>
            </a:r>
          </a:p>
          <a:p>
            <a:pPr lvl="1" eaLnBrk="1" fontAlgn="auto" hangingPunct="1">
              <a:spcAft>
                <a:spcPts val="0"/>
              </a:spcAft>
              <a:buFont typeface="Arial"/>
              <a:buChar char="–"/>
              <a:defRPr/>
            </a:pPr>
            <a:r>
              <a:rPr lang="en-US" dirty="0" smtClean="0"/>
              <a:t>If no one else is sending, start sending</a:t>
            </a:r>
          </a:p>
          <a:p>
            <a:pPr lvl="1" eaLnBrk="1" fontAlgn="auto" hangingPunct="1">
              <a:spcAft>
                <a:spcPts val="0"/>
              </a:spcAft>
              <a:buFont typeface="Arial"/>
              <a:buChar char="–"/>
              <a:defRPr/>
            </a:pPr>
            <a:r>
              <a:rPr lang="en-US" dirty="0" smtClean="0"/>
              <a:t>If I start sending and sense that someone else has started sending, stop sending, and start sending after waiting some random time that increases exponentially, to hope that no one is sending then</a:t>
            </a:r>
          </a:p>
          <a:p>
            <a:pPr lvl="1" eaLnBrk="1" fontAlgn="auto" hangingPunct="1">
              <a:spcAft>
                <a:spcPts val="0"/>
              </a:spcAft>
              <a:buFont typeface="Arial"/>
              <a:buChar char="–"/>
              <a:defRPr/>
            </a:pPr>
            <a:r>
              <a:rPr lang="en-US" dirty="0" smtClean="0"/>
              <a:t>This is why CSMA/CD is known as an “exponential </a:t>
            </a:r>
            <a:r>
              <a:rPr lang="en-US" dirty="0" err="1" smtClean="0"/>
              <a:t>backoff</a:t>
            </a:r>
            <a:r>
              <a:rPr lang="en-US" dirty="0" smtClean="0"/>
              <a:t>” algorithm</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ooter Placeholder 3"/>
          <p:cNvSpPr>
            <a:spLocks noGrp="1"/>
          </p:cNvSpPr>
          <p:nvPr>
            <p:ph type="ftr" sz="quarter" idx="11"/>
          </p:nvPr>
        </p:nvSpPr>
        <p:spPr/>
        <p:txBody>
          <a:bodyPr/>
          <a:lstStyle/>
          <a:p>
            <a:pPr>
              <a:defRPr/>
            </a:pPr>
            <a:r>
              <a:rPr lang="en-US" dirty="0" smtClean="0"/>
              <a:t>Credit: CS244a </a:t>
            </a:r>
            <a:r>
              <a:rPr lang="en-US" dirty="0"/>
              <a:t>Handout 10</a:t>
            </a:r>
          </a:p>
        </p:txBody>
      </p:sp>
      <p:sp>
        <p:nvSpPr>
          <p:cNvPr id="24578" name="Rectangle 2"/>
          <p:cNvSpPr>
            <a:spLocks noGrp="1" noChangeArrowheads="1"/>
          </p:cNvSpPr>
          <p:nvPr>
            <p:ph type="title"/>
          </p:nvPr>
        </p:nvSpPr>
        <p:spPr>
          <a:xfrm>
            <a:off x="152400" y="76200"/>
            <a:ext cx="8763000" cy="1143000"/>
          </a:xfrm>
        </p:spPr>
        <p:txBody>
          <a:bodyPr/>
          <a:lstStyle/>
          <a:p>
            <a:pPr eaLnBrk="1" hangingPunct="1"/>
            <a:r>
              <a:rPr lang="en-US" sz="3600" smtClean="0"/>
              <a:t>CSMA/CD Network Size Restriction</a:t>
            </a:r>
          </a:p>
        </p:txBody>
      </p:sp>
      <p:sp>
        <p:nvSpPr>
          <p:cNvPr id="24579" name="Line 3"/>
          <p:cNvSpPr>
            <a:spLocks noChangeShapeType="1"/>
          </p:cNvSpPr>
          <p:nvPr/>
        </p:nvSpPr>
        <p:spPr bwMode="auto">
          <a:xfrm>
            <a:off x="1447800" y="2670175"/>
            <a:ext cx="6248400" cy="0"/>
          </a:xfrm>
          <a:prstGeom prst="line">
            <a:avLst/>
          </a:prstGeom>
          <a:noFill/>
          <a:ln w="38100">
            <a:solidFill>
              <a:schemeClr val="tx1"/>
            </a:solidFill>
            <a:round/>
            <a:headEnd/>
            <a:tailEnd/>
          </a:ln>
        </p:spPr>
        <p:txBody>
          <a:bodyPr wrap="none" anchor="ctr"/>
          <a:lstStyle/>
          <a:p>
            <a:endParaRPr lang="en-US"/>
          </a:p>
        </p:txBody>
      </p:sp>
      <p:sp>
        <p:nvSpPr>
          <p:cNvPr id="24580" name="Line 10"/>
          <p:cNvSpPr>
            <a:spLocks noChangeShapeType="1"/>
          </p:cNvSpPr>
          <p:nvPr/>
        </p:nvSpPr>
        <p:spPr bwMode="auto">
          <a:xfrm>
            <a:off x="1524000" y="2822575"/>
            <a:ext cx="0" cy="1676400"/>
          </a:xfrm>
          <a:prstGeom prst="line">
            <a:avLst/>
          </a:prstGeom>
          <a:noFill/>
          <a:ln w="9525">
            <a:solidFill>
              <a:schemeClr val="tx1"/>
            </a:solidFill>
            <a:round/>
            <a:headEnd/>
            <a:tailEnd/>
          </a:ln>
        </p:spPr>
        <p:txBody>
          <a:bodyPr wrap="none" anchor="ctr"/>
          <a:lstStyle/>
          <a:p>
            <a:endParaRPr lang="en-US"/>
          </a:p>
        </p:txBody>
      </p:sp>
      <p:sp>
        <p:nvSpPr>
          <p:cNvPr id="24581" name="Line 11"/>
          <p:cNvSpPr>
            <a:spLocks noChangeShapeType="1"/>
          </p:cNvSpPr>
          <p:nvPr/>
        </p:nvSpPr>
        <p:spPr bwMode="auto">
          <a:xfrm>
            <a:off x="7543800" y="2822575"/>
            <a:ext cx="0" cy="1600200"/>
          </a:xfrm>
          <a:prstGeom prst="line">
            <a:avLst/>
          </a:prstGeom>
          <a:noFill/>
          <a:ln w="9525">
            <a:solidFill>
              <a:schemeClr val="tx1"/>
            </a:solidFill>
            <a:round/>
            <a:headEnd/>
            <a:tailEnd/>
          </a:ln>
        </p:spPr>
        <p:txBody>
          <a:bodyPr wrap="none" anchor="ctr"/>
          <a:lstStyle/>
          <a:p>
            <a:endParaRPr lang="en-US"/>
          </a:p>
        </p:txBody>
      </p:sp>
      <p:sp>
        <p:nvSpPr>
          <p:cNvPr id="24582" name="Text Box 17"/>
          <p:cNvSpPr txBox="1">
            <a:spLocks noChangeArrowheads="1"/>
          </p:cNvSpPr>
          <p:nvPr/>
        </p:nvSpPr>
        <p:spPr bwMode="auto">
          <a:xfrm>
            <a:off x="257175" y="990600"/>
            <a:ext cx="7392988" cy="708025"/>
          </a:xfrm>
          <a:prstGeom prst="rect">
            <a:avLst/>
          </a:prstGeom>
          <a:noFill/>
          <a:ln w="9525">
            <a:noFill/>
            <a:miter lim="800000"/>
            <a:headEnd/>
            <a:tailEnd/>
          </a:ln>
        </p:spPr>
        <p:txBody>
          <a:bodyPr wrap="none">
            <a:spAutoFit/>
          </a:bodyPr>
          <a:lstStyle/>
          <a:p>
            <a:pPr algn="ctr"/>
            <a:r>
              <a:rPr lang="en-US" sz="2000">
                <a:latin typeface="Calibri" pitchFamily="34" charset="0"/>
              </a:rPr>
              <a:t>To ensure that a packet is transmitted without a collision, a host must </a:t>
            </a:r>
            <a:br>
              <a:rPr lang="en-US" sz="2000">
                <a:latin typeface="Calibri" pitchFamily="34" charset="0"/>
              </a:rPr>
            </a:br>
            <a:r>
              <a:rPr lang="en-US" sz="2000">
                <a:latin typeface="Calibri" pitchFamily="34" charset="0"/>
              </a:rPr>
              <a:t>be able to detect a collision before it finishes transmitting a packet.</a:t>
            </a:r>
            <a:endParaRPr lang="en-US">
              <a:latin typeface="Calibri" pitchFamily="34" charset="0"/>
            </a:endParaRPr>
          </a:p>
        </p:txBody>
      </p:sp>
      <p:sp>
        <p:nvSpPr>
          <p:cNvPr id="24583" name="Rectangle 44"/>
          <p:cNvSpPr>
            <a:spLocks noChangeArrowheads="1"/>
          </p:cNvSpPr>
          <p:nvPr/>
        </p:nvSpPr>
        <p:spPr bwMode="auto">
          <a:xfrm>
            <a:off x="4151313" y="2593975"/>
            <a:ext cx="268287" cy="200025"/>
          </a:xfrm>
          <a:prstGeom prst="rect">
            <a:avLst/>
          </a:prstGeom>
          <a:solidFill>
            <a:schemeClr val="tx1"/>
          </a:solidFill>
          <a:ln w="38100">
            <a:solidFill>
              <a:schemeClr val="tx1"/>
            </a:solidFill>
            <a:miter lim="800000"/>
            <a:headEnd/>
            <a:tailEnd/>
          </a:ln>
        </p:spPr>
        <p:txBody>
          <a:bodyPr wrap="none" anchor="ctr"/>
          <a:lstStyle/>
          <a:p>
            <a:endParaRPr lang="en-US">
              <a:latin typeface="Calibri" pitchFamily="34" charset="0"/>
            </a:endParaRPr>
          </a:p>
        </p:txBody>
      </p:sp>
      <p:sp>
        <p:nvSpPr>
          <p:cNvPr id="24584" name="Line 45"/>
          <p:cNvSpPr>
            <a:spLocks noChangeShapeType="1"/>
          </p:cNvSpPr>
          <p:nvPr/>
        </p:nvSpPr>
        <p:spPr bwMode="auto">
          <a:xfrm flipH="1" flipV="1">
            <a:off x="4267200" y="2365375"/>
            <a:ext cx="0" cy="228600"/>
          </a:xfrm>
          <a:prstGeom prst="line">
            <a:avLst/>
          </a:prstGeom>
          <a:noFill/>
          <a:ln w="38100">
            <a:solidFill>
              <a:schemeClr val="tx1"/>
            </a:solidFill>
            <a:round/>
            <a:headEnd/>
            <a:tailEnd/>
          </a:ln>
        </p:spPr>
        <p:txBody>
          <a:bodyPr wrap="none" anchor="ctr"/>
          <a:lstStyle/>
          <a:p>
            <a:endParaRPr lang="en-US"/>
          </a:p>
        </p:txBody>
      </p:sp>
      <p:sp>
        <p:nvSpPr>
          <p:cNvPr id="73784" name="Rectangle 56"/>
          <p:cNvSpPr>
            <a:spLocks noChangeArrowheads="1"/>
          </p:cNvSpPr>
          <p:nvPr/>
        </p:nvSpPr>
        <p:spPr bwMode="auto">
          <a:xfrm>
            <a:off x="7391400" y="3505200"/>
            <a:ext cx="152400" cy="228600"/>
          </a:xfrm>
          <a:prstGeom prst="rect">
            <a:avLst/>
          </a:prstGeom>
          <a:solidFill>
            <a:srgbClr val="FF3300"/>
          </a:solidFill>
          <a:ln w="9525">
            <a:noFill/>
            <a:miter lim="800000"/>
            <a:headEnd/>
            <a:tailEnd/>
          </a:ln>
        </p:spPr>
        <p:txBody>
          <a:bodyPr wrap="none" anchor="ctr"/>
          <a:lstStyle/>
          <a:p>
            <a:endParaRPr lang="en-US">
              <a:latin typeface="Calibri" pitchFamily="34" charset="0"/>
            </a:endParaRPr>
          </a:p>
        </p:txBody>
      </p:sp>
      <p:sp>
        <p:nvSpPr>
          <p:cNvPr id="73741" name="Rectangle 13"/>
          <p:cNvSpPr>
            <a:spLocks noChangeArrowheads="1"/>
          </p:cNvSpPr>
          <p:nvPr/>
        </p:nvSpPr>
        <p:spPr bwMode="auto">
          <a:xfrm>
            <a:off x="1524000" y="3200400"/>
            <a:ext cx="5715000" cy="228600"/>
          </a:xfrm>
          <a:prstGeom prst="rect">
            <a:avLst/>
          </a:prstGeom>
          <a:solidFill>
            <a:srgbClr val="0099FF"/>
          </a:solidFill>
          <a:ln w="9525">
            <a:noFill/>
            <a:miter lim="800000"/>
            <a:headEnd/>
            <a:tailEnd/>
          </a:ln>
        </p:spPr>
        <p:txBody>
          <a:bodyPr wrap="none" anchor="ctr"/>
          <a:lstStyle/>
          <a:p>
            <a:endParaRPr lang="en-US">
              <a:latin typeface="Calibri" pitchFamily="34" charset="0"/>
            </a:endParaRPr>
          </a:p>
        </p:txBody>
      </p:sp>
      <p:sp>
        <p:nvSpPr>
          <p:cNvPr id="24587" name="Text Box 93"/>
          <p:cNvSpPr txBox="1">
            <a:spLocks noChangeArrowheads="1"/>
          </p:cNvSpPr>
          <p:nvPr/>
        </p:nvSpPr>
        <p:spPr bwMode="auto">
          <a:xfrm>
            <a:off x="3886200" y="3810000"/>
            <a:ext cx="768350" cy="366713"/>
          </a:xfrm>
          <a:prstGeom prst="rect">
            <a:avLst/>
          </a:prstGeom>
          <a:noFill/>
          <a:ln w="9525">
            <a:noFill/>
            <a:miter lim="800000"/>
            <a:headEnd/>
            <a:tailEnd/>
          </a:ln>
        </p:spPr>
        <p:txBody>
          <a:bodyPr wrap="none">
            <a:spAutoFit/>
          </a:bodyPr>
          <a:lstStyle/>
          <a:p>
            <a:r>
              <a:rPr lang="en-US" i="1">
                <a:latin typeface="Calibri" pitchFamily="34" charset="0"/>
              </a:rPr>
              <a:t>PROP</a:t>
            </a:r>
          </a:p>
        </p:txBody>
      </p:sp>
      <p:sp>
        <p:nvSpPr>
          <p:cNvPr id="24588" name="Line 94"/>
          <p:cNvSpPr>
            <a:spLocks noChangeShapeType="1"/>
          </p:cNvSpPr>
          <p:nvPr/>
        </p:nvSpPr>
        <p:spPr bwMode="auto">
          <a:xfrm>
            <a:off x="1524000" y="4117975"/>
            <a:ext cx="6019800" cy="0"/>
          </a:xfrm>
          <a:prstGeom prst="line">
            <a:avLst/>
          </a:prstGeom>
          <a:noFill/>
          <a:ln w="9525">
            <a:solidFill>
              <a:schemeClr val="tx1"/>
            </a:solidFill>
            <a:round/>
            <a:headEnd/>
            <a:tailEnd type="triangle" w="med" len="med"/>
          </a:ln>
        </p:spPr>
        <p:txBody>
          <a:bodyPr/>
          <a:lstStyle/>
          <a:p>
            <a:endParaRPr lang="en-US"/>
          </a:p>
        </p:txBody>
      </p:sp>
      <p:sp>
        <p:nvSpPr>
          <p:cNvPr id="24589" name="Text Box 95"/>
          <p:cNvSpPr txBox="1">
            <a:spLocks noChangeArrowheads="1"/>
          </p:cNvSpPr>
          <p:nvPr/>
        </p:nvSpPr>
        <p:spPr bwMode="auto">
          <a:xfrm>
            <a:off x="3886200" y="4129088"/>
            <a:ext cx="768350" cy="366712"/>
          </a:xfrm>
          <a:prstGeom prst="rect">
            <a:avLst/>
          </a:prstGeom>
          <a:noFill/>
          <a:ln w="9525">
            <a:noFill/>
            <a:miter lim="800000"/>
            <a:headEnd/>
            <a:tailEnd/>
          </a:ln>
        </p:spPr>
        <p:txBody>
          <a:bodyPr wrap="none">
            <a:spAutoFit/>
          </a:bodyPr>
          <a:lstStyle/>
          <a:p>
            <a:r>
              <a:rPr lang="en-US" i="1">
                <a:latin typeface="Calibri" pitchFamily="34" charset="0"/>
              </a:rPr>
              <a:t>PROP</a:t>
            </a:r>
          </a:p>
        </p:txBody>
      </p:sp>
      <p:sp>
        <p:nvSpPr>
          <p:cNvPr id="24590" name="Line 96"/>
          <p:cNvSpPr>
            <a:spLocks noChangeShapeType="1"/>
          </p:cNvSpPr>
          <p:nvPr/>
        </p:nvSpPr>
        <p:spPr bwMode="auto">
          <a:xfrm>
            <a:off x="1524000" y="4422775"/>
            <a:ext cx="6019800" cy="0"/>
          </a:xfrm>
          <a:prstGeom prst="line">
            <a:avLst/>
          </a:prstGeom>
          <a:noFill/>
          <a:ln w="9525">
            <a:solidFill>
              <a:schemeClr val="tx1"/>
            </a:solidFill>
            <a:round/>
            <a:headEnd type="triangle" w="med" len="med"/>
            <a:tailEnd/>
          </a:ln>
        </p:spPr>
        <p:txBody>
          <a:bodyPr/>
          <a:lstStyle/>
          <a:p>
            <a:endParaRPr lang="en-US"/>
          </a:p>
        </p:txBody>
      </p:sp>
      <p:sp>
        <p:nvSpPr>
          <p:cNvPr id="24591" name="Text Box 99"/>
          <p:cNvSpPr txBox="1">
            <a:spLocks noChangeArrowheads="1"/>
          </p:cNvSpPr>
          <p:nvPr/>
        </p:nvSpPr>
        <p:spPr bwMode="auto">
          <a:xfrm>
            <a:off x="1177925" y="2986088"/>
            <a:ext cx="422275" cy="304800"/>
          </a:xfrm>
          <a:prstGeom prst="rect">
            <a:avLst/>
          </a:prstGeom>
          <a:noFill/>
          <a:ln w="9525">
            <a:noFill/>
            <a:miter lim="800000"/>
            <a:headEnd/>
            <a:tailEnd/>
          </a:ln>
        </p:spPr>
        <p:txBody>
          <a:bodyPr wrap="none">
            <a:spAutoFit/>
          </a:bodyPr>
          <a:lstStyle/>
          <a:p>
            <a:r>
              <a:rPr lang="en-US" sz="1400">
                <a:latin typeface="Calibri" pitchFamily="34" charset="0"/>
              </a:rPr>
              <a:t>t=0</a:t>
            </a:r>
          </a:p>
        </p:txBody>
      </p:sp>
      <p:sp>
        <p:nvSpPr>
          <p:cNvPr id="73826" name="Rectangle 98"/>
          <p:cNvSpPr>
            <a:spLocks noChangeArrowheads="1"/>
          </p:cNvSpPr>
          <p:nvPr/>
        </p:nvSpPr>
        <p:spPr bwMode="auto">
          <a:xfrm>
            <a:off x="7391400" y="3200400"/>
            <a:ext cx="152400" cy="228600"/>
          </a:xfrm>
          <a:prstGeom prst="rect">
            <a:avLst/>
          </a:prstGeom>
          <a:solidFill>
            <a:srgbClr val="0099FF"/>
          </a:solidFill>
          <a:ln w="9525">
            <a:noFill/>
            <a:miter lim="800000"/>
            <a:headEnd/>
            <a:tailEnd/>
          </a:ln>
        </p:spPr>
        <p:txBody>
          <a:bodyPr wrap="none" anchor="ctr"/>
          <a:lstStyle/>
          <a:p>
            <a:endParaRPr lang="en-US">
              <a:latin typeface="Calibri" pitchFamily="34" charset="0"/>
            </a:endParaRPr>
          </a:p>
        </p:txBody>
      </p:sp>
      <p:sp>
        <p:nvSpPr>
          <p:cNvPr id="73829" name="Rectangle 101"/>
          <p:cNvSpPr>
            <a:spLocks noChangeArrowheads="1"/>
          </p:cNvSpPr>
          <p:nvPr/>
        </p:nvSpPr>
        <p:spPr bwMode="auto">
          <a:xfrm>
            <a:off x="7239000" y="3505200"/>
            <a:ext cx="152400" cy="228600"/>
          </a:xfrm>
          <a:prstGeom prst="rect">
            <a:avLst/>
          </a:prstGeom>
          <a:solidFill>
            <a:srgbClr val="FF3300"/>
          </a:solidFill>
          <a:ln w="9525">
            <a:noFill/>
            <a:miter lim="800000"/>
            <a:headEnd/>
            <a:tailEnd/>
          </a:ln>
        </p:spPr>
        <p:txBody>
          <a:bodyPr wrap="none" anchor="ctr"/>
          <a:lstStyle/>
          <a:p>
            <a:endParaRPr lang="en-US">
              <a:latin typeface="Calibri" pitchFamily="34" charset="0"/>
            </a:endParaRPr>
          </a:p>
        </p:txBody>
      </p:sp>
      <p:grpSp>
        <p:nvGrpSpPr>
          <p:cNvPr id="2" name="Group 142"/>
          <p:cNvGrpSpPr>
            <a:grpSpLocks/>
          </p:cNvGrpSpPr>
          <p:nvPr/>
        </p:nvGrpSpPr>
        <p:grpSpPr bwMode="auto">
          <a:xfrm>
            <a:off x="6477000" y="2286000"/>
            <a:ext cx="903288" cy="914400"/>
            <a:chOff x="4080" y="1440"/>
            <a:chExt cx="569" cy="576"/>
          </a:xfrm>
        </p:grpSpPr>
        <p:sp>
          <p:nvSpPr>
            <p:cNvPr id="24623" name="Text Box 100"/>
            <p:cNvSpPr txBox="1">
              <a:spLocks noChangeArrowheads="1"/>
            </p:cNvSpPr>
            <p:nvPr/>
          </p:nvSpPr>
          <p:spPr bwMode="auto">
            <a:xfrm>
              <a:off x="4080" y="1440"/>
              <a:ext cx="569" cy="192"/>
            </a:xfrm>
            <a:prstGeom prst="rect">
              <a:avLst/>
            </a:prstGeom>
            <a:noFill/>
            <a:ln w="9525">
              <a:noFill/>
              <a:miter lim="800000"/>
              <a:headEnd/>
              <a:tailEnd/>
            </a:ln>
          </p:spPr>
          <p:txBody>
            <a:bodyPr wrap="none">
              <a:spAutoFit/>
            </a:bodyPr>
            <a:lstStyle/>
            <a:p>
              <a:r>
                <a:rPr lang="en-US" sz="1400">
                  <a:latin typeface="Calibri" pitchFamily="34" charset="0"/>
                </a:rPr>
                <a:t>t=</a:t>
              </a:r>
              <a:r>
                <a:rPr lang="en-US" sz="1400" i="1">
                  <a:latin typeface="Calibri" pitchFamily="34" charset="0"/>
                </a:rPr>
                <a:t>PROP</a:t>
              </a:r>
              <a:r>
                <a:rPr lang="en-US" sz="1400">
                  <a:latin typeface="Calibri" pitchFamily="34" charset="0"/>
                </a:rPr>
                <a:t>--</a:t>
              </a:r>
            </a:p>
          </p:txBody>
        </p:sp>
        <p:sp>
          <p:nvSpPr>
            <p:cNvPr id="24624" name="Line 102"/>
            <p:cNvSpPr>
              <a:spLocks noChangeShapeType="1"/>
            </p:cNvSpPr>
            <p:nvPr/>
          </p:nvSpPr>
          <p:spPr bwMode="auto">
            <a:xfrm>
              <a:off x="4560" y="1632"/>
              <a:ext cx="0" cy="384"/>
            </a:xfrm>
            <a:prstGeom prst="line">
              <a:avLst/>
            </a:prstGeom>
            <a:noFill/>
            <a:ln w="9525">
              <a:solidFill>
                <a:schemeClr val="tx1"/>
              </a:solidFill>
              <a:round/>
              <a:headEnd/>
              <a:tailEnd type="triangle" w="med" len="med"/>
            </a:ln>
          </p:spPr>
          <p:txBody>
            <a:bodyPr/>
            <a:lstStyle/>
            <a:p>
              <a:endParaRPr lang="en-US"/>
            </a:p>
          </p:txBody>
        </p:sp>
      </p:grpSp>
      <p:grpSp>
        <p:nvGrpSpPr>
          <p:cNvPr id="3" name="Group 150"/>
          <p:cNvGrpSpPr>
            <a:grpSpLocks/>
          </p:cNvGrpSpPr>
          <p:nvPr/>
        </p:nvGrpSpPr>
        <p:grpSpPr bwMode="auto">
          <a:xfrm>
            <a:off x="7543800" y="2898775"/>
            <a:ext cx="1014413" cy="304800"/>
            <a:chOff x="4752" y="1826"/>
            <a:chExt cx="639" cy="192"/>
          </a:xfrm>
        </p:grpSpPr>
        <p:sp>
          <p:nvSpPr>
            <p:cNvPr id="24621" name="Text Box 103"/>
            <p:cNvSpPr txBox="1">
              <a:spLocks noChangeArrowheads="1"/>
            </p:cNvSpPr>
            <p:nvPr/>
          </p:nvSpPr>
          <p:spPr bwMode="auto">
            <a:xfrm>
              <a:off x="4896" y="1826"/>
              <a:ext cx="495" cy="192"/>
            </a:xfrm>
            <a:prstGeom prst="rect">
              <a:avLst/>
            </a:prstGeom>
            <a:noFill/>
            <a:ln w="9525">
              <a:noFill/>
              <a:miter lim="800000"/>
              <a:headEnd/>
              <a:tailEnd/>
            </a:ln>
          </p:spPr>
          <p:txBody>
            <a:bodyPr wrap="none">
              <a:spAutoFit/>
            </a:bodyPr>
            <a:lstStyle/>
            <a:p>
              <a:r>
                <a:rPr lang="en-US" sz="1400">
                  <a:latin typeface="Calibri" pitchFamily="34" charset="0"/>
                </a:rPr>
                <a:t>t=</a:t>
              </a:r>
              <a:r>
                <a:rPr lang="en-US" sz="1400" i="1">
                  <a:latin typeface="Calibri" pitchFamily="34" charset="0"/>
                </a:rPr>
                <a:t>PROP</a:t>
              </a:r>
            </a:p>
          </p:txBody>
        </p:sp>
        <p:sp>
          <p:nvSpPr>
            <p:cNvPr id="24622" name="Line 104"/>
            <p:cNvSpPr>
              <a:spLocks noChangeShapeType="1"/>
            </p:cNvSpPr>
            <p:nvPr/>
          </p:nvSpPr>
          <p:spPr bwMode="auto">
            <a:xfrm flipH="1">
              <a:off x="4752" y="1970"/>
              <a:ext cx="192" cy="48"/>
            </a:xfrm>
            <a:prstGeom prst="line">
              <a:avLst/>
            </a:prstGeom>
            <a:noFill/>
            <a:ln w="9525">
              <a:solidFill>
                <a:schemeClr val="tx1"/>
              </a:solidFill>
              <a:round/>
              <a:headEnd/>
              <a:tailEnd type="triangle" w="med" len="med"/>
            </a:ln>
          </p:spPr>
          <p:txBody>
            <a:bodyPr/>
            <a:lstStyle/>
            <a:p>
              <a:endParaRPr lang="en-US"/>
            </a:p>
          </p:txBody>
        </p:sp>
      </p:grpSp>
      <p:grpSp>
        <p:nvGrpSpPr>
          <p:cNvPr id="4" name="Group 113"/>
          <p:cNvGrpSpPr>
            <a:grpSpLocks/>
          </p:cNvGrpSpPr>
          <p:nvPr/>
        </p:nvGrpSpPr>
        <p:grpSpPr bwMode="auto">
          <a:xfrm>
            <a:off x="609600" y="3203575"/>
            <a:ext cx="933450" cy="304800"/>
            <a:chOff x="384" y="2112"/>
            <a:chExt cx="588" cy="192"/>
          </a:xfrm>
        </p:grpSpPr>
        <p:sp>
          <p:nvSpPr>
            <p:cNvPr id="24619" name="Text Box 106"/>
            <p:cNvSpPr txBox="1">
              <a:spLocks noChangeArrowheads="1"/>
            </p:cNvSpPr>
            <p:nvPr/>
          </p:nvSpPr>
          <p:spPr bwMode="auto">
            <a:xfrm>
              <a:off x="384" y="2112"/>
              <a:ext cx="588" cy="192"/>
            </a:xfrm>
            <a:prstGeom prst="rect">
              <a:avLst/>
            </a:prstGeom>
            <a:noFill/>
            <a:ln w="9525">
              <a:noFill/>
              <a:miter lim="800000"/>
              <a:headEnd/>
              <a:tailEnd/>
            </a:ln>
          </p:spPr>
          <p:txBody>
            <a:bodyPr wrap="none">
              <a:spAutoFit/>
            </a:bodyPr>
            <a:lstStyle/>
            <a:p>
              <a:r>
                <a:rPr lang="en-US" sz="1400">
                  <a:latin typeface="Calibri" pitchFamily="34" charset="0"/>
                </a:rPr>
                <a:t>t=2</a:t>
              </a:r>
              <a:r>
                <a:rPr lang="en-US" sz="1400" i="1">
                  <a:latin typeface="Calibri" pitchFamily="34" charset="0"/>
                </a:rPr>
                <a:t>PROP</a:t>
              </a:r>
              <a:r>
                <a:rPr lang="en-US" sz="1400">
                  <a:latin typeface="Calibri" pitchFamily="34" charset="0"/>
                </a:rPr>
                <a:t>-</a:t>
              </a:r>
            </a:p>
          </p:txBody>
        </p:sp>
        <p:sp>
          <p:nvSpPr>
            <p:cNvPr id="24620" name="Line 107"/>
            <p:cNvSpPr>
              <a:spLocks noChangeShapeType="1"/>
            </p:cNvSpPr>
            <p:nvPr/>
          </p:nvSpPr>
          <p:spPr bwMode="auto">
            <a:xfrm>
              <a:off x="624" y="2256"/>
              <a:ext cx="336" cy="48"/>
            </a:xfrm>
            <a:prstGeom prst="line">
              <a:avLst/>
            </a:prstGeom>
            <a:noFill/>
            <a:ln w="9525">
              <a:solidFill>
                <a:schemeClr val="tx1"/>
              </a:solidFill>
              <a:round/>
              <a:headEnd/>
              <a:tailEnd type="triangle" w="med" len="med"/>
            </a:ln>
          </p:spPr>
          <p:txBody>
            <a:bodyPr/>
            <a:lstStyle/>
            <a:p>
              <a:endParaRPr lang="en-US"/>
            </a:p>
          </p:txBody>
        </p:sp>
      </p:grpSp>
      <p:pic>
        <p:nvPicPr>
          <p:cNvPr id="24597" name="Picture 46" descr="bd06908_"/>
          <p:cNvPicPr>
            <a:picLocks noChangeAspect="1" noChangeArrowheads="1"/>
          </p:cNvPicPr>
          <p:nvPr/>
        </p:nvPicPr>
        <p:blipFill>
          <a:blip r:embed="rId3"/>
          <a:srcRect/>
          <a:stretch>
            <a:fillRect/>
          </a:stretch>
        </p:blipFill>
        <p:spPr bwMode="auto">
          <a:xfrm>
            <a:off x="4051300" y="1784350"/>
            <a:ext cx="520700" cy="581025"/>
          </a:xfrm>
          <a:prstGeom prst="rect">
            <a:avLst/>
          </a:prstGeom>
          <a:noFill/>
          <a:ln w="9525">
            <a:noFill/>
            <a:miter lim="800000"/>
            <a:headEnd/>
            <a:tailEnd/>
          </a:ln>
        </p:spPr>
      </p:pic>
      <p:sp>
        <p:nvSpPr>
          <p:cNvPr id="24598" name="Rectangle 115"/>
          <p:cNvSpPr>
            <a:spLocks noChangeArrowheads="1"/>
          </p:cNvSpPr>
          <p:nvPr/>
        </p:nvSpPr>
        <p:spPr bwMode="auto">
          <a:xfrm>
            <a:off x="1395413" y="2565400"/>
            <a:ext cx="268287" cy="200025"/>
          </a:xfrm>
          <a:prstGeom prst="rect">
            <a:avLst/>
          </a:prstGeom>
          <a:solidFill>
            <a:schemeClr val="tx1"/>
          </a:solidFill>
          <a:ln w="38100">
            <a:solidFill>
              <a:schemeClr val="tx1"/>
            </a:solidFill>
            <a:miter lim="800000"/>
            <a:headEnd/>
            <a:tailEnd/>
          </a:ln>
        </p:spPr>
        <p:txBody>
          <a:bodyPr wrap="none" anchor="ctr"/>
          <a:lstStyle/>
          <a:p>
            <a:endParaRPr lang="en-US">
              <a:latin typeface="Calibri" pitchFamily="34" charset="0"/>
            </a:endParaRPr>
          </a:p>
        </p:txBody>
      </p:sp>
      <p:sp>
        <p:nvSpPr>
          <p:cNvPr id="24599" name="Line 116"/>
          <p:cNvSpPr>
            <a:spLocks noChangeShapeType="1"/>
          </p:cNvSpPr>
          <p:nvPr/>
        </p:nvSpPr>
        <p:spPr bwMode="auto">
          <a:xfrm flipH="1" flipV="1">
            <a:off x="1511300" y="2336800"/>
            <a:ext cx="0" cy="228600"/>
          </a:xfrm>
          <a:prstGeom prst="line">
            <a:avLst/>
          </a:prstGeom>
          <a:noFill/>
          <a:ln w="38100">
            <a:solidFill>
              <a:schemeClr val="tx1"/>
            </a:solidFill>
            <a:round/>
            <a:headEnd/>
            <a:tailEnd/>
          </a:ln>
        </p:spPr>
        <p:txBody>
          <a:bodyPr wrap="none" anchor="ctr"/>
          <a:lstStyle/>
          <a:p>
            <a:endParaRPr lang="en-US"/>
          </a:p>
        </p:txBody>
      </p:sp>
      <p:pic>
        <p:nvPicPr>
          <p:cNvPr id="24600" name="Picture 117" descr="bd06908_"/>
          <p:cNvPicPr>
            <a:picLocks noChangeAspect="1" noChangeArrowheads="1"/>
          </p:cNvPicPr>
          <p:nvPr/>
        </p:nvPicPr>
        <p:blipFill>
          <a:blip r:embed="rId3"/>
          <a:srcRect/>
          <a:stretch>
            <a:fillRect/>
          </a:stretch>
        </p:blipFill>
        <p:spPr bwMode="auto">
          <a:xfrm>
            <a:off x="1295400" y="1755775"/>
            <a:ext cx="520700" cy="581025"/>
          </a:xfrm>
          <a:prstGeom prst="rect">
            <a:avLst/>
          </a:prstGeom>
          <a:noFill/>
          <a:ln w="9525">
            <a:noFill/>
            <a:miter lim="800000"/>
            <a:headEnd/>
            <a:tailEnd/>
          </a:ln>
        </p:spPr>
      </p:pic>
      <p:sp>
        <p:nvSpPr>
          <p:cNvPr id="24601" name="Rectangle 118"/>
          <p:cNvSpPr>
            <a:spLocks noChangeArrowheads="1"/>
          </p:cNvSpPr>
          <p:nvPr/>
        </p:nvSpPr>
        <p:spPr bwMode="auto">
          <a:xfrm>
            <a:off x="7415213" y="2565400"/>
            <a:ext cx="268287" cy="200025"/>
          </a:xfrm>
          <a:prstGeom prst="rect">
            <a:avLst/>
          </a:prstGeom>
          <a:solidFill>
            <a:schemeClr val="tx1"/>
          </a:solidFill>
          <a:ln w="38100">
            <a:solidFill>
              <a:schemeClr val="tx1"/>
            </a:solidFill>
            <a:miter lim="800000"/>
            <a:headEnd/>
            <a:tailEnd/>
          </a:ln>
        </p:spPr>
        <p:txBody>
          <a:bodyPr wrap="none" anchor="ctr"/>
          <a:lstStyle/>
          <a:p>
            <a:endParaRPr lang="en-US">
              <a:latin typeface="Calibri" pitchFamily="34" charset="0"/>
            </a:endParaRPr>
          </a:p>
        </p:txBody>
      </p:sp>
      <p:sp>
        <p:nvSpPr>
          <p:cNvPr id="24602" name="Line 119"/>
          <p:cNvSpPr>
            <a:spLocks noChangeShapeType="1"/>
          </p:cNvSpPr>
          <p:nvPr/>
        </p:nvSpPr>
        <p:spPr bwMode="auto">
          <a:xfrm flipH="1" flipV="1">
            <a:off x="7531100" y="2336800"/>
            <a:ext cx="0" cy="228600"/>
          </a:xfrm>
          <a:prstGeom prst="line">
            <a:avLst/>
          </a:prstGeom>
          <a:noFill/>
          <a:ln w="38100">
            <a:solidFill>
              <a:schemeClr val="tx1"/>
            </a:solidFill>
            <a:round/>
            <a:headEnd/>
            <a:tailEnd/>
          </a:ln>
        </p:spPr>
        <p:txBody>
          <a:bodyPr wrap="none" anchor="ctr"/>
          <a:lstStyle/>
          <a:p>
            <a:endParaRPr lang="en-US"/>
          </a:p>
        </p:txBody>
      </p:sp>
      <p:pic>
        <p:nvPicPr>
          <p:cNvPr id="24603" name="Picture 120" descr="bd06908_"/>
          <p:cNvPicPr>
            <a:picLocks noChangeAspect="1" noChangeArrowheads="1"/>
          </p:cNvPicPr>
          <p:nvPr/>
        </p:nvPicPr>
        <p:blipFill>
          <a:blip r:embed="rId3"/>
          <a:srcRect/>
          <a:stretch>
            <a:fillRect/>
          </a:stretch>
        </p:blipFill>
        <p:spPr bwMode="auto">
          <a:xfrm>
            <a:off x="7315200" y="1755775"/>
            <a:ext cx="520700" cy="581025"/>
          </a:xfrm>
          <a:prstGeom prst="rect">
            <a:avLst/>
          </a:prstGeom>
          <a:noFill/>
          <a:ln w="9525">
            <a:noFill/>
            <a:miter lim="800000"/>
            <a:headEnd/>
            <a:tailEnd/>
          </a:ln>
        </p:spPr>
      </p:pic>
      <p:sp>
        <p:nvSpPr>
          <p:cNvPr id="24604" name="Text Box 121"/>
          <p:cNvSpPr txBox="1">
            <a:spLocks noChangeArrowheads="1"/>
          </p:cNvSpPr>
          <p:nvPr/>
        </p:nvSpPr>
        <p:spPr bwMode="auto">
          <a:xfrm>
            <a:off x="1371600" y="1752600"/>
            <a:ext cx="349250" cy="366713"/>
          </a:xfrm>
          <a:prstGeom prst="rect">
            <a:avLst/>
          </a:prstGeom>
          <a:noFill/>
          <a:ln w="9525">
            <a:noFill/>
            <a:miter lim="800000"/>
            <a:headEnd/>
            <a:tailEnd/>
          </a:ln>
        </p:spPr>
        <p:txBody>
          <a:bodyPr wrap="none">
            <a:spAutoFit/>
          </a:bodyPr>
          <a:lstStyle/>
          <a:p>
            <a:r>
              <a:rPr lang="en-US">
                <a:latin typeface="Calibri" pitchFamily="34" charset="0"/>
              </a:rPr>
              <a:t>A</a:t>
            </a:r>
          </a:p>
        </p:txBody>
      </p:sp>
      <p:sp>
        <p:nvSpPr>
          <p:cNvPr id="24605" name="Text Box 122"/>
          <p:cNvSpPr txBox="1">
            <a:spLocks noChangeArrowheads="1"/>
          </p:cNvSpPr>
          <p:nvPr/>
        </p:nvSpPr>
        <p:spPr bwMode="auto">
          <a:xfrm>
            <a:off x="7391400" y="1755775"/>
            <a:ext cx="336550" cy="366713"/>
          </a:xfrm>
          <a:prstGeom prst="rect">
            <a:avLst/>
          </a:prstGeom>
          <a:noFill/>
          <a:ln w="9525">
            <a:noFill/>
            <a:miter lim="800000"/>
            <a:headEnd/>
            <a:tailEnd/>
          </a:ln>
        </p:spPr>
        <p:txBody>
          <a:bodyPr wrap="none">
            <a:spAutoFit/>
          </a:bodyPr>
          <a:lstStyle/>
          <a:p>
            <a:r>
              <a:rPr lang="en-US">
                <a:latin typeface="Calibri" pitchFamily="34" charset="0"/>
              </a:rPr>
              <a:t>B</a:t>
            </a:r>
          </a:p>
        </p:txBody>
      </p:sp>
      <p:sp>
        <p:nvSpPr>
          <p:cNvPr id="24606" name="Text Box 123"/>
          <p:cNvSpPr txBox="1">
            <a:spLocks noChangeArrowheads="1"/>
          </p:cNvSpPr>
          <p:nvPr/>
        </p:nvSpPr>
        <p:spPr bwMode="auto">
          <a:xfrm>
            <a:off x="152400" y="4495800"/>
            <a:ext cx="4121150" cy="1430338"/>
          </a:xfrm>
          <a:prstGeom prst="rect">
            <a:avLst/>
          </a:prstGeom>
          <a:noFill/>
          <a:ln w="9525">
            <a:noFill/>
            <a:miter lim="800000"/>
            <a:headEnd/>
            <a:tailEnd/>
          </a:ln>
        </p:spPr>
        <p:txBody>
          <a:bodyPr wrap="none">
            <a:spAutoFit/>
          </a:bodyPr>
          <a:lstStyle/>
          <a:p>
            <a:r>
              <a:rPr lang="en-US" u="sng">
                <a:latin typeface="Calibri" pitchFamily="34" charset="0"/>
              </a:rPr>
              <a:t>Events:</a:t>
            </a:r>
          </a:p>
          <a:p>
            <a:r>
              <a:rPr lang="en-US" sz="1400">
                <a:latin typeface="Calibri" pitchFamily="34" charset="0"/>
              </a:rPr>
              <a:t>t=0:            Host A starts transmitting a packet.</a:t>
            </a:r>
          </a:p>
          <a:p>
            <a:r>
              <a:rPr lang="en-US" sz="1400">
                <a:latin typeface="Calibri" pitchFamily="34" charset="0"/>
              </a:rPr>
              <a:t>t=</a:t>
            </a:r>
            <a:r>
              <a:rPr lang="en-US" sz="1400" i="1">
                <a:latin typeface="Calibri" pitchFamily="34" charset="0"/>
              </a:rPr>
              <a:t>PROP</a:t>
            </a:r>
            <a:r>
              <a:rPr lang="en-US" sz="1400">
                <a:latin typeface="Calibri" pitchFamily="34" charset="0"/>
              </a:rPr>
              <a:t>--: Just before the first bit reaches Host B, </a:t>
            </a:r>
            <a:br>
              <a:rPr lang="en-US" sz="1400">
                <a:latin typeface="Calibri" pitchFamily="34" charset="0"/>
              </a:rPr>
            </a:br>
            <a:r>
              <a:rPr lang="en-US" sz="1400">
                <a:latin typeface="Calibri" pitchFamily="34" charset="0"/>
              </a:rPr>
              <a:t>                    Host B senses the line to be idle and starts </a:t>
            </a:r>
            <a:br>
              <a:rPr lang="en-US" sz="1400">
                <a:latin typeface="Calibri" pitchFamily="34" charset="0"/>
              </a:rPr>
            </a:br>
            <a:r>
              <a:rPr lang="en-US" sz="1400">
                <a:latin typeface="Calibri" pitchFamily="34" charset="0"/>
              </a:rPr>
              <a:t>                    to transmit a packet.</a:t>
            </a:r>
          </a:p>
          <a:p>
            <a:r>
              <a:rPr lang="en-US" sz="1400">
                <a:latin typeface="Calibri" pitchFamily="34" charset="0"/>
              </a:rPr>
              <a:t>t=</a:t>
            </a:r>
            <a:r>
              <a:rPr lang="en-US" sz="1400" i="1">
                <a:latin typeface="Calibri" pitchFamily="34" charset="0"/>
              </a:rPr>
              <a:t>PROP</a:t>
            </a:r>
            <a:r>
              <a:rPr lang="en-US" sz="1400">
                <a:latin typeface="Calibri" pitchFamily="34" charset="0"/>
              </a:rPr>
              <a:t>-:   A collision takes place near Host B.</a:t>
            </a:r>
          </a:p>
        </p:txBody>
      </p:sp>
      <p:sp>
        <p:nvSpPr>
          <p:cNvPr id="24607" name="Text Box 124"/>
          <p:cNvSpPr txBox="1">
            <a:spLocks noChangeArrowheads="1"/>
          </p:cNvSpPr>
          <p:nvPr/>
        </p:nvSpPr>
        <p:spPr bwMode="auto">
          <a:xfrm>
            <a:off x="4648200" y="4800600"/>
            <a:ext cx="4279900" cy="942975"/>
          </a:xfrm>
          <a:prstGeom prst="rect">
            <a:avLst/>
          </a:prstGeom>
          <a:noFill/>
          <a:ln w="9525">
            <a:noFill/>
            <a:miter lim="800000"/>
            <a:headEnd/>
            <a:tailEnd/>
          </a:ln>
        </p:spPr>
        <p:txBody>
          <a:bodyPr wrap="none">
            <a:spAutoFit/>
          </a:bodyPr>
          <a:lstStyle/>
          <a:p>
            <a:r>
              <a:rPr lang="en-US" sz="1400">
                <a:latin typeface="Calibri" pitchFamily="34" charset="0"/>
              </a:rPr>
              <a:t>t=</a:t>
            </a:r>
            <a:r>
              <a:rPr lang="en-US" sz="1400" i="1">
                <a:latin typeface="Calibri" pitchFamily="34" charset="0"/>
              </a:rPr>
              <a:t>PROP</a:t>
            </a:r>
            <a:r>
              <a:rPr lang="en-US" sz="1400">
                <a:latin typeface="Calibri" pitchFamily="34" charset="0"/>
              </a:rPr>
              <a:t>:    Host B receives data whilst transmitting, and</a:t>
            </a:r>
            <a:br>
              <a:rPr lang="en-US" sz="1400">
                <a:latin typeface="Calibri" pitchFamily="34" charset="0"/>
              </a:rPr>
            </a:br>
            <a:r>
              <a:rPr lang="en-US" sz="1400">
                <a:latin typeface="Calibri" pitchFamily="34" charset="0"/>
              </a:rPr>
              <a:t>                    so detects the collision.</a:t>
            </a:r>
            <a:br>
              <a:rPr lang="en-US" sz="1400">
                <a:latin typeface="Calibri" pitchFamily="34" charset="0"/>
              </a:rPr>
            </a:br>
            <a:r>
              <a:rPr lang="en-US" sz="1400">
                <a:latin typeface="Calibri" pitchFamily="34" charset="0"/>
              </a:rPr>
              <a:t>t=2</a:t>
            </a:r>
            <a:r>
              <a:rPr lang="en-US" sz="1400" i="1">
                <a:latin typeface="Calibri" pitchFamily="34" charset="0"/>
              </a:rPr>
              <a:t>PROP</a:t>
            </a:r>
            <a:r>
              <a:rPr lang="en-US" sz="1400">
                <a:latin typeface="Calibri" pitchFamily="34" charset="0"/>
              </a:rPr>
              <a:t>-: Host A receives data whilst transmitting, and </a:t>
            </a:r>
            <a:br>
              <a:rPr lang="en-US" sz="1400">
                <a:latin typeface="Calibri" pitchFamily="34" charset="0"/>
              </a:rPr>
            </a:br>
            <a:r>
              <a:rPr lang="en-US" sz="1400">
                <a:latin typeface="Calibri" pitchFamily="34" charset="0"/>
              </a:rPr>
              <a:t>                    so detects the collision. </a:t>
            </a:r>
          </a:p>
        </p:txBody>
      </p:sp>
      <p:sp>
        <p:nvSpPr>
          <p:cNvPr id="24608" name="Line 125"/>
          <p:cNvSpPr>
            <a:spLocks noChangeShapeType="1"/>
          </p:cNvSpPr>
          <p:nvPr/>
        </p:nvSpPr>
        <p:spPr bwMode="auto">
          <a:xfrm>
            <a:off x="4267200" y="4800600"/>
            <a:ext cx="0" cy="1066800"/>
          </a:xfrm>
          <a:prstGeom prst="line">
            <a:avLst/>
          </a:prstGeom>
          <a:noFill/>
          <a:ln w="9525">
            <a:solidFill>
              <a:schemeClr val="tx1"/>
            </a:solidFill>
            <a:round/>
            <a:headEnd/>
            <a:tailEnd/>
          </a:ln>
        </p:spPr>
        <p:txBody>
          <a:bodyPr/>
          <a:lstStyle/>
          <a:p>
            <a:endParaRPr lang="en-US"/>
          </a:p>
        </p:txBody>
      </p:sp>
      <p:sp>
        <p:nvSpPr>
          <p:cNvPr id="73868" name="AutoShape 140"/>
          <p:cNvSpPr>
            <a:spLocks noChangeArrowheads="1"/>
          </p:cNvSpPr>
          <p:nvPr/>
        </p:nvSpPr>
        <p:spPr bwMode="auto">
          <a:xfrm>
            <a:off x="1981200" y="1752600"/>
            <a:ext cx="1752600" cy="457200"/>
          </a:xfrm>
          <a:prstGeom prst="wedgeRectCallout">
            <a:avLst>
              <a:gd name="adj1" fmla="val -60690"/>
              <a:gd name="adj2" fmla="val 47569"/>
            </a:avLst>
          </a:prstGeom>
          <a:solidFill>
            <a:schemeClr val="accent1"/>
          </a:solidFill>
          <a:ln w="9525">
            <a:solidFill>
              <a:schemeClr val="tx1"/>
            </a:solidFill>
            <a:miter lim="800000"/>
            <a:headEnd/>
            <a:tailEnd/>
          </a:ln>
        </p:spPr>
        <p:txBody>
          <a:bodyPr/>
          <a:lstStyle/>
          <a:p>
            <a:pPr algn="ctr"/>
            <a:r>
              <a:rPr lang="en-US" sz="2000">
                <a:latin typeface="Calibri" pitchFamily="34" charset="0"/>
              </a:rPr>
              <a:t>“Line is idle”</a:t>
            </a:r>
          </a:p>
        </p:txBody>
      </p:sp>
      <p:sp>
        <p:nvSpPr>
          <p:cNvPr id="73869" name="Rectangle 141"/>
          <p:cNvSpPr>
            <a:spLocks noChangeArrowheads="1"/>
          </p:cNvSpPr>
          <p:nvPr/>
        </p:nvSpPr>
        <p:spPr bwMode="auto">
          <a:xfrm>
            <a:off x="7239000" y="3200400"/>
            <a:ext cx="152400" cy="228600"/>
          </a:xfrm>
          <a:prstGeom prst="rect">
            <a:avLst/>
          </a:prstGeom>
          <a:solidFill>
            <a:srgbClr val="0099FF"/>
          </a:solidFill>
          <a:ln w="9525">
            <a:noFill/>
            <a:miter lim="800000"/>
            <a:headEnd/>
            <a:tailEnd/>
          </a:ln>
        </p:spPr>
        <p:txBody>
          <a:bodyPr wrap="none" anchor="ctr"/>
          <a:lstStyle/>
          <a:p>
            <a:endParaRPr lang="en-US">
              <a:latin typeface="Calibri" pitchFamily="34" charset="0"/>
            </a:endParaRPr>
          </a:p>
        </p:txBody>
      </p:sp>
      <p:grpSp>
        <p:nvGrpSpPr>
          <p:cNvPr id="5" name="Group 149"/>
          <p:cNvGrpSpPr>
            <a:grpSpLocks/>
          </p:cNvGrpSpPr>
          <p:nvPr/>
        </p:nvGrpSpPr>
        <p:grpSpPr bwMode="auto">
          <a:xfrm>
            <a:off x="7391400" y="2362200"/>
            <a:ext cx="1301750" cy="838200"/>
            <a:chOff x="4656" y="1488"/>
            <a:chExt cx="820" cy="528"/>
          </a:xfrm>
        </p:grpSpPr>
        <p:sp>
          <p:nvSpPr>
            <p:cNvPr id="24617" name="Text Box 144"/>
            <p:cNvSpPr txBox="1">
              <a:spLocks noChangeArrowheads="1"/>
            </p:cNvSpPr>
            <p:nvPr/>
          </p:nvSpPr>
          <p:spPr bwMode="auto">
            <a:xfrm>
              <a:off x="4944" y="1488"/>
              <a:ext cx="532" cy="192"/>
            </a:xfrm>
            <a:prstGeom prst="rect">
              <a:avLst/>
            </a:prstGeom>
            <a:noFill/>
            <a:ln w="9525">
              <a:noFill/>
              <a:miter lim="800000"/>
              <a:headEnd/>
              <a:tailEnd/>
            </a:ln>
          </p:spPr>
          <p:txBody>
            <a:bodyPr wrap="none">
              <a:spAutoFit/>
            </a:bodyPr>
            <a:lstStyle/>
            <a:p>
              <a:r>
                <a:rPr lang="en-US" sz="1400">
                  <a:latin typeface="Calibri" pitchFamily="34" charset="0"/>
                </a:rPr>
                <a:t>t=</a:t>
              </a:r>
              <a:r>
                <a:rPr lang="en-US" sz="1400" i="1">
                  <a:latin typeface="Calibri" pitchFamily="34" charset="0"/>
                </a:rPr>
                <a:t>PROP</a:t>
              </a:r>
              <a:r>
                <a:rPr lang="en-US" sz="1400">
                  <a:latin typeface="Calibri" pitchFamily="34" charset="0"/>
                </a:rPr>
                <a:t>-</a:t>
              </a:r>
            </a:p>
          </p:txBody>
        </p:sp>
        <p:sp>
          <p:nvSpPr>
            <p:cNvPr id="24618" name="Line 145"/>
            <p:cNvSpPr>
              <a:spLocks noChangeShapeType="1"/>
            </p:cNvSpPr>
            <p:nvPr/>
          </p:nvSpPr>
          <p:spPr bwMode="auto">
            <a:xfrm flipH="1">
              <a:off x="4656" y="1632"/>
              <a:ext cx="336" cy="384"/>
            </a:xfrm>
            <a:prstGeom prst="line">
              <a:avLst/>
            </a:prstGeom>
            <a:noFill/>
            <a:ln w="9525">
              <a:solidFill>
                <a:schemeClr val="tx1"/>
              </a:solidFill>
              <a:round/>
              <a:headEnd/>
              <a:tailEnd type="triangle" w="med" len="med"/>
            </a:ln>
          </p:spPr>
          <p:txBody>
            <a:bodyPr/>
            <a:lstStyle/>
            <a:p>
              <a:endParaRPr lang="en-US"/>
            </a:p>
          </p:txBody>
        </p:sp>
      </p:grpSp>
      <p:grpSp>
        <p:nvGrpSpPr>
          <p:cNvPr id="6" name="Group 147"/>
          <p:cNvGrpSpPr>
            <a:grpSpLocks/>
          </p:cNvGrpSpPr>
          <p:nvPr/>
        </p:nvGrpSpPr>
        <p:grpSpPr bwMode="auto">
          <a:xfrm>
            <a:off x="7467600" y="3124200"/>
            <a:ext cx="381000" cy="685800"/>
            <a:chOff x="4704" y="1968"/>
            <a:chExt cx="240" cy="432"/>
          </a:xfrm>
        </p:grpSpPr>
        <p:sp>
          <p:nvSpPr>
            <p:cNvPr id="24615" name="AutoShape 77"/>
            <p:cNvSpPr>
              <a:spLocks noChangeArrowheads="1"/>
            </p:cNvSpPr>
            <p:nvPr/>
          </p:nvSpPr>
          <p:spPr bwMode="auto">
            <a:xfrm rot="1829144" flipH="1">
              <a:off x="4704" y="1968"/>
              <a:ext cx="240" cy="288"/>
            </a:xfrm>
            <a:prstGeom prst="lightningBolt">
              <a:avLst/>
            </a:prstGeom>
            <a:solidFill>
              <a:srgbClr val="FF9933"/>
            </a:solidFill>
            <a:ln w="9525">
              <a:solidFill>
                <a:schemeClr val="bg1"/>
              </a:solidFill>
              <a:miter lim="800000"/>
              <a:headEnd/>
              <a:tailEnd/>
            </a:ln>
          </p:spPr>
          <p:txBody>
            <a:bodyPr wrap="none" anchor="ctr"/>
            <a:lstStyle/>
            <a:p>
              <a:endParaRPr lang="en-US">
                <a:latin typeface="Calibri" pitchFamily="34" charset="0"/>
              </a:endParaRPr>
            </a:p>
          </p:txBody>
        </p:sp>
        <p:sp>
          <p:nvSpPr>
            <p:cNvPr id="24616" name="AutoShape 146"/>
            <p:cNvSpPr>
              <a:spLocks noChangeArrowheads="1"/>
            </p:cNvSpPr>
            <p:nvPr/>
          </p:nvSpPr>
          <p:spPr bwMode="auto">
            <a:xfrm rot="-1829144" flipH="1" flipV="1">
              <a:off x="4704" y="2112"/>
              <a:ext cx="240" cy="288"/>
            </a:xfrm>
            <a:prstGeom prst="lightningBolt">
              <a:avLst/>
            </a:prstGeom>
            <a:solidFill>
              <a:srgbClr val="FF9933"/>
            </a:solidFill>
            <a:ln w="9525">
              <a:solidFill>
                <a:schemeClr val="bg1"/>
              </a:solidFill>
              <a:miter lim="800000"/>
              <a:headEnd/>
              <a:tailEnd/>
            </a:ln>
          </p:spPr>
          <p:txBody>
            <a:bodyPr wrap="none" anchor="ctr"/>
            <a:lstStyle/>
            <a:p>
              <a:endParaRPr lang="en-US">
                <a:latin typeface="Calibri" pitchFamily="34" charset="0"/>
              </a:endParaRPr>
            </a:p>
          </p:txBody>
        </p:sp>
      </p:grpSp>
      <p:sp>
        <p:nvSpPr>
          <p:cNvPr id="73876" name="AutoShape 148"/>
          <p:cNvSpPr>
            <a:spLocks noChangeArrowheads="1"/>
          </p:cNvSpPr>
          <p:nvPr/>
        </p:nvSpPr>
        <p:spPr bwMode="auto">
          <a:xfrm>
            <a:off x="4800600" y="1752600"/>
            <a:ext cx="1752600" cy="457200"/>
          </a:xfrm>
          <a:prstGeom prst="wedgeRectCallout">
            <a:avLst>
              <a:gd name="adj1" fmla="val 96106"/>
              <a:gd name="adj2" fmla="val 29861"/>
            </a:avLst>
          </a:prstGeom>
          <a:solidFill>
            <a:schemeClr val="accent1"/>
          </a:solidFill>
          <a:ln w="9525">
            <a:solidFill>
              <a:schemeClr val="tx1"/>
            </a:solidFill>
            <a:miter lim="800000"/>
            <a:headEnd/>
            <a:tailEnd/>
          </a:ln>
        </p:spPr>
        <p:txBody>
          <a:bodyPr/>
          <a:lstStyle/>
          <a:p>
            <a:pPr algn="ctr"/>
            <a:r>
              <a:rPr lang="en-US" sz="2000">
                <a:latin typeface="Calibri" pitchFamily="34" charset="0"/>
              </a:rPr>
              <a:t>“Line is idle”</a:t>
            </a:r>
          </a:p>
        </p:txBody>
      </p:sp>
      <p:sp>
        <p:nvSpPr>
          <p:cNvPr id="73879" name="Rectangle 151"/>
          <p:cNvSpPr>
            <a:spLocks noChangeArrowheads="1"/>
          </p:cNvSpPr>
          <p:nvPr/>
        </p:nvSpPr>
        <p:spPr bwMode="auto">
          <a:xfrm>
            <a:off x="6858000" y="3505200"/>
            <a:ext cx="381000" cy="228600"/>
          </a:xfrm>
          <a:prstGeom prst="rect">
            <a:avLst/>
          </a:prstGeom>
          <a:solidFill>
            <a:srgbClr val="FF3300"/>
          </a:solidFill>
          <a:ln w="9525">
            <a:noFill/>
            <a:miter lim="800000"/>
            <a:headEnd/>
            <a:tailEnd/>
          </a:ln>
        </p:spPr>
        <p:txBody>
          <a:bodyPr wrap="none" anchor="ctr"/>
          <a:lstStyle/>
          <a:p>
            <a:endParaRPr lang="en-US">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8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73741"/>
                                        </p:tgtEl>
                                        <p:attrNameLst>
                                          <p:attrName>style.visibility</p:attrName>
                                        </p:attrNameLst>
                                      </p:cBhvr>
                                      <p:to>
                                        <p:strVal val="visible"/>
                                      </p:to>
                                    </p:set>
                                    <p:animEffect transition="in" filter="wipe(left)">
                                      <p:cBhvr>
                                        <p:cTn id="11" dur="500"/>
                                        <p:tgtEl>
                                          <p:spTgt spid="73741"/>
                                        </p:tgtEl>
                                      </p:cBhvr>
                                    </p:animEffect>
                                  </p:childTnLst>
                                </p:cTn>
                              </p:par>
                              <p:par>
                                <p:cTn id="12" presetID="1" presetClass="exit" presetSubtype="0" fill="hold" grpId="1" nodeType="withEffect">
                                  <p:stCondLst>
                                    <p:cond delay="0"/>
                                  </p:stCondLst>
                                  <p:childTnLst>
                                    <p:set>
                                      <p:cBhvr>
                                        <p:cTn id="13" dur="1" fill="hold">
                                          <p:stCondLst>
                                            <p:cond delay="0"/>
                                          </p:stCondLst>
                                        </p:cTn>
                                        <p:tgtEl>
                                          <p:spTgt spid="73868"/>
                                        </p:tgtEl>
                                        <p:attrNameLst>
                                          <p:attrName>style.visibility</p:attrName>
                                        </p:attrNameLst>
                                      </p:cBhvr>
                                      <p:to>
                                        <p:strVal val="hidden"/>
                                      </p:to>
                                    </p:set>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387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73784"/>
                                        </p:tgtEl>
                                        <p:attrNameLst>
                                          <p:attrName>style.visibility</p:attrName>
                                        </p:attrNameLst>
                                      </p:cBhvr>
                                      <p:to>
                                        <p:strVal val="visible"/>
                                      </p:to>
                                    </p:set>
                                    <p:animEffect transition="in" filter="wipe(right)">
                                      <p:cBhvr>
                                        <p:cTn id="25" dur="500"/>
                                        <p:tgtEl>
                                          <p:spTgt spid="7378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3869"/>
                                        </p:tgtEl>
                                        <p:attrNameLst>
                                          <p:attrName>style.visibility</p:attrName>
                                        </p:attrNameLst>
                                      </p:cBhvr>
                                      <p:to>
                                        <p:strVal val="visible"/>
                                      </p:to>
                                    </p:set>
                                    <p:animEffect transition="in" filter="wipe(left)">
                                      <p:cBhvr>
                                        <p:cTn id="28" dur="500"/>
                                        <p:tgtEl>
                                          <p:spTgt spid="73869"/>
                                        </p:tgtEl>
                                      </p:cBhvr>
                                    </p:animEffect>
                                  </p:childTnLst>
                                </p:cTn>
                              </p:par>
                            </p:childTnLst>
                          </p:cTn>
                        </p:par>
                        <p:par>
                          <p:cTn id="29" fill="hold">
                            <p:stCondLst>
                              <p:cond delay="500"/>
                            </p:stCondLst>
                            <p:childTnLst>
                              <p:par>
                                <p:cTn id="30" presetID="1"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5"/>
                                        </p:tgtEl>
                                        <p:attrNameLst>
                                          <p:attrName>style.visibility</p:attrName>
                                        </p:attrNameLst>
                                      </p:cBhvr>
                                      <p:to>
                                        <p:strVal val="visible"/>
                                      </p:to>
                                    </p:set>
                                  </p:childTnLst>
                                </p:cTn>
                              </p:par>
                              <p:par>
                                <p:cTn id="34" presetID="1" presetClass="exit" presetSubtype="0" fill="hold" grpId="1" nodeType="withEffect">
                                  <p:stCondLst>
                                    <p:cond delay="0"/>
                                  </p:stCondLst>
                                  <p:childTnLst>
                                    <p:set>
                                      <p:cBhvr>
                                        <p:cTn id="35" dur="1" fill="hold">
                                          <p:stCondLst>
                                            <p:cond delay="0"/>
                                          </p:stCondLst>
                                        </p:cTn>
                                        <p:tgtEl>
                                          <p:spTgt spid="73876"/>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73826"/>
                                        </p:tgtEl>
                                        <p:attrNameLst>
                                          <p:attrName>style.visibility</p:attrName>
                                        </p:attrNameLst>
                                      </p:cBhvr>
                                      <p:to>
                                        <p:strVal val="visible"/>
                                      </p:to>
                                    </p:set>
                                    <p:animEffect transition="in" filter="wipe(left)">
                                      <p:cBhvr>
                                        <p:cTn id="40" dur="500"/>
                                        <p:tgtEl>
                                          <p:spTgt spid="73826"/>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73829"/>
                                        </p:tgtEl>
                                        <p:attrNameLst>
                                          <p:attrName>style.visibility</p:attrName>
                                        </p:attrNameLst>
                                      </p:cBhvr>
                                      <p:to>
                                        <p:strVal val="visible"/>
                                      </p:to>
                                    </p:set>
                                    <p:animEffect transition="in" filter="wipe(right)">
                                      <p:cBhvr>
                                        <p:cTn id="43" dur="500"/>
                                        <p:tgtEl>
                                          <p:spTgt spid="73829"/>
                                        </p:tgtEl>
                                      </p:cBhvr>
                                    </p:animEffect>
                                  </p:childTnLst>
                                </p:cTn>
                              </p:par>
                            </p:childTnLst>
                          </p:cTn>
                        </p:par>
                        <p:par>
                          <p:cTn id="44" fill="hold">
                            <p:stCondLst>
                              <p:cond delay="500"/>
                            </p:stCondLst>
                            <p:childTnLst>
                              <p:par>
                                <p:cTn id="45" presetID="1" presetClass="entr" presetSubtype="0"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387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35" presetClass="path" presetSubtype="0" accel="50000" decel="50000" fill="hold" grpId="1" nodeType="clickEffect">
                                  <p:stCondLst>
                                    <p:cond delay="0"/>
                                  </p:stCondLst>
                                  <p:childTnLst>
                                    <p:animMotion origin="layout" path="M -3.33333E-6 2.22222E-6 L -0.57916 0.00555 " pathEditMode="relative" rAng="0" ptsTypes="AA">
                                      <p:cBhvr>
                                        <p:cTn id="54" dur="1000" fill="hold"/>
                                        <p:tgtEl>
                                          <p:spTgt spid="73879"/>
                                        </p:tgtEl>
                                        <p:attrNameLst>
                                          <p:attrName>ppt_x</p:attrName>
                                          <p:attrName>ppt_y</p:attrName>
                                        </p:attrNameLst>
                                      </p:cBhvr>
                                      <p:rCtr x="-290" y="3"/>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84" grpId="0" animBg="1"/>
      <p:bldP spid="73741" grpId="0" animBg="1"/>
      <p:bldP spid="73826" grpId="0" animBg="1"/>
      <p:bldP spid="73829" grpId="0" animBg="1"/>
      <p:bldP spid="73868" grpId="0" animBg="1"/>
      <p:bldP spid="73868" grpId="1" animBg="1"/>
      <p:bldP spid="73869" grpId="0" animBg="1"/>
      <p:bldP spid="73876" grpId="0" animBg="1"/>
      <p:bldP spid="73876" grpId="1" animBg="1"/>
      <p:bldP spid="73879" grpId="0" animBg="1"/>
      <p:bldP spid="73879"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smtClean="0"/>
              <a:t>Length Limitation of CSMA/CD</a:t>
            </a:r>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a:buChar char="•"/>
              <a:defRPr/>
            </a:pPr>
            <a:r>
              <a:rPr lang="en-US" dirty="0" smtClean="0"/>
              <a:t>There is a minimum size frame needed to be able to detect collisions:</a:t>
            </a:r>
          </a:p>
          <a:p>
            <a:pPr lvl="1" eaLnBrk="1" fontAlgn="auto" hangingPunct="1">
              <a:spcAft>
                <a:spcPts val="0"/>
              </a:spcAft>
              <a:buFont typeface="Arial"/>
              <a:buChar char="–"/>
              <a:defRPr/>
            </a:pPr>
            <a:r>
              <a:rPr lang="en-US" dirty="0" smtClean="0"/>
              <a:t>Transmission Delay &gt; 2 * Propagation Delay</a:t>
            </a:r>
          </a:p>
          <a:p>
            <a:pPr lvl="1" eaLnBrk="1" fontAlgn="auto" hangingPunct="1">
              <a:spcAft>
                <a:spcPts val="0"/>
              </a:spcAft>
              <a:buFont typeface="Arial"/>
              <a:buChar char="–"/>
              <a:defRPr/>
            </a:pPr>
            <a:r>
              <a:rPr lang="en-US" dirty="0" smtClean="0"/>
              <a:t>Transmission Delay = </a:t>
            </a:r>
            <a:r>
              <a:rPr lang="en-US" dirty="0" err="1" smtClean="0"/>
              <a:t>MinSize</a:t>
            </a:r>
            <a:r>
              <a:rPr lang="en-US" dirty="0" smtClean="0"/>
              <a:t> / </a:t>
            </a:r>
            <a:r>
              <a:rPr lang="en-US" dirty="0" err="1" smtClean="0"/>
              <a:t>TransferRate</a:t>
            </a:r>
            <a:endParaRPr lang="en-US" dirty="0" smtClean="0"/>
          </a:p>
          <a:p>
            <a:pPr lvl="1" eaLnBrk="1" fontAlgn="auto" hangingPunct="1">
              <a:spcAft>
                <a:spcPts val="0"/>
              </a:spcAft>
              <a:buFont typeface="Arial"/>
              <a:buChar char="–"/>
              <a:defRPr/>
            </a:pPr>
            <a:r>
              <a:rPr lang="en-US" dirty="0" err="1" smtClean="0"/>
              <a:t>MinSize</a:t>
            </a:r>
            <a:r>
              <a:rPr lang="en-US" dirty="0" smtClean="0"/>
              <a:t> = </a:t>
            </a:r>
            <a:r>
              <a:rPr lang="en-US" dirty="0" err="1" smtClean="0"/>
              <a:t>TransferRate</a:t>
            </a:r>
            <a:r>
              <a:rPr lang="en-US" dirty="0" smtClean="0"/>
              <a:t> * 2 * Propagation Delay</a:t>
            </a:r>
          </a:p>
          <a:p>
            <a:pPr eaLnBrk="1" fontAlgn="auto" hangingPunct="1">
              <a:spcAft>
                <a:spcPts val="0"/>
              </a:spcAft>
              <a:buFont typeface="Arial"/>
              <a:buChar char="•"/>
              <a:defRPr/>
            </a:pPr>
            <a:r>
              <a:rPr lang="en-US" dirty="0" smtClean="0"/>
              <a:t>Longer wire = larger prop delay = larger </a:t>
            </a:r>
            <a:r>
              <a:rPr lang="en-US" dirty="0" err="1" smtClean="0"/>
              <a:t>MinSize</a:t>
            </a:r>
            <a:endParaRPr lang="en-US" dirty="0" smtClean="0"/>
          </a:p>
          <a:p>
            <a:pPr eaLnBrk="1" fontAlgn="auto" hangingPunct="1">
              <a:spcAft>
                <a:spcPts val="0"/>
              </a:spcAft>
              <a:buFont typeface="Arial"/>
              <a:buChar char="•"/>
              <a:defRPr/>
            </a:pPr>
            <a:r>
              <a:rPr lang="en-US" dirty="0" smtClean="0"/>
              <a:t>Faster transfer rate = larger </a:t>
            </a:r>
            <a:r>
              <a:rPr lang="en-US" dirty="0" err="1" smtClean="0"/>
              <a:t>MinSize</a:t>
            </a:r>
            <a:endParaRPr lang="en-US" dirty="0" smtClean="0"/>
          </a:p>
          <a:p>
            <a:pPr lvl="1" eaLnBrk="1" fontAlgn="auto" hangingPunct="1">
              <a:spcAft>
                <a:spcPts val="0"/>
              </a:spcAft>
              <a:buFont typeface="Arial"/>
              <a:buChar char="–"/>
              <a:defRPr/>
            </a:pPr>
            <a:r>
              <a:rPr lang="en-US" dirty="0" smtClean="0"/>
              <a:t>Serious problem with Gigabit Ethernet and higher</a:t>
            </a:r>
          </a:p>
          <a:p>
            <a:pPr lvl="1" eaLnBrk="1" fontAlgn="auto" hangingPunct="1">
              <a:spcAft>
                <a:spcPts val="0"/>
              </a:spcAft>
              <a:buFont typeface="Arial"/>
              <a:buChar char="–"/>
              <a:defRPr/>
            </a:pPr>
            <a:r>
              <a:rPr lang="en-US" dirty="0" smtClean="0"/>
              <a:t>Punt problem by saying that everyone is using switched networks anyway and not going to get collisions </a:t>
            </a:r>
          </a:p>
          <a:p>
            <a:pPr eaLnBrk="1" fontAlgn="auto" hangingPunct="1">
              <a:spcAft>
                <a:spcPts val="0"/>
              </a:spcAft>
              <a:buFont typeface="Arial"/>
              <a:buNone/>
              <a:defRPr/>
            </a:pPr>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en-US" smtClean="0"/>
              <a:t>Routers, Switches, and Hubs</a:t>
            </a:r>
          </a:p>
        </p:txBody>
      </p:sp>
      <p:sp>
        <p:nvSpPr>
          <p:cNvPr id="27650" name="Content Placeholder 2"/>
          <p:cNvSpPr>
            <a:spLocks noGrp="1"/>
          </p:cNvSpPr>
          <p:nvPr>
            <p:ph idx="1"/>
          </p:nvPr>
        </p:nvSpPr>
        <p:spPr/>
        <p:txBody>
          <a:bodyPr/>
          <a:lstStyle/>
          <a:p>
            <a:pPr eaLnBrk="1" hangingPunct="1"/>
            <a:r>
              <a:rPr lang="en-US" smtClean="0"/>
              <a:t>Routers are network layer devices</a:t>
            </a:r>
          </a:p>
          <a:p>
            <a:pPr lvl="1" eaLnBrk="1" hangingPunct="1"/>
            <a:r>
              <a:rPr lang="en-US" smtClean="0"/>
              <a:t>Modify IP datagram (decrement TTL)</a:t>
            </a:r>
          </a:p>
          <a:p>
            <a:pPr lvl="1" eaLnBrk="1" hangingPunct="1"/>
            <a:r>
              <a:rPr lang="en-US" smtClean="0"/>
              <a:t>Hosts and other routers must be aware of them</a:t>
            </a:r>
          </a:p>
          <a:p>
            <a:pPr eaLnBrk="1" hangingPunct="1"/>
            <a:r>
              <a:rPr lang="en-US" smtClean="0"/>
              <a:t>Switches and hubs are link layer devices</a:t>
            </a:r>
          </a:p>
          <a:p>
            <a:pPr lvl="1" eaLnBrk="1" hangingPunct="1"/>
            <a:r>
              <a:rPr lang="en-US" smtClean="0"/>
              <a:t>Only care about frames, don’t modify IP datagram</a:t>
            </a:r>
          </a:p>
          <a:p>
            <a:pPr lvl="1" eaLnBrk="1" hangingPunct="1"/>
            <a:r>
              <a:rPr lang="en-US" smtClean="0"/>
              <a:t>Transparent to network</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US" smtClean="0"/>
              <a:t>Hubs</a:t>
            </a:r>
          </a:p>
        </p:txBody>
      </p:sp>
      <p:sp>
        <p:nvSpPr>
          <p:cNvPr id="28674" name="Content Placeholder 2"/>
          <p:cNvSpPr>
            <a:spLocks noGrp="1"/>
          </p:cNvSpPr>
          <p:nvPr>
            <p:ph idx="1"/>
          </p:nvPr>
        </p:nvSpPr>
        <p:spPr/>
        <p:txBody>
          <a:bodyPr/>
          <a:lstStyle/>
          <a:p>
            <a:pPr eaLnBrk="1" hangingPunct="1">
              <a:lnSpc>
                <a:spcPct val="90000"/>
              </a:lnSpc>
            </a:pPr>
            <a:r>
              <a:rPr lang="en-US" sz="3000" smtClean="0"/>
              <a:t>Operate as a repeater</a:t>
            </a:r>
          </a:p>
          <a:p>
            <a:pPr lvl="1" eaLnBrk="1" hangingPunct="1">
              <a:lnSpc>
                <a:spcPct val="90000"/>
              </a:lnSpc>
            </a:pPr>
            <a:r>
              <a:rPr lang="en-US" sz="2600" smtClean="0"/>
              <a:t>Broadcast an incoming frame to all ports, except for the ingress port</a:t>
            </a:r>
          </a:p>
          <a:p>
            <a:pPr lvl="1" eaLnBrk="1" hangingPunct="1">
              <a:lnSpc>
                <a:spcPct val="90000"/>
              </a:lnSpc>
            </a:pPr>
            <a:r>
              <a:rPr lang="en-US" sz="2600" smtClean="0"/>
              <a:t>Like having a longer Ethernet cable that all the hosts tap into</a:t>
            </a:r>
          </a:p>
          <a:p>
            <a:pPr lvl="1" eaLnBrk="1" hangingPunct="1">
              <a:lnSpc>
                <a:spcPct val="90000"/>
              </a:lnSpc>
            </a:pPr>
            <a:r>
              <a:rPr lang="en-US" sz="2600" smtClean="0"/>
              <a:t>All ports are on single collision domain!</a:t>
            </a:r>
          </a:p>
          <a:p>
            <a:pPr eaLnBrk="1" hangingPunct="1">
              <a:lnSpc>
                <a:spcPct val="90000"/>
              </a:lnSpc>
            </a:pPr>
            <a:r>
              <a:rPr lang="en-US" sz="3000" smtClean="0"/>
              <a:t>Advantages: simple, restores signal, potentially fast since we don’t have to buffer or examine frame</a:t>
            </a:r>
          </a:p>
          <a:p>
            <a:pPr eaLnBrk="1" hangingPunct="1">
              <a:lnSpc>
                <a:spcPct val="90000"/>
              </a:lnSpc>
            </a:pPr>
            <a:r>
              <a:rPr lang="en-US" sz="3000" smtClean="0"/>
              <a:t>Disadvantages: poor bandwidth due to collisions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en-US" smtClean="0"/>
              <a:t>Hub Question 1</a:t>
            </a:r>
          </a:p>
        </p:txBody>
      </p:sp>
      <p:sp>
        <p:nvSpPr>
          <p:cNvPr id="3" name="Content Placeholder 2"/>
          <p:cNvSpPr>
            <a:spLocks noGrp="1"/>
          </p:cNvSpPr>
          <p:nvPr>
            <p:ph idx="1"/>
          </p:nvPr>
        </p:nvSpPr>
        <p:spPr/>
        <p:txBody>
          <a:bodyPr/>
          <a:lstStyle/>
          <a:p>
            <a:pPr eaLnBrk="1" hangingPunct="1"/>
            <a:r>
              <a:rPr lang="en-US" smtClean="0"/>
              <a:t>A 10-port hub is connected to 10 hosts using gigabit links. What is the maximum aggregate transfer rate of data flowing through this network?</a:t>
            </a:r>
          </a:p>
          <a:p>
            <a:pPr lvl="1" eaLnBrk="1" hangingPunct="1"/>
            <a:r>
              <a:rPr lang="en-US" smtClean="0"/>
              <a:t>All ports are part of the same collision domain--only one device can send at a time</a:t>
            </a:r>
          </a:p>
          <a:p>
            <a:pPr lvl="1" eaLnBrk="1" hangingPunct="1"/>
            <a:r>
              <a:rPr lang="en-US" smtClean="0"/>
              <a:t>Therefore, peak bandwidth is one gigabit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smtClean="0"/>
              <a:t>Hub Question 2</a:t>
            </a:r>
          </a:p>
        </p:txBody>
      </p:sp>
      <p:sp>
        <p:nvSpPr>
          <p:cNvPr id="3" name="Content Placeholder 2"/>
          <p:cNvSpPr>
            <a:spLocks noGrp="1"/>
          </p:cNvSpPr>
          <p:nvPr>
            <p:ph idx="1"/>
          </p:nvPr>
        </p:nvSpPr>
        <p:spPr/>
        <p:txBody>
          <a:bodyPr/>
          <a:lstStyle/>
          <a:p>
            <a:pPr eaLnBrk="1" hangingPunct="1"/>
            <a:r>
              <a:rPr lang="en-US" sz="3000" smtClean="0"/>
              <a:t>Recall that 100Mbps Ethernet restricts cable lengths to 100m. Suppose we want to connect two hosts which are 1000m apart. Can we use 10 100m cables with 9 hubs in series to accomplish this?</a:t>
            </a:r>
          </a:p>
          <a:p>
            <a:pPr lvl="1" eaLnBrk="1" hangingPunct="1"/>
            <a:r>
              <a:rPr lang="en-US" sz="2600" smtClean="0"/>
              <a:t>No. Since all ports are on same collision domain, max network diameter (1km) is too large to meet the TRANSP &gt; 2 * PROP constraint of CSMA/CD</a:t>
            </a:r>
          </a:p>
          <a:p>
            <a:pPr lvl="1" eaLnBrk="1" hangingPunct="1"/>
            <a:r>
              <a:rPr lang="en-US" sz="2600" smtClean="0"/>
              <a:t>In reality, the IEEE standard limits number of hubs in series and specifies maximum network diameter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smtClean="0"/>
              <a:t>Switches</a:t>
            </a:r>
          </a:p>
        </p:txBody>
      </p:sp>
      <p:sp>
        <p:nvSpPr>
          <p:cNvPr id="3" name="Content Placeholder 2"/>
          <p:cNvSpPr>
            <a:spLocks noGrp="1"/>
          </p:cNvSpPr>
          <p:nvPr>
            <p:ph idx="1"/>
          </p:nvPr>
        </p:nvSpPr>
        <p:spPr/>
        <p:txBody>
          <a:bodyPr rtlCol="0">
            <a:normAutofit lnSpcReduction="10000"/>
          </a:bodyPr>
          <a:lstStyle/>
          <a:p>
            <a:pPr eaLnBrk="1" fontAlgn="auto" hangingPunct="1">
              <a:lnSpc>
                <a:spcPct val="80000"/>
              </a:lnSpc>
              <a:spcAft>
                <a:spcPts val="0"/>
              </a:spcAft>
              <a:buFont typeface="Arial"/>
              <a:buChar char="•"/>
              <a:defRPr/>
            </a:pPr>
            <a:r>
              <a:rPr lang="en-US" sz="3000" dirty="0"/>
              <a:t>Must store and examine frame before forwarding</a:t>
            </a:r>
          </a:p>
          <a:p>
            <a:pPr eaLnBrk="1" fontAlgn="auto" hangingPunct="1">
              <a:lnSpc>
                <a:spcPct val="80000"/>
              </a:lnSpc>
              <a:spcAft>
                <a:spcPts val="0"/>
              </a:spcAft>
              <a:buFont typeface="Arial"/>
              <a:buChar char="•"/>
              <a:defRPr/>
            </a:pPr>
            <a:r>
              <a:rPr lang="en-US" sz="3000" dirty="0"/>
              <a:t>Simple learning protocol—no configuration</a:t>
            </a:r>
          </a:p>
          <a:p>
            <a:pPr lvl="1" eaLnBrk="1" fontAlgn="auto" hangingPunct="1">
              <a:lnSpc>
                <a:spcPct val="80000"/>
              </a:lnSpc>
              <a:spcAft>
                <a:spcPts val="0"/>
              </a:spcAft>
              <a:buFont typeface="Arial"/>
              <a:buChar char="–"/>
              <a:defRPr/>
            </a:pPr>
            <a:r>
              <a:rPr lang="en-US" sz="2600" dirty="0"/>
              <a:t>Given incoming frame (</a:t>
            </a:r>
            <a:r>
              <a:rPr lang="en-US" sz="2600" dirty="0" err="1"/>
              <a:t>MAC</a:t>
            </a:r>
            <a:r>
              <a:rPr lang="en-US" sz="2600" baseline="-25000" dirty="0" err="1"/>
              <a:t>src</a:t>
            </a:r>
            <a:r>
              <a:rPr lang="en-US" sz="2600" dirty="0"/>
              <a:t>, </a:t>
            </a:r>
            <a:r>
              <a:rPr lang="en-US" sz="2600" dirty="0" err="1"/>
              <a:t>MAC</a:t>
            </a:r>
            <a:r>
              <a:rPr lang="en-US" sz="2600" baseline="-25000" dirty="0" err="1"/>
              <a:t>dst</a:t>
            </a:r>
            <a:r>
              <a:rPr lang="en-US" sz="2600" dirty="0"/>
              <a:t>) on port </a:t>
            </a:r>
            <a:r>
              <a:rPr lang="en-US" sz="2600" dirty="0" err="1"/>
              <a:t>x</a:t>
            </a:r>
            <a:r>
              <a:rPr lang="en-US" sz="2600" dirty="0"/>
              <a:t>:</a:t>
            </a:r>
          </a:p>
          <a:p>
            <a:pPr lvl="1" eaLnBrk="1" fontAlgn="auto" hangingPunct="1">
              <a:lnSpc>
                <a:spcPct val="80000"/>
              </a:lnSpc>
              <a:spcAft>
                <a:spcPts val="0"/>
              </a:spcAft>
              <a:buFont typeface="Arial"/>
              <a:buChar char="–"/>
              <a:defRPr/>
            </a:pPr>
            <a:r>
              <a:rPr lang="en-US" sz="2600" dirty="0"/>
              <a:t>Add (</a:t>
            </a:r>
            <a:r>
              <a:rPr lang="en-US" sz="2600" dirty="0" err="1"/>
              <a:t>MAC</a:t>
            </a:r>
            <a:r>
              <a:rPr lang="en-US" sz="2600" baseline="-25000" dirty="0" err="1"/>
              <a:t>src</a:t>
            </a:r>
            <a:r>
              <a:rPr lang="en-US" sz="2600" dirty="0"/>
              <a:t>, </a:t>
            </a:r>
            <a:r>
              <a:rPr lang="en-US" sz="2600" dirty="0" err="1"/>
              <a:t>x</a:t>
            </a:r>
            <a:r>
              <a:rPr lang="en-US" sz="2600" dirty="0"/>
              <a:t>) to switch table</a:t>
            </a:r>
          </a:p>
          <a:p>
            <a:pPr lvl="1" eaLnBrk="1" fontAlgn="auto" hangingPunct="1">
              <a:lnSpc>
                <a:spcPct val="80000"/>
              </a:lnSpc>
              <a:spcAft>
                <a:spcPts val="0"/>
              </a:spcAft>
              <a:buFont typeface="Arial"/>
              <a:buChar char="–"/>
              <a:defRPr/>
            </a:pPr>
            <a:r>
              <a:rPr lang="en-US" sz="2600" dirty="0"/>
              <a:t>Look up port for </a:t>
            </a:r>
            <a:r>
              <a:rPr lang="en-US" sz="2600" dirty="0" err="1"/>
              <a:t>MAC</a:t>
            </a:r>
            <a:r>
              <a:rPr lang="en-US" sz="2600" baseline="-25000" dirty="0" err="1"/>
              <a:t>dst</a:t>
            </a:r>
            <a:r>
              <a:rPr lang="en-US" sz="2600" baseline="-25000" dirty="0"/>
              <a:t> </a:t>
            </a:r>
            <a:r>
              <a:rPr lang="en-US" sz="2600" dirty="0"/>
              <a:t> for in switch table</a:t>
            </a:r>
          </a:p>
          <a:p>
            <a:pPr lvl="2" eaLnBrk="1" fontAlgn="auto" hangingPunct="1">
              <a:lnSpc>
                <a:spcPct val="80000"/>
              </a:lnSpc>
              <a:spcAft>
                <a:spcPts val="0"/>
              </a:spcAft>
              <a:buFont typeface="Arial"/>
              <a:buChar char="•"/>
              <a:defRPr/>
            </a:pPr>
            <a:r>
              <a:rPr lang="en-US" sz="2200" dirty="0"/>
              <a:t>If entry is there, forward frame to that port</a:t>
            </a:r>
          </a:p>
          <a:p>
            <a:pPr lvl="2" eaLnBrk="1" fontAlgn="auto" hangingPunct="1">
              <a:lnSpc>
                <a:spcPct val="80000"/>
              </a:lnSpc>
              <a:spcAft>
                <a:spcPts val="0"/>
              </a:spcAft>
              <a:buFont typeface="Arial"/>
              <a:buChar char="•"/>
              <a:defRPr/>
            </a:pPr>
            <a:r>
              <a:rPr lang="en-US" sz="2200" dirty="0"/>
              <a:t>Else, broadcast frame to all ports (except ingress port</a:t>
            </a:r>
            <a:r>
              <a:rPr lang="en-US" sz="2200" dirty="0" smtClean="0"/>
              <a:t>)</a:t>
            </a:r>
          </a:p>
          <a:p>
            <a:pPr lvl="1" eaLnBrk="1" fontAlgn="auto" hangingPunct="1">
              <a:lnSpc>
                <a:spcPct val="80000"/>
              </a:lnSpc>
              <a:spcAft>
                <a:spcPts val="0"/>
              </a:spcAft>
              <a:buFont typeface="Arial"/>
              <a:buChar char="–"/>
              <a:defRPr/>
            </a:pPr>
            <a:r>
              <a:rPr lang="en-US" sz="2600" dirty="0" smtClean="0"/>
              <a:t>Runs spanning tree protocol to prevent loops</a:t>
            </a:r>
          </a:p>
          <a:p>
            <a:pPr eaLnBrk="1" fontAlgn="auto" hangingPunct="1">
              <a:lnSpc>
                <a:spcPct val="80000"/>
              </a:lnSpc>
              <a:spcAft>
                <a:spcPts val="0"/>
              </a:spcAft>
              <a:buFont typeface="Arial"/>
              <a:buChar char="•"/>
              <a:defRPr/>
            </a:pPr>
            <a:r>
              <a:rPr lang="en-US" sz="3000" dirty="0"/>
              <a:t>Collision domain is a single port—switch will make sure that the frame it sends out does not collide with another frame being sent on the same link</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p:cNvSpPr>
          <p:nvPr>
            <p:ph type="title"/>
          </p:nvPr>
        </p:nvSpPr>
        <p:spPr/>
        <p:txBody>
          <a:bodyPr/>
          <a:lstStyle/>
          <a:p>
            <a:pPr eaLnBrk="1" hangingPunct="1"/>
            <a:r>
              <a:rPr lang="en-US" smtClean="0"/>
              <a:t>NAT Preview</a:t>
            </a:r>
          </a:p>
        </p:txBody>
      </p:sp>
      <p:sp>
        <p:nvSpPr>
          <p:cNvPr id="32770" name="Rectangle 3"/>
          <p:cNvSpPr>
            <a:spLocks noGrp="1"/>
          </p:cNvSpPr>
          <p:nvPr>
            <p:ph type="body" idx="1"/>
          </p:nvPr>
        </p:nvSpPr>
        <p:spPr/>
        <p:txBody>
          <a:bodyPr/>
          <a:lstStyle/>
          <a:p>
            <a:pPr eaLnBrk="1" hangingPunct="1"/>
            <a:r>
              <a:rPr lang="en-US" smtClean="0"/>
              <a:t>Lab 5 is NAT</a:t>
            </a:r>
          </a:p>
          <a:p>
            <a:pPr eaLnBrk="1" hangingPunct="1"/>
            <a:endParaRPr lang="en-US" smtClean="0"/>
          </a:p>
          <a:p>
            <a:pPr eaLnBrk="1" hangingPunct="1"/>
            <a:r>
              <a:rPr lang="en-US" smtClean="0"/>
              <a:t>Implement subset of NAT requirements</a:t>
            </a:r>
          </a:p>
          <a:p>
            <a:pPr eaLnBrk="1" hangingPunct="1"/>
            <a:endParaRPr lang="en-US" smtClean="0"/>
          </a:p>
          <a:p>
            <a:pPr eaLnBrk="1" hangingPunct="1"/>
            <a:r>
              <a:rPr lang="en-US" smtClean="0"/>
              <a:t>Layered on top of sr</a:t>
            </a:r>
          </a:p>
          <a:p>
            <a:pPr lvl="1" eaLnBrk="1" hangingPunct="1"/>
            <a:r>
              <a:rPr lang="en-US" smtClean="0"/>
              <a:t>Means you will be on VNS again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3699</TotalTime>
  <Words>1047</Words>
  <Application>Microsoft Macintosh PowerPoint</Application>
  <PresentationFormat>On-screen Show (4:3)</PresentationFormat>
  <Paragraphs>143</Paragraphs>
  <Slides>18</Slides>
  <Notes>1</Notes>
  <HiddenSlides>0</HiddenSlides>
  <MMClips>0</MMClips>
  <ScaleCrop>false</ScaleCrop>
  <HeadingPairs>
    <vt:vector size="6" baseType="variant">
      <vt:variant>
        <vt:lpstr>Fonts Used</vt:lpstr>
      </vt:variant>
      <vt:variant>
        <vt:i4>2</vt:i4>
      </vt:variant>
      <vt:variant>
        <vt:lpstr>Design Template</vt:lpstr>
      </vt:variant>
      <vt:variant>
        <vt:i4>1</vt:i4>
      </vt:variant>
      <vt:variant>
        <vt:lpstr>Slide Titles</vt:lpstr>
      </vt:variant>
      <vt:variant>
        <vt:i4>18</vt:i4>
      </vt:variant>
    </vt:vector>
  </HeadingPairs>
  <TitlesOfParts>
    <vt:vector size="21" baseType="lpstr">
      <vt:lpstr>Arial</vt:lpstr>
      <vt:lpstr>Calibri</vt:lpstr>
      <vt:lpstr>Office Theme</vt:lpstr>
      <vt:lpstr>Physical and Link Layers</vt:lpstr>
      <vt:lpstr>Outline</vt:lpstr>
      <vt:lpstr>Signaling bits on a link</vt:lpstr>
      <vt:lpstr>Coding schemes</vt:lpstr>
      <vt:lpstr>Manchester Encoding</vt:lpstr>
      <vt:lpstr>Manchester Encoding Question</vt:lpstr>
      <vt:lpstr>Chips and Bits</vt:lpstr>
      <vt:lpstr>Arbitration of Shared Resources</vt:lpstr>
      <vt:lpstr>CSMA/CD in the Classroom</vt:lpstr>
      <vt:lpstr>CSMA/CD in Ethernet</vt:lpstr>
      <vt:lpstr>CSMA/CD Network Size Restriction</vt:lpstr>
      <vt:lpstr>Length Limitation of CSMA/CD</vt:lpstr>
      <vt:lpstr>Routers, Switches, and Hubs</vt:lpstr>
      <vt:lpstr>Hubs</vt:lpstr>
      <vt:lpstr>Hub Question 1</vt:lpstr>
      <vt:lpstr>Hub Question 2</vt:lpstr>
      <vt:lpstr>Switches</vt:lpstr>
      <vt:lpstr>NAT Preview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 Layer and Lab 4</dc:title>
  <dc:creator>Benjamin Nham</dc:creator>
  <cp:lastModifiedBy>Roger Liao</cp:lastModifiedBy>
  <cp:revision>118</cp:revision>
  <dcterms:created xsi:type="dcterms:W3CDTF">2008-05-09T23:43:42Z</dcterms:created>
  <dcterms:modified xsi:type="dcterms:W3CDTF">2009-11-06T05:43:21Z</dcterms:modified>
</cp:coreProperties>
</file>