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6"/>
  </p:notesMasterIdLst>
  <p:sldIdLst>
    <p:sldId id="256" r:id="rId2"/>
    <p:sldId id="269" r:id="rId3"/>
    <p:sldId id="302" r:id="rId4"/>
    <p:sldId id="303" r:id="rId5"/>
    <p:sldId id="304" r:id="rId6"/>
    <p:sldId id="299" r:id="rId7"/>
    <p:sldId id="305" r:id="rId8"/>
    <p:sldId id="307" r:id="rId9"/>
    <p:sldId id="308" r:id="rId10"/>
    <p:sldId id="342" r:id="rId11"/>
    <p:sldId id="343" r:id="rId12"/>
    <p:sldId id="344" r:id="rId13"/>
    <p:sldId id="345" r:id="rId14"/>
    <p:sldId id="309" r:id="rId15"/>
    <p:sldId id="310" r:id="rId16"/>
    <p:sldId id="312" r:id="rId17"/>
    <p:sldId id="311" r:id="rId18"/>
    <p:sldId id="313" r:id="rId19"/>
    <p:sldId id="306" r:id="rId20"/>
    <p:sldId id="315" r:id="rId21"/>
    <p:sldId id="321" r:id="rId22"/>
    <p:sldId id="322" r:id="rId23"/>
    <p:sldId id="323" r:id="rId24"/>
    <p:sldId id="316" r:id="rId25"/>
    <p:sldId id="324" r:id="rId26"/>
    <p:sldId id="325" r:id="rId27"/>
    <p:sldId id="326" r:id="rId28"/>
    <p:sldId id="328" r:id="rId29"/>
    <p:sldId id="327" r:id="rId30"/>
    <p:sldId id="336" r:id="rId31"/>
    <p:sldId id="337" r:id="rId32"/>
    <p:sldId id="338" r:id="rId33"/>
    <p:sldId id="339" r:id="rId34"/>
    <p:sldId id="341" r:id="rId35"/>
    <p:sldId id="340" r:id="rId36"/>
    <p:sldId id="317" r:id="rId37"/>
    <p:sldId id="329" r:id="rId38"/>
    <p:sldId id="330" r:id="rId39"/>
    <p:sldId id="331" r:id="rId40"/>
    <p:sldId id="332" r:id="rId41"/>
    <p:sldId id="333" r:id="rId42"/>
    <p:sldId id="335" r:id="rId43"/>
    <p:sldId id="314" r:id="rId44"/>
    <p:sldId id="318" r:id="rId45"/>
    <p:sldId id="320" r:id="rId46"/>
    <p:sldId id="300" r:id="rId47"/>
    <p:sldId id="351" r:id="rId48"/>
    <p:sldId id="350" r:id="rId49"/>
    <p:sldId id="346" r:id="rId50"/>
    <p:sldId id="348" r:id="rId51"/>
    <p:sldId id="349" r:id="rId52"/>
    <p:sldId id="347" r:id="rId53"/>
    <p:sldId id="319" r:id="rId54"/>
    <p:sldId id="301" r:id="rId5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05" autoAdjust="0"/>
    <p:restoredTop sz="94767"/>
  </p:normalViewPr>
  <p:slideViewPr>
    <p:cSldViewPr snapToGrid="0">
      <p:cViewPr varScale="1">
        <p:scale>
          <a:sx n="108" d="100"/>
          <a:sy n="108" d="100"/>
        </p:scale>
        <p:origin x="63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notesMaster" Target="notesMasters/notesMaster1.xml"/><Relationship Id="rId57" Type="http://schemas.openxmlformats.org/officeDocument/2006/relationships/presProps" Target="presProps.xml"/><Relationship Id="rId58" Type="http://schemas.openxmlformats.org/officeDocument/2006/relationships/viewProps" Target="viewProps.xml"/><Relationship Id="rId59" Type="http://schemas.openxmlformats.org/officeDocument/2006/relationships/theme" Target="theme/theme1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B9FA21-EB6E-4096-A04C-885AF0E72DB7}" type="datetimeFigureOut">
              <a:rPr lang="en-US" smtClean="0"/>
              <a:t>11/3/15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28736D-B40A-4CF6-934C-F5945E8284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2910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5CAE9-F75D-4043-A088-49C1A4E2272D}" type="datetimeFigureOut">
              <a:rPr lang="en-US" smtClean="0"/>
              <a:t>11/3/15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EBB8B-5861-40D1-9FA6-6BDA240B7F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884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5CAE9-F75D-4043-A088-49C1A4E2272D}" type="datetimeFigureOut">
              <a:rPr lang="en-US" smtClean="0"/>
              <a:t>11/3/15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EBB8B-5861-40D1-9FA6-6BDA240B7F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124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5CAE9-F75D-4043-A088-49C1A4E2272D}" type="datetimeFigureOut">
              <a:rPr lang="en-US" smtClean="0"/>
              <a:t>11/3/15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EBB8B-5861-40D1-9FA6-6BDA240B7F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4437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5CAE9-F75D-4043-A088-49C1A4E2272D}" type="datetimeFigureOut">
              <a:rPr lang="en-US" smtClean="0"/>
              <a:t>11/3/15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EBB8B-5861-40D1-9FA6-6BDA240B7F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7790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5CAE9-F75D-4043-A088-49C1A4E2272D}" type="datetimeFigureOut">
              <a:rPr lang="en-US" smtClean="0"/>
              <a:t>11/3/15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EBB8B-5861-40D1-9FA6-6BDA240B7F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12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5CAE9-F75D-4043-A088-49C1A4E2272D}" type="datetimeFigureOut">
              <a:rPr lang="en-US" smtClean="0"/>
              <a:t>11/3/15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EBB8B-5861-40D1-9FA6-6BDA240B7F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971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5CAE9-F75D-4043-A088-49C1A4E2272D}" type="datetimeFigureOut">
              <a:rPr lang="en-US" smtClean="0"/>
              <a:t>11/3/15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EBB8B-5861-40D1-9FA6-6BDA240B7F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624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5CAE9-F75D-4043-A088-49C1A4E2272D}" type="datetimeFigureOut">
              <a:rPr lang="en-US" smtClean="0"/>
              <a:t>11/3/15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EBB8B-5861-40D1-9FA6-6BDA240B7F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1637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5CAE9-F75D-4043-A088-49C1A4E2272D}" type="datetimeFigureOut">
              <a:rPr lang="en-US" smtClean="0"/>
              <a:t>11/3/15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EBB8B-5861-40D1-9FA6-6BDA240B7F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017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5CAE9-F75D-4043-A088-49C1A4E2272D}" type="datetimeFigureOut">
              <a:rPr lang="en-US" smtClean="0"/>
              <a:t>11/3/15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EBB8B-5861-40D1-9FA6-6BDA240B7F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915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5CAE9-F75D-4043-A088-49C1A4E2272D}" type="datetimeFigureOut">
              <a:rPr lang="en-US" smtClean="0"/>
              <a:t>11/3/15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EBB8B-5861-40D1-9FA6-6BDA240B7F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9590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55CAE9-F75D-4043-A088-49C1A4E2272D}" type="datetimeFigureOut">
              <a:rPr lang="en-US" smtClean="0"/>
              <a:t>11/3/15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EEBB8B-5861-40D1-9FA6-6BDA240B7F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098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scs.stanford.edu/14wi-cs140/sched/readings/ffs.pdf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eb.stanford.edu/~ouster/cgi-bin/papers/lfs.pdf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scs.stanford.edu/14wi-cs140/sched/readings/softupdates.pdf" TargetMode="Externa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scs.stanford.edu/14wi-cs140/sched/readings/softupdates.pdf" TargetMode="Externa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scs.stanford.edu/14wi-cs140/sched/readings/xfs.pdf" TargetMode="Externa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mckusick.com/softdep/suj.pdf" TargetMode="Externa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eb.stanford.edu/~ouster/cgi-bin/papers/lfs.pdf" TargetMode="Externa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gnunet.org/sites/default/files/10.1.1.40.3691.pdf" TargetMode="External"/><Relationship Id="rId3" Type="http://schemas.openxmlformats.org/officeDocument/2006/relationships/image" Target="../media/image9.emf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emf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en.wikipedia.org/wiki/Adaptive_replacement_cache" TargetMode="Externa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freebsd.org/cgi/man.cgi?zfs(8)" TargetMode="Externa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600" dirty="0" smtClean="0"/>
              <a:t>Advanced File Systems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CS 140 </a:t>
            </a:r>
            <a:r>
              <a:rPr lang="en-US" sz="3200" dirty="0" smtClean="0"/>
              <a:t>– </a:t>
            </a:r>
            <a:r>
              <a:rPr lang="en-US" sz="3200" dirty="0" smtClean="0"/>
              <a:t>Nov 4</a:t>
            </a:r>
            <a:r>
              <a:rPr lang="en-US" sz="3200" dirty="0" smtClean="0"/>
              <a:t>, 2016</a:t>
            </a:r>
            <a:endParaRPr lang="en-US" sz="3200" dirty="0" smtClean="0"/>
          </a:p>
          <a:p>
            <a:r>
              <a:rPr lang="en-US" sz="3200" dirty="0" smtClean="0"/>
              <a:t>Ali Jose Mashtizadeh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600662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FFS Review and Details</a:t>
            </a:r>
          </a:p>
          <a:p>
            <a:r>
              <a:rPr lang="en-US" dirty="0" smtClean="0"/>
              <a:t>Crash Recoverability</a:t>
            </a:r>
          </a:p>
          <a:p>
            <a:r>
              <a:rPr lang="en-US" dirty="0" smtClean="0"/>
              <a:t>Soft Updates</a:t>
            </a:r>
          </a:p>
          <a:p>
            <a:r>
              <a:rPr lang="en-US" dirty="0" smtClean="0"/>
              <a:t>Journaling</a:t>
            </a:r>
          </a:p>
          <a:p>
            <a:r>
              <a:rPr lang="en-US" dirty="0" smtClean="0"/>
              <a:t>Copy-on-Write: LFS/WAFL/ZFS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6352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Review: Improvements to UNIX FS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Problems with original UNIX FS</a:t>
            </a:r>
          </a:p>
          <a:p>
            <a:pPr lvl="1"/>
            <a:r>
              <a:rPr lang="en-US" dirty="0" smtClean="0"/>
              <a:t>512 B blocks</a:t>
            </a:r>
          </a:p>
          <a:p>
            <a:pPr lvl="1"/>
            <a:r>
              <a:rPr lang="en-US" dirty="0" smtClean="0"/>
              <a:t>Free blocks in linked list</a:t>
            </a:r>
          </a:p>
          <a:p>
            <a:pPr lvl="1"/>
            <a:r>
              <a:rPr lang="en-US" dirty="0" smtClean="0"/>
              <a:t>All </a:t>
            </a:r>
            <a:r>
              <a:rPr lang="en-US" dirty="0" err="1" smtClean="0"/>
              <a:t>inodes</a:t>
            </a:r>
            <a:r>
              <a:rPr lang="en-US" dirty="0" smtClean="0"/>
              <a:t> at the beginning of the disk</a:t>
            </a:r>
          </a:p>
          <a:p>
            <a:r>
              <a:rPr lang="en-US" dirty="0" smtClean="0"/>
              <a:t>UNIX Performance Issues</a:t>
            </a:r>
          </a:p>
          <a:p>
            <a:pPr lvl="1"/>
            <a:r>
              <a:rPr lang="en-US" dirty="0" smtClean="0"/>
              <a:t>Transfers 512 B per disk IO</a:t>
            </a:r>
          </a:p>
          <a:p>
            <a:pPr lvl="1"/>
            <a:r>
              <a:rPr lang="en-US" dirty="0" smtClean="0"/>
              <a:t>Fragmentation leads to 512 B/average seek</a:t>
            </a:r>
          </a:p>
          <a:p>
            <a:pPr lvl="1"/>
            <a:r>
              <a:rPr lang="en-US" dirty="0" err="1" smtClean="0"/>
              <a:t>Inodes</a:t>
            </a:r>
            <a:r>
              <a:rPr lang="en-US" dirty="0" smtClean="0"/>
              <a:t> far from directory and file data</a:t>
            </a:r>
          </a:p>
          <a:p>
            <a:pPr lvl="1"/>
            <a:r>
              <a:rPr lang="en-US" dirty="0" smtClean="0"/>
              <a:t>Files within directory scattered everywhere</a:t>
            </a:r>
          </a:p>
          <a:p>
            <a:r>
              <a:rPr lang="en-US" dirty="0" err="1" smtClean="0"/>
              <a:t>Useability</a:t>
            </a:r>
            <a:r>
              <a:rPr lang="en-US" dirty="0" smtClean="0"/>
              <a:t> Issues</a:t>
            </a:r>
          </a:p>
          <a:p>
            <a:pPr lvl="1"/>
            <a:r>
              <a:rPr lang="en-US" dirty="0" smtClean="0"/>
              <a:t>14 character file names</a:t>
            </a:r>
          </a:p>
          <a:p>
            <a:pPr lvl="1"/>
            <a:r>
              <a:rPr lang="en-US" dirty="0" smtClean="0"/>
              <a:t>not crash proof</a:t>
            </a:r>
          </a:p>
        </p:txBody>
      </p:sp>
    </p:spTree>
    <p:extLst>
      <p:ext uri="{BB962C8B-B14F-4D97-AF65-F5344CB8AC3E}">
        <p14:creationId xmlns:p14="http://schemas.microsoft.com/office/powerpoint/2010/main" val="1227555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Review: Fast File System [</a:t>
            </a:r>
            <a:r>
              <a:rPr lang="en-US" dirty="0" err="1" smtClean="0">
                <a:hlinkClick r:id="rId2"/>
              </a:rPr>
              <a:t>McKusic</a:t>
            </a:r>
            <a:r>
              <a:rPr lang="en-US" dirty="0" smtClean="0"/>
              <a:t>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Variable block size (at least 4 </a:t>
            </a:r>
            <a:r>
              <a:rPr lang="en-US" dirty="0" err="1" smtClean="0"/>
              <a:t>KiB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Fragment technique reduced wasted space</a:t>
            </a:r>
          </a:p>
          <a:p>
            <a:r>
              <a:rPr lang="en-US" dirty="0" smtClean="0"/>
              <a:t>Cylinder groups spread </a:t>
            </a:r>
            <a:r>
              <a:rPr lang="en-US" dirty="0" err="1" smtClean="0"/>
              <a:t>inodes</a:t>
            </a:r>
            <a:r>
              <a:rPr lang="en-US" dirty="0" smtClean="0"/>
              <a:t> around disk</a:t>
            </a:r>
          </a:p>
          <a:p>
            <a:r>
              <a:rPr lang="en-US" dirty="0" smtClean="0"/>
              <a:t>Bitmap for fast allocation</a:t>
            </a:r>
          </a:p>
          <a:p>
            <a:r>
              <a:rPr lang="en-US" dirty="0" smtClean="0"/>
              <a:t>FS reserves space to improve allocation</a:t>
            </a:r>
          </a:p>
          <a:p>
            <a:pPr lvl="1"/>
            <a:r>
              <a:rPr lang="en-US" dirty="0" smtClean="0"/>
              <a:t>Tunable parameter default 10%</a:t>
            </a:r>
          </a:p>
          <a:p>
            <a:pPr lvl="1"/>
            <a:r>
              <a:rPr lang="en-US" dirty="0" smtClean="0"/>
              <a:t>Reduces fragmentation</a:t>
            </a:r>
          </a:p>
          <a:p>
            <a:r>
              <a:rPr lang="en-US" dirty="0" smtClean="0"/>
              <a:t>Usability improvements:</a:t>
            </a:r>
          </a:p>
          <a:p>
            <a:pPr lvl="1"/>
            <a:r>
              <a:rPr lang="en-US" dirty="0" smtClean="0"/>
              <a:t>255 character file names</a:t>
            </a:r>
          </a:p>
          <a:p>
            <a:pPr lvl="1"/>
            <a:r>
              <a:rPr lang="en-US" dirty="0" smtClean="0"/>
              <a:t>Atomic rename system call</a:t>
            </a:r>
          </a:p>
          <a:p>
            <a:pPr lvl="1"/>
            <a:r>
              <a:rPr lang="en-US" dirty="0" smtClean="0"/>
              <a:t>Symbolic links</a:t>
            </a:r>
          </a:p>
        </p:txBody>
      </p:sp>
    </p:spTree>
    <p:extLst>
      <p:ext uri="{BB962C8B-B14F-4D97-AF65-F5344CB8AC3E}">
        <p14:creationId xmlns:p14="http://schemas.microsoft.com/office/powerpoint/2010/main" val="182257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Review: FFS Disk Layout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5032375"/>
          </a:xfrm>
        </p:spPr>
        <p:txBody>
          <a:bodyPr>
            <a:normAutofit fontScale="92500" lnSpcReduction="10000"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Each cylinder group has its own:</a:t>
            </a:r>
          </a:p>
          <a:p>
            <a:pPr lvl="1"/>
            <a:r>
              <a:rPr lang="en-US" dirty="0" smtClean="0"/>
              <a:t>Superblock</a:t>
            </a:r>
          </a:p>
          <a:p>
            <a:pPr lvl="1"/>
            <a:r>
              <a:rPr lang="en-US" dirty="0" smtClean="0"/>
              <a:t>Cylinder Block: Bookkeeping information</a:t>
            </a:r>
          </a:p>
          <a:p>
            <a:pPr lvl="1"/>
            <a:r>
              <a:rPr lang="en-US" dirty="0" err="1" smtClean="0"/>
              <a:t>Inodes</a:t>
            </a:r>
            <a:r>
              <a:rPr lang="en-US" dirty="0" smtClean="0"/>
              <a:t>, Data/Directory blocks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299" y="1262766"/>
            <a:ext cx="8721201" cy="4121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113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Cylinders, tracks, and sectors</a:t>
            </a:r>
            <a:endParaRPr lang="en-U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8650" y="1501751"/>
            <a:ext cx="7886700" cy="5356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623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Superblock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Contains file system parameters</a:t>
            </a:r>
          </a:p>
          <a:p>
            <a:pPr lvl="1"/>
            <a:r>
              <a:rPr lang="en-US" dirty="0" smtClean="0"/>
              <a:t>Disk characteristics, block size, </a:t>
            </a:r>
            <a:r>
              <a:rPr lang="en-US" dirty="0" err="1" smtClean="0"/>
              <a:t>Cyl</a:t>
            </a:r>
            <a:r>
              <a:rPr lang="en-US" dirty="0" smtClean="0"/>
              <a:t>. Group info</a:t>
            </a:r>
          </a:p>
          <a:p>
            <a:pPr lvl="1"/>
            <a:r>
              <a:rPr lang="en-US" dirty="0" smtClean="0"/>
              <a:t>Information to locate </a:t>
            </a:r>
            <a:r>
              <a:rPr lang="en-US" dirty="0" err="1" smtClean="0"/>
              <a:t>inodes</a:t>
            </a:r>
            <a:r>
              <a:rPr lang="en-US" dirty="0" smtClean="0"/>
              <a:t>, free bitmap, and root dir.</a:t>
            </a:r>
          </a:p>
          <a:p>
            <a:r>
              <a:rPr lang="en-US" dirty="0" smtClean="0"/>
              <a:t>Replicated once per cylinder group</a:t>
            </a:r>
          </a:p>
          <a:p>
            <a:pPr lvl="1"/>
            <a:r>
              <a:rPr lang="en-US" dirty="0" smtClean="0"/>
              <a:t>At different offsets to span multiple platters</a:t>
            </a:r>
          </a:p>
          <a:p>
            <a:pPr lvl="1"/>
            <a:r>
              <a:rPr lang="en-US" dirty="0" smtClean="0"/>
              <a:t>Contains magic number 0x00011954  to find replica’s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(</a:t>
            </a:r>
            <a:r>
              <a:rPr lang="en-US" dirty="0" err="1" smtClean="0"/>
              <a:t>McKusick’s</a:t>
            </a:r>
            <a:r>
              <a:rPr lang="en-US" dirty="0" smtClean="0"/>
              <a:t> birthday)</a:t>
            </a:r>
          </a:p>
          <a:p>
            <a:r>
              <a:rPr lang="en-US" dirty="0" smtClean="0"/>
              <a:t>Contains non-replicated information (FS summary)</a:t>
            </a:r>
          </a:p>
          <a:p>
            <a:pPr lvl="1"/>
            <a:r>
              <a:rPr lang="en-US" dirty="0" smtClean="0"/>
              <a:t>Number of blocks, fragments, </a:t>
            </a:r>
            <a:r>
              <a:rPr lang="en-US" dirty="0" err="1" smtClean="0"/>
              <a:t>inodes</a:t>
            </a:r>
            <a:r>
              <a:rPr lang="en-US" dirty="0" smtClean="0"/>
              <a:t>, directories</a:t>
            </a:r>
          </a:p>
          <a:p>
            <a:pPr lvl="1"/>
            <a:r>
              <a:rPr lang="en-US" dirty="0" smtClean="0"/>
              <a:t>Flag stating if the file system was cleanly </a:t>
            </a:r>
            <a:r>
              <a:rPr lang="en-US" dirty="0" err="1" smtClean="0"/>
              <a:t>unmounted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8188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Bookkeeping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Block map</a:t>
            </a:r>
          </a:p>
          <a:p>
            <a:pPr lvl="1"/>
            <a:r>
              <a:rPr lang="en-US" dirty="0" smtClean="0"/>
              <a:t>Bitmap of available fragments</a:t>
            </a:r>
          </a:p>
          <a:p>
            <a:pPr lvl="1"/>
            <a:r>
              <a:rPr lang="en-US" dirty="0" smtClean="0"/>
              <a:t>Used for allocating new blocks/fragments</a:t>
            </a:r>
          </a:p>
          <a:p>
            <a:r>
              <a:rPr lang="en-US" dirty="0" smtClean="0"/>
              <a:t>Summary info within CG (Cylinder Group Block)</a:t>
            </a:r>
          </a:p>
          <a:p>
            <a:pPr lvl="1"/>
            <a:r>
              <a:rPr lang="en-US" dirty="0" smtClean="0"/>
              <a:t># of free </a:t>
            </a:r>
            <a:r>
              <a:rPr lang="en-US" dirty="0" err="1" smtClean="0"/>
              <a:t>inodes</a:t>
            </a:r>
            <a:r>
              <a:rPr lang="en-US" dirty="0" smtClean="0"/>
              <a:t>, blocks/frags, files, directories</a:t>
            </a:r>
          </a:p>
          <a:p>
            <a:pPr lvl="1"/>
            <a:r>
              <a:rPr lang="en-US" dirty="0" smtClean="0"/>
              <a:t>Used when picking which </a:t>
            </a:r>
            <a:r>
              <a:rPr lang="en-US" dirty="0" err="1" smtClean="0"/>
              <a:t>cyl</a:t>
            </a:r>
            <a:r>
              <a:rPr lang="en-US" dirty="0" smtClean="0"/>
              <a:t>. group to allocate into</a:t>
            </a:r>
          </a:p>
          <a:p>
            <a:r>
              <a:rPr lang="en-US" dirty="0" smtClean="0"/>
              <a:t># of free blocks by rotational position (8 positions)</a:t>
            </a:r>
          </a:p>
          <a:p>
            <a:pPr lvl="1"/>
            <a:r>
              <a:rPr lang="en-US" dirty="0" smtClean="0"/>
              <a:t>Reasonable when disks were accessed with CHS</a:t>
            </a:r>
          </a:p>
          <a:p>
            <a:pPr lvl="1"/>
            <a:r>
              <a:rPr lang="en-US" dirty="0" smtClean="0"/>
              <a:t>OS could use this to minimize rotational delay</a:t>
            </a:r>
          </a:p>
        </p:txBody>
      </p:sp>
    </p:spTree>
    <p:extLst>
      <p:ext uri="{BB962C8B-B14F-4D97-AF65-F5344CB8AC3E}">
        <p14:creationId xmlns:p14="http://schemas.microsoft.com/office/powerpoint/2010/main" val="898382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20788"/>
            <a:ext cx="9107145" cy="445611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Inodes</a:t>
            </a:r>
            <a:r>
              <a:rPr lang="en-US" dirty="0" smtClean="0"/>
              <a:t> and </a:t>
            </a:r>
            <a:r>
              <a:rPr lang="en-US" dirty="0"/>
              <a:t>D</a:t>
            </a:r>
            <a:r>
              <a:rPr lang="en-US" dirty="0" smtClean="0"/>
              <a:t>ata blocks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5032375"/>
          </a:xfrm>
        </p:spPr>
        <p:txBody>
          <a:bodyPr>
            <a:normAutofit fontScale="92500" lnSpcReduction="10000"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Each CG has fixed # of </a:t>
            </a:r>
            <a:r>
              <a:rPr lang="en-US" dirty="0" err="1" smtClean="0"/>
              <a:t>inodes</a:t>
            </a:r>
            <a:endParaRPr lang="en-US" dirty="0" smtClean="0"/>
          </a:p>
          <a:p>
            <a:r>
              <a:rPr lang="en-US" dirty="0" smtClean="0"/>
              <a:t>Each </a:t>
            </a:r>
            <a:r>
              <a:rPr lang="en-US" dirty="0" err="1" smtClean="0"/>
              <a:t>inode</a:t>
            </a:r>
            <a:r>
              <a:rPr lang="en-US" dirty="0" smtClean="0"/>
              <a:t> maps offset to disk block for one file</a:t>
            </a:r>
          </a:p>
          <a:p>
            <a:r>
              <a:rPr lang="en-US" dirty="0" err="1" smtClean="0"/>
              <a:t>Inode</a:t>
            </a:r>
            <a:r>
              <a:rPr lang="en-US" dirty="0" smtClean="0"/>
              <a:t> contains metadata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224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On-Disk </a:t>
            </a:r>
            <a:r>
              <a:rPr lang="en-US" dirty="0" err="1" smtClean="0"/>
              <a:t>Inode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925131"/>
          </a:xfrm>
        </p:spPr>
        <p:txBody>
          <a:bodyPr>
            <a:noAutofit/>
          </a:bodyPr>
          <a:lstStyle/>
          <a:p>
            <a:pPr marL="0" indent="0">
              <a:buNone/>
              <a:tabLst>
                <a:tab pos="446088" algn="l"/>
              </a:tabLst>
            </a:pPr>
            <a:r>
              <a:rPr lang="en-US" sz="1800" dirty="0" err="1"/>
              <a:t>struct</a:t>
            </a:r>
            <a:r>
              <a:rPr lang="en-US" sz="1800" dirty="0"/>
              <a:t> ufs1_dinode </a:t>
            </a:r>
            <a:r>
              <a:rPr lang="en-US" sz="1800" dirty="0" smtClean="0"/>
              <a:t>{</a:t>
            </a:r>
            <a:br>
              <a:rPr lang="en-US" sz="1800" dirty="0" smtClean="0"/>
            </a:br>
            <a:r>
              <a:rPr lang="en-US" sz="1800" dirty="0" smtClean="0"/>
              <a:t>	u_int16_t </a:t>
            </a:r>
            <a:r>
              <a:rPr lang="en-US" sz="1800" dirty="0" err="1"/>
              <a:t>di_mode</a:t>
            </a:r>
            <a:r>
              <a:rPr lang="en-US" sz="1800" dirty="0" smtClean="0"/>
              <a:t>;		/* </a:t>
            </a:r>
            <a:r>
              <a:rPr lang="en-US" sz="1800" dirty="0"/>
              <a:t>0: IFMT, permissions; see below. </a:t>
            </a:r>
            <a:r>
              <a:rPr lang="en-US" sz="1800" dirty="0" smtClean="0"/>
              <a:t>*/</a:t>
            </a:r>
            <a:br>
              <a:rPr lang="en-US" sz="1800" dirty="0" smtClean="0"/>
            </a:br>
            <a:r>
              <a:rPr lang="en-US" sz="1800" dirty="0" smtClean="0"/>
              <a:t>	int16_t </a:t>
            </a:r>
            <a:r>
              <a:rPr lang="en-US" sz="1800" dirty="0" err="1"/>
              <a:t>di_nlink</a:t>
            </a:r>
            <a:r>
              <a:rPr lang="en-US" sz="1800" dirty="0" smtClean="0"/>
              <a:t>;		/* </a:t>
            </a:r>
            <a:r>
              <a:rPr lang="en-US" sz="1800" dirty="0"/>
              <a:t>2: File link count. </a:t>
            </a:r>
            <a:r>
              <a:rPr lang="en-US" sz="1800" dirty="0" smtClean="0"/>
              <a:t>*/</a:t>
            </a:r>
            <a:br>
              <a:rPr lang="en-US" sz="1800" dirty="0" smtClean="0"/>
            </a:br>
            <a:r>
              <a:rPr lang="en-US" sz="1800" dirty="0" smtClean="0"/>
              <a:t>	uint32_t </a:t>
            </a:r>
            <a:r>
              <a:rPr lang="en-US" sz="1800" dirty="0" err="1"/>
              <a:t>di_freelink</a:t>
            </a:r>
            <a:r>
              <a:rPr lang="en-US" sz="1800" dirty="0" smtClean="0"/>
              <a:t>;		/* </a:t>
            </a:r>
            <a:r>
              <a:rPr lang="en-US" sz="1800" dirty="0"/>
              <a:t>4: SUJ: Next unlinked </a:t>
            </a:r>
            <a:r>
              <a:rPr lang="en-US" sz="1800" dirty="0" err="1"/>
              <a:t>inode</a:t>
            </a:r>
            <a:r>
              <a:rPr lang="en-US" sz="1800" dirty="0"/>
              <a:t>. </a:t>
            </a:r>
            <a:r>
              <a:rPr lang="en-US" sz="1800" dirty="0" smtClean="0"/>
              <a:t>*/</a:t>
            </a:r>
            <a:br>
              <a:rPr lang="en-US" sz="1800" dirty="0" smtClean="0"/>
            </a:br>
            <a:r>
              <a:rPr lang="en-US" sz="1800" dirty="0" smtClean="0"/>
              <a:t>	u_int64_t </a:t>
            </a:r>
            <a:r>
              <a:rPr lang="en-US" sz="1800" dirty="0" err="1"/>
              <a:t>di_size</a:t>
            </a:r>
            <a:r>
              <a:rPr lang="en-US" sz="1800" dirty="0" smtClean="0"/>
              <a:t>;		/* </a:t>
            </a:r>
            <a:r>
              <a:rPr lang="en-US" sz="1800" dirty="0"/>
              <a:t>8: File byte count. </a:t>
            </a:r>
            <a:r>
              <a:rPr lang="en-US" sz="1800" dirty="0" smtClean="0"/>
              <a:t>*/</a:t>
            </a:r>
            <a:br>
              <a:rPr lang="en-US" sz="1800" dirty="0" smtClean="0"/>
            </a:br>
            <a:r>
              <a:rPr lang="en-US" sz="1800" dirty="0" smtClean="0"/>
              <a:t>	int32_t </a:t>
            </a:r>
            <a:r>
              <a:rPr lang="en-US" sz="1800" dirty="0" err="1"/>
              <a:t>di_atime</a:t>
            </a:r>
            <a:r>
              <a:rPr lang="en-US" sz="1800" dirty="0" smtClean="0"/>
              <a:t>;		/* </a:t>
            </a:r>
            <a:r>
              <a:rPr lang="en-US" sz="1800" dirty="0"/>
              <a:t>16: Last access time. </a:t>
            </a:r>
            <a:r>
              <a:rPr lang="en-US" sz="1800" dirty="0" smtClean="0"/>
              <a:t>*/</a:t>
            </a:r>
            <a:br>
              <a:rPr lang="en-US" sz="1800" dirty="0" smtClean="0"/>
            </a:br>
            <a:r>
              <a:rPr lang="en-US" sz="1800" dirty="0" smtClean="0"/>
              <a:t>	int32_t </a:t>
            </a:r>
            <a:r>
              <a:rPr lang="en-US" sz="1800" dirty="0" err="1"/>
              <a:t>di_atimensec</a:t>
            </a:r>
            <a:r>
              <a:rPr lang="en-US" sz="1800" dirty="0" smtClean="0"/>
              <a:t>;		/* </a:t>
            </a:r>
            <a:r>
              <a:rPr lang="en-US" sz="1800" dirty="0"/>
              <a:t>20: Last access time. </a:t>
            </a:r>
            <a:r>
              <a:rPr lang="en-US" sz="1800" dirty="0" smtClean="0"/>
              <a:t>*/</a:t>
            </a:r>
            <a:br>
              <a:rPr lang="en-US" sz="1800" dirty="0" smtClean="0"/>
            </a:br>
            <a:r>
              <a:rPr lang="en-US" sz="1800" dirty="0" smtClean="0"/>
              <a:t>	int32_t </a:t>
            </a:r>
            <a:r>
              <a:rPr lang="en-US" sz="1800" dirty="0" err="1"/>
              <a:t>di_mtime</a:t>
            </a:r>
            <a:r>
              <a:rPr lang="en-US" sz="1800" dirty="0" smtClean="0"/>
              <a:t>;		/* </a:t>
            </a:r>
            <a:r>
              <a:rPr lang="en-US" sz="1800" dirty="0"/>
              <a:t>24: Last modified time. </a:t>
            </a:r>
            <a:r>
              <a:rPr lang="en-US" sz="1800" dirty="0" smtClean="0"/>
              <a:t>*/</a:t>
            </a:r>
            <a:br>
              <a:rPr lang="en-US" sz="1800" dirty="0" smtClean="0"/>
            </a:br>
            <a:r>
              <a:rPr lang="en-US" sz="1800" dirty="0" smtClean="0"/>
              <a:t>	int32_t </a:t>
            </a:r>
            <a:r>
              <a:rPr lang="en-US" sz="1800" dirty="0" err="1"/>
              <a:t>di_mtimensec</a:t>
            </a:r>
            <a:r>
              <a:rPr lang="en-US" sz="1800" dirty="0" smtClean="0"/>
              <a:t>;		/* </a:t>
            </a:r>
            <a:r>
              <a:rPr lang="en-US" sz="1800" dirty="0"/>
              <a:t>28: Last modified time. </a:t>
            </a:r>
            <a:r>
              <a:rPr lang="en-US" sz="1800" dirty="0" smtClean="0"/>
              <a:t>*/</a:t>
            </a:r>
            <a:br>
              <a:rPr lang="en-US" sz="1800" dirty="0" smtClean="0"/>
            </a:br>
            <a:r>
              <a:rPr lang="en-US" sz="1800" dirty="0" smtClean="0"/>
              <a:t>	int32_t </a:t>
            </a:r>
            <a:r>
              <a:rPr lang="en-US" sz="1800" dirty="0" err="1"/>
              <a:t>di_ctime</a:t>
            </a:r>
            <a:r>
              <a:rPr lang="en-US" sz="1800" dirty="0" smtClean="0"/>
              <a:t>;		/* </a:t>
            </a:r>
            <a:r>
              <a:rPr lang="en-US" sz="1800" dirty="0"/>
              <a:t>32: Last </a:t>
            </a:r>
            <a:r>
              <a:rPr lang="en-US" sz="1800" dirty="0" err="1"/>
              <a:t>inode</a:t>
            </a:r>
            <a:r>
              <a:rPr lang="en-US" sz="1800" dirty="0"/>
              <a:t> change time. </a:t>
            </a:r>
            <a:r>
              <a:rPr lang="en-US" sz="1800" dirty="0" smtClean="0"/>
              <a:t>*/</a:t>
            </a:r>
            <a:br>
              <a:rPr lang="en-US" sz="1800" dirty="0" smtClean="0"/>
            </a:br>
            <a:r>
              <a:rPr lang="en-US" sz="1800" dirty="0" smtClean="0"/>
              <a:t>	int32_t </a:t>
            </a:r>
            <a:r>
              <a:rPr lang="en-US" sz="1800" dirty="0" err="1"/>
              <a:t>di_ctimensec</a:t>
            </a:r>
            <a:r>
              <a:rPr lang="en-US" sz="1800" dirty="0" smtClean="0"/>
              <a:t>;		/* </a:t>
            </a:r>
            <a:r>
              <a:rPr lang="en-US" sz="1800" dirty="0"/>
              <a:t>36: Last </a:t>
            </a:r>
            <a:r>
              <a:rPr lang="en-US" sz="1800" dirty="0" err="1"/>
              <a:t>inode</a:t>
            </a:r>
            <a:r>
              <a:rPr lang="en-US" sz="1800" dirty="0"/>
              <a:t> change time. </a:t>
            </a:r>
            <a:r>
              <a:rPr lang="en-US" sz="1800" dirty="0" smtClean="0"/>
              <a:t>*/</a:t>
            </a:r>
            <a:br>
              <a:rPr lang="en-US" sz="1800" dirty="0" smtClean="0"/>
            </a:br>
            <a:r>
              <a:rPr lang="en-US" sz="1800" dirty="0" smtClean="0"/>
              <a:t>	ufs1_daddr_t </a:t>
            </a:r>
            <a:r>
              <a:rPr lang="en-US" sz="1800" dirty="0" err="1"/>
              <a:t>di_db</a:t>
            </a:r>
            <a:r>
              <a:rPr lang="en-US" sz="1800" dirty="0"/>
              <a:t>[NDADDR</a:t>
            </a:r>
            <a:r>
              <a:rPr lang="en-US" sz="1800" dirty="0" smtClean="0"/>
              <a:t>];	/* </a:t>
            </a:r>
            <a:r>
              <a:rPr lang="en-US" sz="1800" dirty="0"/>
              <a:t>40: Direct disk blocks. </a:t>
            </a:r>
            <a:r>
              <a:rPr lang="en-US" sz="1800" dirty="0" smtClean="0"/>
              <a:t>*/</a:t>
            </a:r>
            <a:br>
              <a:rPr lang="en-US" sz="1800" dirty="0" smtClean="0"/>
            </a:br>
            <a:r>
              <a:rPr lang="en-US" sz="1800" dirty="0" smtClean="0"/>
              <a:t>	ufs1_daddr_t </a:t>
            </a:r>
            <a:r>
              <a:rPr lang="en-US" sz="1800" dirty="0" err="1"/>
              <a:t>di_ib</a:t>
            </a:r>
            <a:r>
              <a:rPr lang="en-US" sz="1800" dirty="0"/>
              <a:t>[NIADDR</a:t>
            </a:r>
            <a:r>
              <a:rPr lang="en-US" sz="1800" dirty="0" smtClean="0"/>
              <a:t>];	/* </a:t>
            </a:r>
            <a:r>
              <a:rPr lang="en-US" sz="1800" dirty="0"/>
              <a:t>88: Indirect disk blocks. </a:t>
            </a:r>
            <a:r>
              <a:rPr lang="en-US" sz="1800" dirty="0" smtClean="0"/>
              <a:t>*/</a:t>
            </a:r>
            <a:br>
              <a:rPr lang="en-US" sz="1800" dirty="0" smtClean="0"/>
            </a:br>
            <a:r>
              <a:rPr lang="en-US" sz="1800" dirty="0" smtClean="0"/>
              <a:t>	u_int32_t </a:t>
            </a:r>
            <a:r>
              <a:rPr lang="en-US" sz="1800" dirty="0" err="1"/>
              <a:t>di_flags</a:t>
            </a:r>
            <a:r>
              <a:rPr lang="en-US" sz="1800" dirty="0" smtClean="0"/>
              <a:t>;		/* </a:t>
            </a:r>
            <a:r>
              <a:rPr lang="en-US" sz="1800" dirty="0"/>
              <a:t>100: Status flags (</a:t>
            </a:r>
            <a:r>
              <a:rPr lang="en-US" sz="1800" dirty="0" err="1"/>
              <a:t>chflags</a:t>
            </a:r>
            <a:r>
              <a:rPr lang="en-US" sz="1800" dirty="0"/>
              <a:t>). </a:t>
            </a:r>
            <a:r>
              <a:rPr lang="en-US" sz="1800" dirty="0" smtClean="0"/>
              <a:t>*/</a:t>
            </a:r>
            <a:br>
              <a:rPr lang="en-US" sz="1800" dirty="0" smtClean="0"/>
            </a:br>
            <a:r>
              <a:rPr lang="en-US" sz="1800" dirty="0" smtClean="0"/>
              <a:t>	u_int32_t </a:t>
            </a:r>
            <a:r>
              <a:rPr lang="en-US" sz="1800" dirty="0" err="1"/>
              <a:t>di_blocks</a:t>
            </a:r>
            <a:r>
              <a:rPr lang="en-US" sz="1800" dirty="0" smtClean="0"/>
              <a:t>;		/* </a:t>
            </a:r>
            <a:r>
              <a:rPr lang="en-US" sz="1800" dirty="0"/>
              <a:t>104: Blocks actually held. </a:t>
            </a:r>
            <a:r>
              <a:rPr lang="en-US" sz="1800" dirty="0" smtClean="0"/>
              <a:t>*/</a:t>
            </a:r>
            <a:br>
              <a:rPr lang="en-US" sz="1800" dirty="0" smtClean="0"/>
            </a:br>
            <a:r>
              <a:rPr lang="en-US" sz="1800" dirty="0" smtClean="0"/>
              <a:t>	u_int32_t </a:t>
            </a:r>
            <a:r>
              <a:rPr lang="en-US" sz="1800" dirty="0" err="1"/>
              <a:t>di_gen</a:t>
            </a:r>
            <a:r>
              <a:rPr lang="en-US" sz="1800" dirty="0" smtClean="0"/>
              <a:t>;		/* </a:t>
            </a:r>
            <a:r>
              <a:rPr lang="en-US" sz="1800" dirty="0"/>
              <a:t>108: Generation number. </a:t>
            </a:r>
            <a:r>
              <a:rPr lang="en-US" sz="1800" dirty="0" smtClean="0"/>
              <a:t>*/</a:t>
            </a:r>
            <a:br>
              <a:rPr lang="en-US" sz="1800" dirty="0" smtClean="0"/>
            </a:br>
            <a:r>
              <a:rPr lang="en-US" sz="1800" dirty="0" smtClean="0"/>
              <a:t>	u_int32_t </a:t>
            </a:r>
            <a:r>
              <a:rPr lang="en-US" sz="1800" dirty="0" err="1"/>
              <a:t>di_uid</a:t>
            </a:r>
            <a:r>
              <a:rPr lang="en-US" sz="1800" dirty="0" smtClean="0"/>
              <a:t>;		/* </a:t>
            </a:r>
            <a:r>
              <a:rPr lang="en-US" sz="1800" dirty="0"/>
              <a:t>112: File owner. </a:t>
            </a:r>
            <a:r>
              <a:rPr lang="en-US" sz="1800" dirty="0" smtClean="0"/>
              <a:t>*/</a:t>
            </a:r>
            <a:br>
              <a:rPr lang="en-US" sz="1800" dirty="0" smtClean="0"/>
            </a:br>
            <a:r>
              <a:rPr lang="en-US" sz="1800" dirty="0" smtClean="0"/>
              <a:t>	u_int32_t </a:t>
            </a:r>
            <a:r>
              <a:rPr lang="en-US" sz="1800" dirty="0" err="1"/>
              <a:t>di_gid</a:t>
            </a:r>
            <a:r>
              <a:rPr lang="en-US" sz="1800" dirty="0" smtClean="0"/>
              <a:t>;		/* </a:t>
            </a:r>
            <a:r>
              <a:rPr lang="en-US" sz="1800" dirty="0"/>
              <a:t>116: File group. </a:t>
            </a:r>
            <a:r>
              <a:rPr lang="en-US" sz="1800" dirty="0" smtClean="0"/>
              <a:t>*/</a:t>
            </a:r>
            <a:br>
              <a:rPr lang="en-US" sz="1800" dirty="0" smtClean="0"/>
            </a:br>
            <a:r>
              <a:rPr lang="en-US" sz="1800" dirty="0" smtClean="0"/>
              <a:t>	u_int64_t </a:t>
            </a:r>
            <a:r>
              <a:rPr lang="en-US" sz="1800" dirty="0" err="1"/>
              <a:t>di_modrev</a:t>
            </a:r>
            <a:r>
              <a:rPr lang="en-US" sz="1800" dirty="0" smtClean="0"/>
              <a:t>;		/* </a:t>
            </a:r>
            <a:r>
              <a:rPr lang="en-US" sz="1800" dirty="0"/>
              <a:t>120: </a:t>
            </a:r>
            <a:r>
              <a:rPr lang="en-US" sz="1800" dirty="0" err="1"/>
              <a:t>i_modrev</a:t>
            </a:r>
            <a:r>
              <a:rPr lang="en-US" sz="1800" dirty="0"/>
              <a:t> for NFSv4 </a:t>
            </a:r>
            <a:r>
              <a:rPr lang="en-US" sz="1800" dirty="0" smtClean="0"/>
              <a:t>*/</a:t>
            </a:r>
            <a:br>
              <a:rPr lang="en-US" sz="1800" dirty="0" smtClean="0"/>
            </a:br>
            <a:r>
              <a:rPr lang="en-US" sz="1800" dirty="0" smtClean="0"/>
              <a:t>};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3749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074717" y="5828806"/>
            <a:ext cx="6994566" cy="47699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080655" y="2113808"/>
            <a:ext cx="6994566" cy="27313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On-Disk </a:t>
            </a:r>
            <a:r>
              <a:rPr lang="en-US" dirty="0" err="1" smtClean="0"/>
              <a:t>Inode</a:t>
            </a:r>
            <a:r>
              <a:rPr lang="en-US" dirty="0" smtClean="0"/>
              <a:t>: POSIX Permissions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925131"/>
          </a:xfrm>
        </p:spPr>
        <p:txBody>
          <a:bodyPr>
            <a:noAutofit/>
          </a:bodyPr>
          <a:lstStyle/>
          <a:p>
            <a:pPr marL="0" indent="0">
              <a:buNone/>
              <a:tabLst>
                <a:tab pos="446088" algn="l"/>
              </a:tabLst>
            </a:pPr>
            <a:r>
              <a:rPr lang="en-US" sz="1800" dirty="0" err="1"/>
              <a:t>struct</a:t>
            </a:r>
            <a:r>
              <a:rPr lang="en-US" sz="1800" dirty="0"/>
              <a:t> ufs1_dinode </a:t>
            </a:r>
            <a:r>
              <a:rPr lang="en-US" sz="1800" dirty="0" smtClean="0"/>
              <a:t>{</a:t>
            </a:r>
            <a:br>
              <a:rPr lang="en-US" sz="1800" dirty="0" smtClean="0"/>
            </a:br>
            <a:r>
              <a:rPr lang="en-US" sz="1800" dirty="0" smtClean="0"/>
              <a:t>	u_int16_t </a:t>
            </a:r>
            <a:r>
              <a:rPr lang="en-US" sz="1800" dirty="0" err="1"/>
              <a:t>di_mode</a:t>
            </a:r>
            <a:r>
              <a:rPr lang="en-US" sz="1800" dirty="0" smtClean="0"/>
              <a:t>;		/* </a:t>
            </a:r>
            <a:r>
              <a:rPr lang="en-US" sz="1800" dirty="0"/>
              <a:t>0: IFMT, permissions; see below. </a:t>
            </a:r>
            <a:r>
              <a:rPr lang="en-US" sz="1800" dirty="0" smtClean="0"/>
              <a:t>*/</a:t>
            </a:r>
            <a:br>
              <a:rPr lang="en-US" sz="1800" dirty="0" smtClean="0"/>
            </a:br>
            <a:r>
              <a:rPr lang="en-US" sz="1800" dirty="0" smtClean="0"/>
              <a:t>	int16_t </a:t>
            </a:r>
            <a:r>
              <a:rPr lang="en-US" sz="1800" dirty="0" err="1"/>
              <a:t>di_nlink</a:t>
            </a:r>
            <a:r>
              <a:rPr lang="en-US" sz="1800" dirty="0" smtClean="0"/>
              <a:t>;		/* </a:t>
            </a:r>
            <a:r>
              <a:rPr lang="en-US" sz="1800" dirty="0"/>
              <a:t>2: File link count. </a:t>
            </a:r>
            <a:r>
              <a:rPr lang="en-US" sz="1800" dirty="0" smtClean="0"/>
              <a:t>*/</a:t>
            </a:r>
            <a:br>
              <a:rPr lang="en-US" sz="1800" dirty="0" smtClean="0"/>
            </a:br>
            <a:r>
              <a:rPr lang="en-US" sz="1800" dirty="0" smtClean="0"/>
              <a:t>	uint32_t </a:t>
            </a:r>
            <a:r>
              <a:rPr lang="en-US" sz="1800" dirty="0" err="1"/>
              <a:t>di_freelink</a:t>
            </a:r>
            <a:r>
              <a:rPr lang="en-US" sz="1800" dirty="0" smtClean="0"/>
              <a:t>;		/* </a:t>
            </a:r>
            <a:r>
              <a:rPr lang="en-US" sz="1800" dirty="0"/>
              <a:t>4: SUJ: Next unlinked </a:t>
            </a:r>
            <a:r>
              <a:rPr lang="en-US" sz="1800" dirty="0" err="1"/>
              <a:t>inode</a:t>
            </a:r>
            <a:r>
              <a:rPr lang="en-US" sz="1800" dirty="0"/>
              <a:t>. </a:t>
            </a:r>
            <a:r>
              <a:rPr lang="en-US" sz="1800" dirty="0" smtClean="0"/>
              <a:t>*/</a:t>
            </a:r>
            <a:br>
              <a:rPr lang="en-US" sz="1800" dirty="0" smtClean="0"/>
            </a:br>
            <a:r>
              <a:rPr lang="en-US" sz="1800" dirty="0" smtClean="0"/>
              <a:t>	u_int64_t </a:t>
            </a:r>
            <a:r>
              <a:rPr lang="en-US" sz="1800" dirty="0" err="1"/>
              <a:t>di_size</a:t>
            </a:r>
            <a:r>
              <a:rPr lang="en-US" sz="1800" dirty="0" smtClean="0"/>
              <a:t>;		/* </a:t>
            </a:r>
            <a:r>
              <a:rPr lang="en-US" sz="1800" dirty="0"/>
              <a:t>8: File byte count. </a:t>
            </a:r>
            <a:r>
              <a:rPr lang="en-US" sz="1800" dirty="0" smtClean="0"/>
              <a:t>*/</a:t>
            </a:r>
            <a:br>
              <a:rPr lang="en-US" sz="1800" dirty="0" smtClean="0"/>
            </a:br>
            <a:r>
              <a:rPr lang="en-US" sz="1800" dirty="0" smtClean="0"/>
              <a:t>	int32_t </a:t>
            </a:r>
            <a:r>
              <a:rPr lang="en-US" sz="1800" dirty="0" err="1"/>
              <a:t>di_atime</a:t>
            </a:r>
            <a:r>
              <a:rPr lang="en-US" sz="1800" dirty="0" smtClean="0"/>
              <a:t>;		/* </a:t>
            </a:r>
            <a:r>
              <a:rPr lang="en-US" sz="1800" dirty="0"/>
              <a:t>16: Last access time. </a:t>
            </a:r>
            <a:r>
              <a:rPr lang="en-US" sz="1800" dirty="0" smtClean="0"/>
              <a:t>*/</a:t>
            </a:r>
            <a:br>
              <a:rPr lang="en-US" sz="1800" dirty="0" smtClean="0"/>
            </a:br>
            <a:r>
              <a:rPr lang="en-US" sz="1800" dirty="0" smtClean="0"/>
              <a:t>	int32_t </a:t>
            </a:r>
            <a:r>
              <a:rPr lang="en-US" sz="1800" dirty="0" err="1"/>
              <a:t>di_atimensec</a:t>
            </a:r>
            <a:r>
              <a:rPr lang="en-US" sz="1800" dirty="0" smtClean="0"/>
              <a:t>;		/* </a:t>
            </a:r>
            <a:r>
              <a:rPr lang="en-US" sz="1800" dirty="0"/>
              <a:t>20: Last access time. </a:t>
            </a:r>
            <a:r>
              <a:rPr lang="en-US" sz="1800" dirty="0" smtClean="0"/>
              <a:t>*/</a:t>
            </a:r>
            <a:br>
              <a:rPr lang="en-US" sz="1800" dirty="0" smtClean="0"/>
            </a:br>
            <a:r>
              <a:rPr lang="en-US" sz="1800" dirty="0" smtClean="0"/>
              <a:t>	int32_t </a:t>
            </a:r>
            <a:r>
              <a:rPr lang="en-US" sz="1800" dirty="0" err="1"/>
              <a:t>di_mtime</a:t>
            </a:r>
            <a:r>
              <a:rPr lang="en-US" sz="1800" dirty="0" smtClean="0"/>
              <a:t>;		/* </a:t>
            </a:r>
            <a:r>
              <a:rPr lang="en-US" sz="1800" dirty="0"/>
              <a:t>24: Last modified time. </a:t>
            </a:r>
            <a:r>
              <a:rPr lang="en-US" sz="1800" dirty="0" smtClean="0"/>
              <a:t>*/</a:t>
            </a:r>
            <a:br>
              <a:rPr lang="en-US" sz="1800" dirty="0" smtClean="0"/>
            </a:br>
            <a:r>
              <a:rPr lang="en-US" sz="1800" dirty="0" smtClean="0"/>
              <a:t>	int32_t </a:t>
            </a:r>
            <a:r>
              <a:rPr lang="en-US" sz="1800" dirty="0" err="1"/>
              <a:t>di_mtimensec</a:t>
            </a:r>
            <a:r>
              <a:rPr lang="en-US" sz="1800" dirty="0" smtClean="0"/>
              <a:t>;		/* </a:t>
            </a:r>
            <a:r>
              <a:rPr lang="en-US" sz="1800" dirty="0"/>
              <a:t>28: Last modified time. </a:t>
            </a:r>
            <a:r>
              <a:rPr lang="en-US" sz="1800" dirty="0" smtClean="0"/>
              <a:t>*/</a:t>
            </a:r>
            <a:br>
              <a:rPr lang="en-US" sz="1800" dirty="0" smtClean="0"/>
            </a:br>
            <a:r>
              <a:rPr lang="en-US" sz="1800" dirty="0" smtClean="0"/>
              <a:t>	int32_t </a:t>
            </a:r>
            <a:r>
              <a:rPr lang="en-US" sz="1800" dirty="0" err="1"/>
              <a:t>di_ctime</a:t>
            </a:r>
            <a:r>
              <a:rPr lang="en-US" sz="1800" dirty="0" smtClean="0"/>
              <a:t>;		/* </a:t>
            </a:r>
            <a:r>
              <a:rPr lang="en-US" sz="1800" dirty="0"/>
              <a:t>32: Last </a:t>
            </a:r>
            <a:r>
              <a:rPr lang="en-US" sz="1800" dirty="0" err="1"/>
              <a:t>inode</a:t>
            </a:r>
            <a:r>
              <a:rPr lang="en-US" sz="1800" dirty="0"/>
              <a:t> change time. </a:t>
            </a:r>
            <a:r>
              <a:rPr lang="en-US" sz="1800" dirty="0" smtClean="0"/>
              <a:t>*/</a:t>
            </a:r>
            <a:br>
              <a:rPr lang="en-US" sz="1800" dirty="0" smtClean="0"/>
            </a:br>
            <a:r>
              <a:rPr lang="en-US" sz="1800" dirty="0" smtClean="0"/>
              <a:t>	int32_t </a:t>
            </a:r>
            <a:r>
              <a:rPr lang="en-US" sz="1800" dirty="0" err="1"/>
              <a:t>di_ctimensec</a:t>
            </a:r>
            <a:r>
              <a:rPr lang="en-US" sz="1800" dirty="0" smtClean="0"/>
              <a:t>;		/* </a:t>
            </a:r>
            <a:r>
              <a:rPr lang="en-US" sz="1800" dirty="0"/>
              <a:t>36: Last </a:t>
            </a:r>
            <a:r>
              <a:rPr lang="en-US" sz="1800" dirty="0" err="1"/>
              <a:t>inode</a:t>
            </a:r>
            <a:r>
              <a:rPr lang="en-US" sz="1800" dirty="0"/>
              <a:t> change time. </a:t>
            </a:r>
            <a:r>
              <a:rPr lang="en-US" sz="1800" dirty="0" smtClean="0"/>
              <a:t>*/</a:t>
            </a:r>
            <a:br>
              <a:rPr lang="en-US" sz="1800" dirty="0" smtClean="0"/>
            </a:br>
            <a:r>
              <a:rPr lang="en-US" sz="1800" dirty="0" smtClean="0"/>
              <a:t>	ufs1_daddr_t </a:t>
            </a:r>
            <a:r>
              <a:rPr lang="en-US" sz="1800" dirty="0" err="1"/>
              <a:t>di_db</a:t>
            </a:r>
            <a:r>
              <a:rPr lang="en-US" sz="1800" dirty="0"/>
              <a:t>[NDADDR</a:t>
            </a:r>
            <a:r>
              <a:rPr lang="en-US" sz="1800" dirty="0" smtClean="0"/>
              <a:t>];	/* </a:t>
            </a:r>
            <a:r>
              <a:rPr lang="en-US" sz="1800" dirty="0"/>
              <a:t>40: Direct disk blocks. </a:t>
            </a:r>
            <a:r>
              <a:rPr lang="en-US" sz="1800" dirty="0" smtClean="0"/>
              <a:t>*/</a:t>
            </a:r>
            <a:br>
              <a:rPr lang="en-US" sz="1800" dirty="0" smtClean="0"/>
            </a:br>
            <a:r>
              <a:rPr lang="en-US" sz="1800" dirty="0" smtClean="0"/>
              <a:t>	ufs1_daddr_t </a:t>
            </a:r>
            <a:r>
              <a:rPr lang="en-US" sz="1800" dirty="0" err="1"/>
              <a:t>di_ib</a:t>
            </a:r>
            <a:r>
              <a:rPr lang="en-US" sz="1800" dirty="0"/>
              <a:t>[NIADDR</a:t>
            </a:r>
            <a:r>
              <a:rPr lang="en-US" sz="1800" dirty="0" smtClean="0"/>
              <a:t>];	/* </a:t>
            </a:r>
            <a:r>
              <a:rPr lang="en-US" sz="1800" dirty="0"/>
              <a:t>88: Indirect disk blocks. </a:t>
            </a:r>
            <a:r>
              <a:rPr lang="en-US" sz="1800" dirty="0" smtClean="0"/>
              <a:t>*/</a:t>
            </a:r>
            <a:br>
              <a:rPr lang="en-US" sz="1800" dirty="0" smtClean="0"/>
            </a:br>
            <a:r>
              <a:rPr lang="en-US" sz="1800" dirty="0" smtClean="0"/>
              <a:t>	u_int32_t </a:t>
            </a:r>
            <a:r>
              <a:rPr lang="en-US" sz="1800" dirty="0" err="1"/>
              <a:t>di_flags</a:t>
            </a:r>
            <a:r>
              <a:rPr lang="en-US" sz="1800" dirty="0" smtClean="0"/>
              <a:t>;		/* </a:t>
            </a:r>
            <a:r>
              <a:rPr lang="en-US" sz="1800" dirty="0"/>
              <a:t>100: Status flags (</a:t>
            </a:r>
            <a:r>
              <a:rPr lang="en-US" sz="1800" dirty="0" err="1"/>
              <a:t>chflags</a:t>
            </a:r>
            <a:r>
              <a:rPr lang="en-US" sz="1800" dirty="0"/>
              <a:t>). </a:t>
            </a:r>
            <a:r>
              <a:rPr lang="en-US" sz="1800" dirty="0" smtClean="0"/>
              <a:t>*/</a:t>
            </a:r>
            <a:br>
              <a:rPr lang="en-US" sz="1800" dirty="0" smtClean="0"/>
            </a:br>
            <a:r>
              <a:rPr lang="en-US" sz="1800" dirty="0" smtClean="0"/>
              <a:t>	u_int32_t </a:t>
            </a:r>
            <a:r>
              <a:rPr lang="en-US" sz="1800" dirty="0" err="1"/>
              <a:t>di_blocks</a:t>
            </a:r>
            <a:r>
              <a:rPr lang="en-US" sz="1800" dirty="0" smtClean="0"/>
              <a:t>;		/* </a:t>
            </a:r>
            <a:r>
              <a:rPr lang="en-US" sz="1800" dirty="0"/>
              <a:t>104: Blocks actually held. </a:t>
            </a:r>
            <a:r>
              <a:rPr lang="en-US" sz="1800" dirty="0" smtClean="0"/>
              <a:t>*/</a:t>
            </a:r>
            <a:br>
              <a:rPr lang="en-US" sz="1800" dirty="0" smtClean="0"/>
            </a:br>
            <a:r>
              <a:rPr lang="en-US" sz="1800" dirty="0" smtClean="0"/>
              <a:t>	u_int32_t </a:t>
            </a:r>
            <a:r>
              <a:rPr lang="en-US" sz="1800" dirty="0" err="1"/>
              <a:t>di_gen</a:t>
            </a:r>
            <a:r>
              <a:rPr lang="en-US" sz="1800" dirty="0" smtClean="0"/>
              <a:t>;		/* </a:t>
            </a:r>
            <a:r>
              <a:rPr lang="en-US" sz="1800" dirty="0"/>
              <a:t>108: Generation number. </a:t>
            </a:r>
            <a:r>
              <a:rPr lang="en-US" sz="1800" dirty="0" smtClean="0"/>
              <a:t>*/</a:t>
            </a:r>
            <a:br>
              <a:rPr lang="en-US" sz="1800" dirty="0" smtClean="0"/>
            </a:br>
            <a:r>
              <a:rPr lang="en-US" sz="1800" dirty="0" smtClean="0"/>
              <a:t>	u_int32_t </a:t>
            </a:r>
            <a:r>
              <a:rPr lang="en-US" sz="1800" dirty="0" err="1"/>
              <a:t>di_uid</a:t>
            </a:r>
            <a:r>
              <a:rPr lang="en-US" sz="1800" dirty="0" smtClean="0"/>
              <a:t>;		/* </a:t>
            </a:r>
            <a:r>
              <a:rPr lang="en-US" sz="1800" dirty="0"/>
              <a:t>112: File owner. </a:t>
            </a:r>
            <a:r>
              <a:rPr lang="en-US" sz="1800" dirty="0" smtClean="0"/>
              <a:t>*/</a:t>
            </a:r>
            <a:br>
              <a:rPr lang="en-US" sz="1800" dirty="0" smtClean="0"/>
            </a:br>
            <a:r>
              <a:rPr lang="en-US" sz="1800" dirty="0" smtClean="0"/>
              <a:t>	u_int32_t </a:t>
            </a:r>
            <a:r>
              <a:rPr lang="en-US" sz="1800" dirty="0" err="1"/>
              <a:t>di_gid</a:t>
            </a:r>
            <a:r>
              <a:rPr lang="en-US" sz="1800" dirty="0" smtClean="0"/>
              <a:t>;		/* </a:t>
            </a:r>
            <a:r>
              <a:rPr lang="en-US" sz="1800" dirty="0"/>
              <a:t>116: File group. </a:t>
            </a:r>
            <a:r>
              <a:rPr lang="en-US" sz="1800" dirty="0" smtClean="0"/>
              <a:t>*/</a:t>
            </a:r>
            <a:br>
              <a:rPr lang="en-US" sz="1800" dirty="0" smtClean="0"/>
            </a:br>
            <a:r>
              <a:rPr lang="en-US" sz="1800" dirty="0" smtClean="0"/>
              <a:t>	u_int64_t </a:t>
            </a:r>
            <a:r>
              <a:rPr lang="en-US" sz="1800" dirty="0" err="1"/>
              <a:t>di_modrev</a:t>
            </a:r>
            <a:r>
              <a:rPr lang="en-US" sz="1800" dirty="0" smtClean="0"/>
              <a:t>;		/* </a:t>
            </a:r>
            <a:r>
              <a:rPr lang="en-US" sz="1800" dirty="0"/>
              <a:t>120: </a:t>
            </a:r>
            <a:r>
              <a:rPr lang="en-US" sz="1800" dirty="0" err="1"/>
              <a:t>i_modrev</a:t>
            </a:r>
            <a:r>
              <a:rPr lang="en-US" sz="1800" dirty="0"/>
              <a:t> for NFSv4 </a:t>
            </a:r>
            <a:r>
              <a:rPr lang="en-US" sz="1800" dirty="0" smtClean="0"/>
              <a:t>*/</a:t>
            </a:r>
            <a:br>
              <a:rPr lang="en-US" sz="1800" dirty="0" smtClean="0"/>
            </a:br>
            <a:r>
              <a:rPr lang="en-US" sz="1800" dirty="0" smtClean="0"/>
              <a:t>};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678338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74717" y="2339439"/>
            <a:ext cx="6994566" cy="27313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On-Disk </a:t>
            </a:r>
            <a:r>
              <a:rPr lang="en-US" dirty="0" err="1" smtClean="0"/>
              <a:t>Inode</a:t>
            </a:r>
            <a:r>
              <a:rPr lang="en-US" dirty="0" smtClean="0"/>
              <a:t>: Hard Link Count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925131"/>
          </a:xfrm>
        </p:spPr>
        <p:txBody>
          <a:bodyPr>
            <a:noAutofit/>
          </a:bodyPr>
          <a:lstStyle/>
          <a:p>
            <a:pPr marL="0" indent="0">
              <a:buNone/>
              <a:tabLst>
                <a:tab pos="446088" algn="l"/>
              </a:tabLst>
            </a:pPr>
            <a:r>
              <a:rPr lang="en-US" sz="1800" dirty="0" err="1"/>
              <a:t>struct</a:t>
            </a:r>
            <a:r>
              <a:rPr lang="en-US" sz="1800" dirty="0"/>
              <a:t> ufs1_dinode </a:t>
            </a:r>
            <a:r>
              <a:rPr lang="en-US" sz="1800" dirty="0" smtClean="0"/>
              <a:t>{</a:t>
            </a:r>
            <a:br>
              <a:rPr lang="en-US" sz="1800" dirty="0" smtClean="0"/>
            </a:br>
            <a:r>
              <a:rPr lang="en-US" sz="1800" dirty="0" smtClean="0"/>
              <a:t>	u_int16_t </a:t>
            </a:r>
            <a:r>
              <a:rPr lang="en-US" sz="1800" dirty="0" err="1"/>
              <a:t>di_mode</a:t>
            </a:r>
            <a:r>
              <a:rPr lang="en-US" sz="1800" dirty="0" smtClean="0"/>
              <a:t>;		/* </a:t>
            </a:r>
            <a:r>
              <a:rPr lang="en-US" sz="1800" dirty="0"/>
              <a:t>0: IFMT, permissions; see below. </a:t>
            </a:r>
            <a:r>
              <a:rPr lang="en-US" sz="1800" dirty="0" smtClean="0"/>
              <a:t>*/</a:t>
            </a:r>
            <a:br>
              <a:rPr lang="en-US" sz="1800" dirty="0" smtClean="0"/>
            </a:br>
            <a:r>
              <a:rPr lang="en-US" sz="1800" dirty="0" smtClean="0"/>
              <a:t>	int16_t </a:t>
            </a:r>
            <a:r>
              <a:rPr lang="en-US" sz="1800" dirty="0" err="1"/>
              <a:t>di_nlink</a:t>
            </a:r>
            <a:r>
              <a:rPr lang="en-US" sz="1800" dirty="0" smtClean="0"/>
              <a:t>;		/* </a:t>
            </a:r>
            <a:r>
              <a:rPr lang="en-US" sz="1800" dirty="0"/>
              <a:t>2: File link count. </a:t>
            </a:r>
            <a:r>
              <a:rPr lang="en-US" sz="1800" dirty="0" smtClean="0"/>
              <a:t>*/</a:t>
            </a:r>
            <a:br>
              <a:rPr lang="en-US" sz="1800" dirty="0" smtClean="0"/>
            </a:br>
            <a:r>
              <a:rPr lang="en-US" sz="1800" dirty="0" smtClean="0"/>
              <a:t>	uint32_t </a:t>
            </a:r>
            <a:r>
              <a:rPr lang="en-US" sz="1800" dirty="0" err="1"/>
              <a:t>di_freelink</a:t>
            </a:r>
            <a:r>
              <a:rPr lang="en-US" sz="1800" dirty="0" smtClean="0"/>
              <a:t>;		/* </a:t>
            </a:r>
            <a:r>
              <a:rPr lang="en-US" sz="1800" dirty="0"/>
              <a:t>4: SUJ: Next unlinked </a:t>
            </a:r>
            <a:r>
              <a:rPr lang="en-US" sz="1800" dirty="0" err="1"/>
              <a:t>inode</a:t>
            </a:r>
            <a:r>
              <a:rPr lang="en-US" sz="1800" dirty="0"/>
              <a:t>. </a:t>
            </a:r>
            <a:r>
              <a:rPr lang="en-US" sz="1800" dirty="0" smtClean="0"/>
              <a:t>*/</a:t>
            </a:r>
            <a:br>
              <a:rPr lang="en-US" sz="1800" dirty="0" smtClean="0"/>
            </a:br>
            <a:r>
              <a:rPr lang="en-US" sz="1800" dirty="0" smtClean="0"/>
              <a:t>	u_int64_t </a:t>
            </a:r>
            <a:r>
              <a:rPr lang="en-US" sz="1800" dirty="0" err="1"/>
              <a:t>di_size</a:t>
            </a:r>
            <a:r>
              <a:rPr lang="en-US" sz="1800" dirty="0" smtClean="0"/>
              <a:t>;		/* </a:t>
            </a:r>
            <a:r>
              <a:rPr lang="en-US" sz="1800" dirty="0"/>
              <a:t>8: File byte count. </a:t>
            </a:r>
            <a:r>
              <a:rPr lang="en-US" sz="1800" dirty="0" smtClean="0"/>
              <a:t>*/</a:t>
            </a:r>
            <a:br>
              <a:rPr lang="en-US" sz="1800" dirty="0" smtClean="0"/>
            </a:br>
            <a:r>
              <a:rPr lang="en-US" sz="1800" dirty="0" smtClean="0"/>
              <a:t>	int32_t </a:t>
            </a:r>
            <a:r>
              <a:rPr lang="en-US" sz="1800" dirty="0" err="1"/>
              <a:t>di_atime</a:t>
            </a:r>
            <a:r>
              <a:rPr lang="en-US" sz="1800" dirty="0" smtClean="0"/>
              <a:t>;		/* </a:t>
            </a:r>
            <a:r>
              <a:rPr lang="en-US" sz="1800" dirty="0"/>
              <a:t>16: Last access time. </a:t>
            </a:r>
            <a:r>
              <a:rPr lang="en-US" sz="1800" dirty="0" smtClean="0"/>
              <a:t>*/</a:t>
            </a:r>
            <a:br>
              <a:rPr lang="en-US" sz="1800" dirty="0" smtClean="0"/>
            </a:br>
            <a:r>
              <a:rPr lang="en-US" sz="1800" dirty="0" smtClean="0"/>
              <a:t>	int32_t </a:t>
            </a:r>
            <a:r>
              <a:rPr lang="en-US" sz="1800" dirty="0" err="1"/>
              <a:t>di_atimensec</a:t>
            </a:r>
            <a:r>
              <a:rPr lang="en-US" sz="1800" dirty="0" smtClean="0"/>
              <a:t>;		/* </a:t>
            </a:r>
            <a:r>
              <a:rPr lang="en-US" sz="1800" dirty="0"/>
              <a:t>20: Last access time. </a:t>
            </a:r>
            <a:r>
              <a:rPr lang="en-US" sz="1800" dirty="0" smtClean="0"/>
              <a:t>*/</a:t>
            </a:r>
            <a:br>
              <a:rPr lang="en-US" sz="1800" dirty="0" smtClean="0"/>
            </a:br>
            <a:r>
              <a:rPr lang="en-US" sz="1800" dirty="0" smtClean="0"/>
              <a:t>	int32_t </a:t>
            </a:r>
            <a:r>
              <a:rPr lang="en-US" sz="1800" dirty="0" err="1"/>
              <a:t>di_mtime</a:t>
            </a:r>
            <a:r>
              <a:rPr lang="en-US" sz="1800" dirty="0" smtClean="0"/>
              <a:t>;		/* </a:t>
            </a:r>
            <a:r>
              <a:rPr lang="en-US" sz="1800" dirty="0"/>
              <a:t>24: Last modified time. </a:t>
            </a:r>
            <a:r>
              <a:rPr lang="en-US" sz="1800" dirty="0" smtClean="0"/>
              <a:t>*/</a:t>
            </a:r>
            <a:br>
              <a:rPr lang="en-US" sz="1800" dirty="0" smtClean="0"/>
            </a:br>
            <a:r>
              <a:rPr lang="en-US" sz="1800" dirty="0" smtClean="0"/>
              <a:t>	int32_t </a:t>
            </a:r>
            <a:r>
              <a:rPr lang="en-US" sz="1800" dirty="0" err="1"/>
              <a:t>di_mtimensec</a:t>
            </a:r>
            <a:r>
              <a:rPr lang="en-US" sz="1800" dirty="0" smtClean="0"/>
              <a:t>;		/* </a:t>
            </a:r>
            <a:r>
              <a:rPr lang="en-US" sz="1800" dirty="0"/>
              <a:t>28: Last modified time. </a:t>
            </a:r>
            <a:r>
              <a:rPr lang="en-US" sz="1800" dirty="0" smtClean="0"/>
              <a:t>*/</a:t>
            </a:r>
            <a:br>
              <a:rPr lang="en-US" sz="1800" dirty="0" smtClean="0"/>
            </a:br>
            <a:r>
              <a:rPr lang="en-US" sz="1800" dirty="0" smtClean="0"/>
              <a:t>	int32_t </a:t>
            </a:r>
            <a:r>
              <a:rPr lang="en-US" sz="1800" dirty="0" err="1"/>
              <a:t>di_ctime</a:t>
            </a:r>
            <a:r>
              <a:rPr lang="en-US" sz="1800" dirty="0" smtClean="0"/>
              <a:t>;		/* </a:t>
            </a:r>
            <a:r>
              <a:rPr lang="en-US" sz="1800" dirty="0"/>
              <a:t>32: Last </a:t>
            </a:r>
            <a:r>
              <a:rPr lang="en-US" sz="1800" dirty="0" err="1"/>
              <a:t>inode</a:t>
            </a:r>
            <a:r>
              <a:rPr lang="en-US" sz="1800" dirty="0"/>
              <a:t> change time. </a:t>
            </a:r>
            <a:r>
              <a:rPr lang="en-US" sz="1800" dirty="0" smtClean="0"/>
              <a:t>*/</a:t>
            </a:r>
            <a:br>
              <a:rPr lang="en-US" sz="1800" dirty="0" smtClean="0"/>
            </a:br>
            <a:r>
              <a:rPr lang="en-US" sz="1800" dirty="0" smtClean="0"/>
              <a:t>	int32_t </a:t>
            </a:r>
            <a:r>
              <a:rPr lang="en-US" sz="1800" dirty="0" err="1"/>
              <a:t>di_ctimensec</a:t>
            </a:r>
            <a:r>
              <a:rPr lang="en-US" sz="1800" dirty="0" smtClean="0"/>
              <a:t>;		/* </a:t>
            </a:r>
            <a:r>
              <a:rPr lang="en-US" sz="1800" dirty="0"/>
              <a:t>36: Last </a:t>
            </a:r>
            <a:r>
              <a:rPr lang="en-US" sz="1800" dirty="0" err="1"/>
              <a:t>inode</a:t>
            </a:r>
            <a:r>
              <a:rPr lang="en-US" sz="1800" dirty="0"/>
              <a:t> change time. </a:t>
            </a:r>
            <a:r>
              <a:rPr lang="en-US" sz="1800" dirty="0" smtClean="0"/>
              <a:t>*/</a:t>
            </a:r>
            <a:br>
              <a:rPr lang="en-US" sz="1800" dirty="0" smtClean="0"/>
            </a:br>
            <a:r>
              <a:rPr lang="en-US" sz="1800" dirty="0" smtClean="0"/>
              <a:t>	ufs1_daddr_t </a:t>
            </a:r>
            <a:r>
              <a:rPr lang="en-US" sz="1800" dirty="0" err="1"/>
              <a:t>di_db</a:t>
            </a:r>
            <a:r>
              <a:rPr lang="en-US" sz="1800" dirty="0"/>
              <a:t>[NDADDR</a:t>
            </a:r>
            <a:r>
              <a:rPr lang="en-US" sz="1800" dirty="0" smtClean="0"/>
              <a:t>];	/* </a:t>
            </a:r>
            <a:r>
              <a:rPr lang="en-US" sz="1800" dirty="0"/>
              <a:t>40: Direct disk blocks. </a:t>
            </a:r>
            <a:r>
              <a:rPr lang="en-US" sz="1800" dirty="0" smtClean="0"/>
              <a:t>*/</a:t>
            </a:r>
            <a:br>
              <a:rPr lang="en-US" sz="1800" dirty="0" smtClean="0"/>
            </a:br>
            <a:r>
              <a:rPr lang="en-US" sz="1800" dirty="0" smtClean="0"/>
              <a:t>	ufs1_daddr_t </a:t>
            </a:r>
            <a:r>
              <a:rPr lang="en-US" sz="1800" dirty="0" err="1"/>
              <a:t>di_ib</a:t>
            </a:r>
            <a:r>
              <a:rPr lang="en-US" sz="1800" dirty="0"/>
              <a:t>[NIADDR</a:t>
            </a:r>
            <a:r>
              <a:rPr lang="en-US" sz="1800" dirty="0" smtClean="0"/>
              <a:t>];	/* </a:t>
            </a:r>
            <a:r>
              <a:rPr lang="en-US" sz="1800" dirty="0"/>
              <a:t>88: Indirect disk blocks. </a:t>
            </a:r>
            <a:r>
              <a:rPr lang="en-US" sz="1800" dirty="0" smtClean="0"/>
              <a:t>*/</a:t>
            </a:r>
            <a:br>
              <a:rPr lang="en-US" sz="1800" dirty="0" smtClean="0"/>
            </a:br>
            <a:r>
              <a:rPr lang="en-US" sz="1800" dirty="0" smtClean="0"/>
              <a:t>	u_int32_t </a:t>
            </a:r>
            <a:r>
              <a:rPr lang="en-US" sz="1800" dirty="0" err="1"/>
              <a:t>di_flags</a:t>
            </a:r>
            <a:r>
              <a:rPr lang="en-US" sz="1800" dirty="0" smtClean="0"/>
              <a:t>;		/* </a:t>
            </a:r>
            <a:r>
              <a:rPr lang="en-US" sz="1800" dirty="0"/>
              <a:t>100: Status flags (</a:t>
            </a:r>
            <a:r>
              <a:rPr lang="en-US" sz="1800" dirty="0" err="1"/>
              <a:t>chflags</a:t>
            </a:r>
            <a:r>
              <a:rPr lang="en-US" sz="1800" dirty="0"/>
              <a:t>). </a:t>
            </a:r>
            <a:r>
              <a:rPr lang="en-US" sz="1800" dirty="0" smtClean="0"/>
              <a:t>*/</a:t>
            </a:r>
            <a:br>
              <a:rPr lang="en-US" sz="1800" dirty="0" smtClean="0"/>
            </a:br>
            <a:r>
              <a:rPr lang="en-US" sz="1800" dirty="0" smtClean="0"/>
              <a:t>	u_int32_t </a:t>
            </a:r>
            <a:r>
              <a:rPr lang="en-US" sz="1800" dirty="0" err="1"/>
              <a:t>di_blocks</a:t>
            </a:r>
            <a:r>
              <a:rPr lang="en-US" sz="1800" dirty="0" smtClean="0"/>
              <a:t>;		/* </a:t>
            </a:r>
            <a:r>
              <a:rPr lang="en-US" sz="1800" dirty="0"/>
              <a:t>104: Blocks actually held. </a:t>
            </a:r>
            <a:r>
              <a:rPr lang="en-US" sz="1800" dirty="0" smtClean="0"/>
              <a:t>*/</a:t>
            </a:r>
            <a:br>
              <a:rPr lang="en-US" sz="1800" dirty="0" smtClean="0"/>
            </a:br>
            <a:r>
              <a:rPr lang="en-US" sz="1800" dirty="0" smtClean="0"/>
              <a:t>	u_int32_t </a:t>
            </a:r>
            <a:r>
              <a:rPr lang="en-US" sz="1800" dirty="0" err="1"/>
              <a:t>di_gen</a:t>
            </a:r>
            <a:r>
              <a:rPr lang="en-US" sz="1800" dirty="0" smtClean="0"/>
              <a:t>;		/* </a:t>
            </a:r>
            <a:r>
              <a:rPr lang="en-US" sz="1800" dirty="0"/>
              <a:t>108: Generation number. </a:t>
            </a:r>
            <a:r>
              <a:rPr lang="en-US" sz="1800" dirty="0" smtClean="0"/>
              <a:t>*/</a:t>
            </a:r>
            <a:br>
              <a:rPr lang="en-US" sz="1800" dirty="0" smtClean="0"/>
            </a:br>
            <a:r>
              <a:rPr lang="en-US" sz="1800" dirty="0" smtClean="0"/>
              <a:t>	u_int32_t </a:t>
            </a:r>
            <a:r>
              <a:rPr lang="en-US" sz="1800" dirty="0" err="1"/>
              <a:t>di_uid</a:t>
            </a:r>
            <a:r>
              <a:rPr lang="en-US" sz="1800" dirty="0" smtClean="0"/>
              <a:t>;		/* </a:t>
            </a:r>
            <a:r>
              <a:rPr lang="en-US" sz="1800" dirty="0"/>
              <a:t>112: File owner. </a:t>
            </a:r>
            <a:r>
              <a:rPr lang="en-US" sz="1800" dirty="0" smtClean="0"/>
              <a:t>*/</a:t>
            </a:r>
            <a:br>
              <a:rPr lang="en-US" sz="1800" dirty="0" smtClean="0"/>
            </a:br>
            <a:r>
              <a:rPr lang="en-US" sz="1800" dirty="0" smtClean="0"/>
              <a:t>	u_int32_t </a:t>
            </a:r>
            <a:r>
              <a:rPr lang="en-US" sz="1800" dirty="0" err="1"/>
              <a:t>di_gid</a:t>
            </a:r>
            <a:r>
              <a:rPr lang="en-US" sz="1800" dirty="0" smtClean="0"/>
              <a:t>;		/* </a:t>
            </a:r>
            <a:r>
              <a:rPr lang="en-US" sz="1800" dirty="0"/>
              <a:t>116: File group. </a:t>
            </a:r>
            <a:r>
              <a:rPr lang="en-US" sz="1800" dirty="0" smtClean="0"/>
              <a:t>*/</a:t>
            </a:r>
            <a:br>
              <a:rPr lang="en-US" sz="1800" dirty="0" smtClean="0"/>
            </a:br>
            <a:r>
              <a:rPr lang="en-US" sz="1800" dirty="0" smtClean="0"/>
              <a:t>	u_int64_t </a:t>
            </a:r>
            <a:r>
              <a:rPr lang="en-US" sz="1800" dirty="0" err="1"/>
              <a:t>di_modrev</a:t>
            </a:r>
            <a:r>
              <a:rPr lang="en-US" sz="1800" dirty="0" smtClean="0"/>
              <a:t>;		/* </a:t>
            </a:r>
            <a:r>
              <a:rPr lang="en-US" sz="1800" dirty="0"/>
              <a:t>120: </a:t>
            </a:r>
            <a:r>
              <a:rPr lang="en-US" sz="1800" dirty="0" err="1"/>
              <a:t>i_modrev</a:t>
            </a:r>
            <a:r>
              <a:rPr lang="en-US" sz="1800" dirty="0"/>
              <a:t> for NFSv4 </a:t>
            </a:r>
            <a:r>
              <a:rPr lang="en-US" sz="1800" dirty="0" smtClean="0"/>
              <a:t>*/</a:t>
            </a:r>
            <a:br>
              <a:rPr lang="en-US" sz="1800" dirty="0" smtClean="0"/>
            </a:br>
            <a:r>
              <a:rPr lang="en-US" sz="1800" dirty="0" smtClean="0"/>
              <a:t>};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904176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74717" y="5319778"/>
            <a:ext cx="6994566" cy="26162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074717" y="4556971"/>
            <a:ext cx="6994566" cy="52566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On-Disk </a:t>
            </a:r>
            <a:r>
              <a:rPr lang="en-US" dirty="0" err="1" smtClean="0"/>
              <a:t>Inode</a:t>
            </a:r>
            <a:r>
              <a:rPr lang="en-US" dirty="0" smtClean="0"/>
              <a:t>: Block Pointers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925131"/>
          </a:xfrm>
        </p:spPr>
        <p:txBody>
          <a:bodyPr>
            <a:noAutofit/>
          </a:bodyPr>
          <a:lstStyle/>
          <a:p>
            <a:pPr marL="0" indent="0">
              <a:buNone/>
              <a:tabLst>
                <a:tab pos="446088" algn="l"/>
              </a:tabLst>
            </a:pPr>
            <a:r>
              <a:rPr lang="en-US" sz="1800" dirty="0" err="1"/>
              <a:t>struct</a:t>
            </a:r>
            <a:r>
              <a:rPr lang="en-US" sz="1800" dirty="0"/>
              <a:t> ufs1_dinode </a:t>
            </a:r>
            <a:r>
              <a:rPr lang="en-US" sz="1800" dirty="0" smtClean="0"/>
              <a:t>{</a:t>
            </a:r>
            <a:br>
              <a:rPr lang="en-US" sz="1800" dirty="0" smtClean="0"/>
            </a:br>
            <a:r>
              <a:rPr lang="en-US" sz="1800" dirty="0" smtClean="0"/>
              <a:t>	u_int16_t </a:t>
            </a:r>
            <a:r>
              <a:rPr lang="en-US" sz="1800" dirty="0" err="1"/>
              <a:t>di_mode</a:t>
            </a:r>
            <a:r>
              <a:rPr lang="en-US" sz="1800" dirty="0" smtClean="0"/>
              <a:t>;		/* </a:t>
            </a:r>
            <a:r>
              <a:rPr lang="en-US" sz="1800" dirty="0"/>
              <a:t>0: IFMT, permissions; see below. </a:t>
            </a:r>
            <a:r>
              <a:rPr lang="en-US" sz="1800" dirty="0" smtClean="0"/>
              <a:t>*/</a:t>
            </a:r>
            <a:br>
              <a:rPr lang="en-US" sz="1800" dirty="0" smtClean="0"/>
            </a:br>
            <a:r>
              <a:rPr lang="en-US" sz="1800" dirty="0" smtClean="0"/>
              <a:t>	int16_t </a:t>
            </a:r>
            <a:r>
              <a:rPr lang="en-US" sz="1800" dirty="0" err="1"/>
              <a:t>di_nlink</a:t>
            </a:r>
            <a:r>
              <a:rPr lang="en-US" sz="1800" dirty="0" smtClean="0"/>
              <a:t>;		/* </a:t>
            </a:r>
            <a:r>
              <a:rPr lang="en-US" sz="1800" dirty="0"/>
              <a:t>2: File link count. </a:t>
            </a:r>
            <a:r>
              <a:rPr lang="en-US" sz="1800" dirty="0" smtClean="0"/>
              <a:t>*/</a:t>
            </a:r>
            <a:br>
              <a:rPr lang="en-US" sz="1800" dirty="0" smtClean="0"/>
            </a:br>
            <a:r>
              <a:rPr lang="en-US" sz="1800" dirty="0" smtClean="0"/>
              <a:t>	uint32_t </a:t>
            </a:r>
            <a:r>
              <a:rPr lang="en-US" sz="1800" dirty="0" err="1"/>
              <a:t>di_freelink</a:t>
            </a:r>
            <a:r>
              <a:rPr lang="en-US" sz="1800" dirty="0" smtClean="0"/>
              <a:t>;		/* </a:t>
            </a:r>
            <a:r>
              <a:rPr lang="en-US" sz="1800" dirty="0"/>
              <a:t>4: SUJ: Next unlinked </a:t>
            </a:r>
            <a:r>
              <a:rPr lang="en-US" sz="1800" dirty="0" err="1"/>
              <a:t>inode</a:t>
            </a:r>
            <a:r>
              <a:rPr lang="en-US" sz="1800" dirty="0"/>
              <a:t>. </a:t>
            </a:r>
            <a:r>
              <a:rPr lang="en-US" sz="1800" dirty="0" smtClean="0"/>
              <a:t>*/</a:t>
            </a:r>
            <a:br>
              <a:rPr lang="en-US" sz="1800" dirty="0" smtClean="0"/>
            </a:br>
            <a:r>
              <a:rPr lang="en-US" sz="1800" dirty="0" smtClean="0"/>
              <a:t>	u_int64_t </a:t>
            </a:r>
            <a:r>
              <a:rPr lang="en-US" sz="1800" dirty="0" err="1"/>
              <a:t>di_size</a:t>
            </a:r>
            <a:r>
              <a:rPr lang="en-US" sz="1800" dirty="0" smtClean="0"/>
              <a:t>;		/* </a:t>
            </a:r>
            <a:r>
              <a:rPr lang="en-US" sz="1800" dirty="0"/>
              <a:t>8: File byte count. </a:t>
            </a:r>
            <a:r>
              <a:rPr lang="en-US" sz="1800" dirty="0" smtClean="0"/>
              <a:t>*/</a:t>
            </a:r>
            <a:br>
              <a:rPr lang="en-US" sz="1800" dirty="0" smtClean="0"/>
            </a:br>
            <a:r>
              <a:rPr lang="en-US" sz="1800" dirty="0" smtClean="0"/>
              <a:t>	int32_t </a:t>
            </a:r>
            <a:r>
              <a:rPr lang="en-US" sz="1800" dirty="0" err="1"/>
              <a:t>di_atime</a:t>
            </a:r>
            <a:r>
              <a:rPr lang="en-US" sz="1800" dirty="0" smtClean="0"/>
              <a:t>;		/* </a:t>
            </a:r>
            <a:r>
              <a:rPr lang="en-US" sz="1800" dirty="0"/>
              <a:t>16: Last access time. </a:t>
            </a:r>
            <a:r>
              <a:rPr lang="en-US" sz="1800" dirty="0" smtClean="0"/>
              <a:t>*/</a:t>
            </a:r>
            <a:br>
              <a:rPr lang="en-US" sz="1800" dirty="0" smtClean="0"/>
            </a:br>
            <a:r>
              <a:rPr lang="en-US" sz="1800" dirty="0" smtClean="0"/>
              <a:t>	int32_t </a:t>
            </a:r>
            <a:r>
              <a:rPr lang="en-US" sz="1800" dirty="0" err="1"/>
              <a:t>di_atimensec</a:t>
            </a:r>
            <a:r>
              <a:rPr lang="en-US" sz="1800" dirty="0" smtClean="0"/>
              <a:t>;		/* </a:t>
            </a:r>
            <a:r>
              <a:rPr lang="en-US" sz="1800" dirty="0"/>
              <a:t>20: Last access time. </a:t>
            </a:r>
            <a:r>
              <a:rPr lang="en-US" sz="1800" dirty="0" smtClean="0"/>
              <a:t>*/</a:t>
            </a:r>
            <a:br>
              <a:rPr lang="en-US" sz="1800" dirty="0" smtClean="0"/>
            </a:br>
            <a:r>
              <a:rPr lang="en-US" sz="1800" dirty="0" smtClean="0"/>
              <a:t>	int32_t </a:t>
            </a:r>
            <a:r>
              <a:rPr lang="en-US" sz="1800" dirty="0" err="1"/>
              <a:t>di_mtime</a:t>
            </a:r>
            <a:r>
              <a:rPr lang="en-US" sz="1800" dirty="0" smtClean="0"/>
              <a:t>;		/* </a:t>
            </a:r>
            <a:r>
              <a:rPr lang="en-US" sz="1800" dirty="0"/>
              <a:t>24: Last modified time. </a:t>
            </a:r>
            <a:r>
              <a:rPr lang="en-US" sz="1800" dirty="0" smtClean="0"/>
              <a:t>*/</a:t>
            </a:r>
            <a:br>
              <a:rPr lang="en-US" sz="1800" dirty="0" smtClean="0"/>
            </a:br>
            <a:r>
              <a:rPr lang="en-US" sz="1800" dirty="0" smtClean="0"/>
              <a:t>	int32_t </a:t>
            </a:r>
            <a:r>
              <a:rPr lang="en-US" sz="1800" dirty="0" err="1"/>
              <a:t>di_mtimensec</a:t>
            </a:r>
            <a:r>
              <a:rPr lang="en-US" sz="1800" dirty="0" smtClean="0"/>
              <a:t>;		/* </a:t>
            </a:r>
            <a:r>
              <a:rPr lang="en-US" sz="1800" dirty="0"/>
              <a:t>28: Last modified time. </a:t>
            </a:r>
            <a:r>
              <a:rPr lang="en-US" sz="1800" dirty="0" smtClean="0"/>
              <a:t>*/</a:t>
            </a:r>
            <a:br>
              <a:rPr lang="en-US" sz="1800" dirty="0" smtClean="0"/>
            </a:br>
            <a:r>
              <a:rPr lang="en-US" sz="1800" dirty="0" smtClean="0"/>
              <a:t>	int32_t </a:t>
            </a:r>
            <a:r>
              <a:rPr lang="en-US" sz="1800" dirty="0" err="1"/>
              <a:t>di_ctime</a:t>
            </a:r>
            <a:r>
              <a:rPr lang="en-US" sz="1800" dirty="0" smtClean="0"/>
              <a:t>;		/* </a:t>
            </a:r>
            <a:r>
              <a:rPr lang="en-US" sz="1800" dirty="0"/>
              <a:t>32: Last </a:t>
            </a:r>
            <a:r>
              <a:rPr lang="en-US" sz="1800" dirty="0" err="1"/>
              <a:t>inode</a:t>
            </a:r>
            <a:r>
              <a:rPr lang="en-US" sz="1800" dirty="0"/>
              <a:t> change time. </a:t>
            </a:r>
            <a:r>
              <a:rPr lang="en-US" sz="1800" dirty="0" smtClean="0"/>
              <a:t>*/</a:t>
            </a:r>
            <a:br>
              <a:rPr lang="en-US" sz="1800" dirty="0" smtClean="0"/>
            </a:br>
            <a:r>
              <a:rPr lang="en-US" sz="1800" dirty="0" smtClean="0"/>
              <a:t>	int32_t </a:t>
            </a:r>
            <a:r>
              <a:rPr lang="en-US" sz="1800" dirty="0" err="1"/>
              <a:t>di_ctimensec</a:t>
            </a:r>
            <a:r>
              <a:rPr lang="en-US" sz="1800" dirty="0" smtClean="0"/>
              <a:t>;		/* </a:t>
            </a:r>
            <a:r>
              <a:rPr lang="en-US" sz="1800" dirty="0"/>
              <a:t>36: Last </a:t>
            </a:r>
            <a:r>
              <a:rPr lang="en-US" sz="1800" dirty="0" err="1"/>
              <a:t>inode</a:t>
            </a:r>
            <a:r>
              <a:rPr lang="en-US" sz="1800" dirty="0"/>
              <a:t> change time. </a:t>
            </a:r>
            <a:r>
              <a:rPr lang="en-US" sz="1800" dirty="0" smtClean="0"/>
              <a:t>*/</a:t>
            </a:r>
            <a:br>
              <a:rPr lang="en-US" sz="1800" dirty="0" smtClean="0"/>
            </a:br>
            <a:r>
              <a:rPr lang="en-US" sz="1800" dirty="0" smtClean="0"/>
              <a:t>	ufs1_daddr_t </a:t>
            </a:r>
            <a:r>
              <a:rPr lang="en-US" sz="1800" dirty="0" err="1"/>
              <a:t>di_db</a:t>
            </a:r>
            <a:r>
              <a:rPr lang="en-US" sz="1800" dirty="0"/>
              <a:t>[NDADDR</a:t>
            </a:r>
            <a:r>
              <a:rPr lang="en-US" sz="1800" dirty="0" smtClean="0"/>
              <a:t>];	/* </a:t>
            </a:r>
            <a:r>
              <a:rPr lang="en-US" sz="1800" dirty="0"/>
              <a:t>40: Direct disk blocks. </a:t>
            </a:r>
            <a:r>
              <a:rPr lang="en-US" sz="1800" dirty="0" smtClean="0"/>
              <a:t>*/</a:t>
            </a:r>
            <a:br>
              <a:rPr lang="en-US" sz="1800" dirty="0" smtClean="0"/>
            </a:br>
            <a:r>
              <a:rPr lang="en-US" sz="1800" dirty="0" smtClean="0"/>
              <a:t>	ufs1_daddr_t </a:t>
            </a:r>
            <a:r>
              <a:rPr lang="en-US" sz="1800" dirty="0" err="1"/>
              <a:t>di_ib</a:t>
            </a:r>
            <a:r>
              <a:rPr lang="en-US" sz="1800" dirty="0"/>
              <a:t>[NIADDR</a:t>
            </a:r>
            <a:r>
              <a:rPr lang="en-US" sz="1800" dirty="0" smtClean="0"/>
              <a:t>];	/* </a:t>
            </a:r>
            <a:r>
              <a:rPr lang="en-US" sz="1800" dirty="0"/>
              <a:t>88: Indirect disk blocks. </a:t>
            </a:r>
            <a:r>
              <a:rPr lang="en-US" sz="1800" dirty="0" smtClean="0"/>
              <a:t>*/</a:t>
            </a:r>
            <a:br>
              <a:rPr lang="en-US" sz="1800" dirty="0" smtClean="0"/>
            </a:br>
            <a:r>
              <a:rPr lang="en-US" sz="1800" dirty="0" smtClean="0"/>
              <a:t>	u_int32_t </a:t>
            </a:r>
            <a:r>
              <a:rPr lang="en-US" sz="1800" dirty="0" err="1"/>
              <a:t>di_flags</a:t>
            </a:r>
            <a:r>
              <a:rPr lang="en-US" sz="1800" dirty="0" smtClean="0"/>
              <a:t>;		/* </a:t>
            </a:r>
            <a:r>
              <a:rPr lang="en-US" sz="1800" dirty="0"/>
              <a:t>100: Status flags (</a:t>
            </a:r>
            <a:r>
              <a:rPr lang="en-US" sz="1800" dirty="0" err="1"/>
              <a:t>chflags</a:t>
            </a:r>
            <a:r>
              <a:rPr lang="en-US" sz="1800" dirty="0"/>
              <a:t>). </a:t>
            </a:r>
            <a:r>
              <a:rPr lang="en-US" sz="1800" dirty="0" smtClean="0"/>
              <a:t>*/</a:t>
            </a:r>
            <a:br>
              <a:rPr lang="en-US" sz="1800" dirty="0" smtClean="0"/>
            </a:br>
            <a:r>
              <a:rPr lang="en-US" sz="1800" dirty="0" smtClean="0"/>
              <a:t>	u_int32_t </a:t>
            </a:r>
            <a:r>
              <a:rPr lang="en-US" sz="1800" dirty="0" err="1"/>
              <a:t>di_blocks</a:t>
            </a:r>
            <a:r>
              <a:rPr lang="en-US" sz="1800" dirty="0" smtClean="0"/>
              <a:t>;		/* </a:t>
            </a:r>
            <a:r>
              <a:rPr lang="en-US" sz="1800" dirty="0"/>
              <a:t>104: Blocks actually held. </a:t>
            </a:r>
            <a:r>
              <a:rPr lang="en-US" sz="1800" dirty="0" smtClean="0"/>
              <a:t>*/</a:t>
            </a:r>
            <a:br>
              <a:rPr lang="en-US" sz="1800" dirty="0" smtClean="0"/>
            </a:br>
            <a:r>
              <a:rPr lang="en-US" sz="1800" dirty="0" smtClean="0"/>
              <a:t>	u_int32_t </a:t>
            </a:r>
            <a:r>
              <a:rPr lang="en-US" sz="1800" dirty="0" err="1"/>
              <a:t>di_gen</a:t>
            </a:r>
            <a:r>
              <a:rPr lang="en-US" sz="1800" dirty="0" smtClean="0"/>
              <a:t>;		/* </a:t>
            </a:r>
            <a:r>
              <a:rPr lang="en-US" sz="1800" dirty="0"/>
              <a:t>108: Generation number. </a:t>
            </a:r>
            <a:r>
              <a:rPr lang="en-US" sz="1800" dirty="0" smtClean="0"/>
              <a:t>*/</a:t>
            </a:r>
            <a:br>
              <a:rPr lang="en-US" sz="1800" dirty="0" smtClean="0"/>
            </a:br>
            <a:r>
              <a:rPr lang="en-US" sz="1800" dirty="0" smtClean="0"/>
              <a:t>	u_int32_t </a:t>
            </a:r>
            <a:r>
              <a:rPr lang="en-US" sz="1800" dirty="0" err="1"/>
              <a:t>di_uid</a:t>
            </a:r>
            <a:r>
              <a:rPr lang="en-US" sz="1800" dirty="0" smtClean="0"/>
              <a:t>;		/* </a:t>
            </a:r>
            <a:r>
              <a:rPr lang="en-US" sz="1800" dirty="0"/>
              <a:t>112: File owner. </a:t>
            </a:r>
            <a:r>
              <a:rPr lang="en-US" sz="1800" dirty="0" smtClean="0"/>
              <a:t>*/</a:t>
            </a:r>
            <a:br>
              <a:rPr lang="en-US" sz="1800" dirty="0" smtClean="0"/>
            </a:br>
            <a:r>
              <a:rPr lang="en-US" sz="1800" dirty="0" smtClean="0"/>
              <a:t>	u_int32_t </a:t>
            </a:r>
            <a:r>
              <a:rPr lang="en-US" sz="1800" dirty="0" err="1"/>
              <a:t>di_gid</a:t>
            </a:r>
            <a:r>
              <a:rPr lang="en-US" sz="1800" dirty="0" smtClean="0"/>
              <a:t>;		/* </a:t>
            </a:r>
            <a:r>
              <a:rPr lang="en-US" sz="1800" dirty="0"/>
              <a:t>116: File group. </a:t>
            </a:r>
            <a:r>
              <a:rPr lang="en-US" sz="1800" dirty="0" smtClean="0"/>
              <a:t>*/</a:t>
            </a:r>
            <a:br>
              <a:rPr lang="en-US" sz="1800" dirty="0" smtClean="0"/>
            </a:br>
            <a:r>
              <a:rPr lang="en-US" sz="1800" dirty="0" smtClean="0"/>
              <a:t>	u_int64_t </a:t>
            </a:r>
            <a:r>
              <a:rPr lang="en-US" sz="1800" dirty="0" err="1"/>
              <a:t>di_modrev</a:t>
            </a:r>
            <a:r>
              <a:rPr lang="en-US" sz="1800" dirty="0" smtClean="0"/>
              <a:t>;		/* </a:t>
            </a:r>
            <a:r>
              <a:rPr lang="en-US" sz="1800" dirty="0"/>
              <a:t>120: </a:t>
            </a:r>
            <a:r>
              <a:rPr lang="en-US" sz="1800" dirty="0" err="1"/>
              <a:t>i_modrev</a:t>
            </a:r>
            <a:r>
              <a:rPr lang="en-US" sz="1800" dirty="0"/>
              <a:t> for NFSv4 </a:t>
            </a:r>
            <a:r>
              <a:rPr lang="en-US" sz="1800" dirty="0" smtClean="0"/>
              <a:t>*/</a:t>
            </a:r>
            <a:br>
              <a:rPr lang="en-US" sz="1800" dirty="0" smtClean="0"/>
            </a:br>
            <a:r>
              <a:rPr lang="en-US" sz="1800" dirty="0" smtClean="0"/>
              <a:t>};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680251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Inode</a:t>
            </a:r>
            <a:r>
              <a:rPr lang="en-US" dirty="0" smtClean="0"/>
              <a:t> Allocation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Every file/directory requires an </a:t>
            </a:r>
            <a:r>
              <a:rPr lang="en-US" dirty="0" err="1" smtClean="0"/>
              <a:t>inode</a:t>
            </a:r>
            <a:endParaRPr lang="en-US" dirty="0" smtClean="0"/>
          </a:p>
          <a:p>
            <a:r>
              <a:rPr lang="en-US" dirty="0" smtClean="0"/>
              <a:t>New file: Place </a:t>
            </a:r>
            <a:r>
              <a:rPr lang="en-US" dirty="0" err="1" smtClean="0"/>
              <a:t>inode</a:t>
            </a:r>
            <a:r>
              <a:rPr lang="en-US" dirty="0" smtClean="0"/>
              <a:t>/data in same CG as directory</a:t>
            </a:r>
          </a:p>
          <a:p>
            <a:r>
              <a:rPr lang="en-US" dirty="0" smtClean="0"/>
              <a:t>New directory: Use a different CG from parent</a:t>
            </a:r>
          </a:p>
          <a:p>
            <a:pPr lvl="1"/>
            <a:r>
              <a:rPr lang="en-US" dirty="0" smtClean="0"/>
              <a:t>Select a CG with greater than average # free </a:t>
            </a:r>
            <a:r>
              <a:rPr lang="en-US" dirty="0" err="1" smtClean="0"/>
              <a:t>inodes</a:t>
            </a:r>
            <a:endParaRPr lang="en-US" dirty="0" smtClean="0"/>
          </a:p>
          <a:p>
            <a:pPr lvl="1"/>
            <a:r>
              <a:rPr lang="en-US" dirty="0" smtClean="0"/>
              <a:t>Choose a CG with smallest # of directories</a:t>
            </a:r>
          </a:p>
          <a:p>
            <a:r>
              <a:rPr lang="en-US" dirty="0" smtClean="0"/>
              <a:t>Within CG, </a:t>
            </a:r>
            <a:r>
              <a:rPr lang="en-US" dirty="0" err="1" smtClean="0"/>
              <a:t>inodes</a:t>
            </a:r>
            <a:r>
              <a:rPr lang="en-US" dirty="0" smtClean="0"/>
              <a:t> allocated randomly</a:t>
            </a:r>
          </a:p>
          <a:p>
            <a:pPr lvl="1"/>
            <a:r>
              <a:rPr lang="en-US" dirty="0" smtClean="0"/>
              <a:t>All </a:t>
            </a:r>
            <a:r>
              <a:rPr lang="en-US" dirty="0" err="1" smtClean="0"/>
              <a:t>inodes</a:t>
            </a:r>
            <a:r>
              <a:rPr lang="en-US" dirty="0" smtClean="0"/>
              <a:t> close together as CG doesn’t have many</a:t>
            </a:r>
          </a:p>
          <a:p>
            <a:pPr lvl="1"/>
            <a:r>
              <a:rPr lang="en-US" dirty="0" smtClean="0"/>
              <a:t>All </a:t>
            </a:r>
            <a:r>
              <a:rPr lang="en-US" dirty="0" err="1" smtClean="0"/>
              <a:t>inodes</a:t>
            </a:r>
            <a:r>
              <a:rPr lang="en-US" dirty="0" smtClean="0"/>
              <a:t> can be read and cached with few IOs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5175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Fragment allocation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Allocate space when user grows a file</a:t>
            </a:r>
          </a:p>
          <a:p>
            <a:r>
              <a:rPr lang="en-US" dirty="0" smtClean="0"/>
              <a:t>Last block should be a fragment if not full-size</a:t>
            </a:r>
          </a:p>
          <a:p>
            <a:pPr lvl="1"/>
            <a:r>
              <a:rPr lang="en-US" dirty="0" smtClean="0"/>
              <a:t>If growth is larger than a fragment move to a full block</a:t>
            </a:r>
          </a:p>
          <a:p>
            <a:r>
              <a:rPr lang="en-US" dirty="0" smtClean="0"/>
              <a:t>If no free fragments exist break full block</a:t>
            </a:r>
          </a:p>
          <a:p>
            <a:r>
              <a:rPr lang="en-US" dirty="0" smtClean="0"/>
              <a:t>Problem: Slow for many small writes</a:t>
            </a:r>
          </a:p>
          <a:p>
            <a:pPr lvl="1"/>
            <a:r>
              <a:rPr lang="en-US" dirty="0" smtClean="0"/>
              <a:t>May have to keep moving the end of the file around</a:t>
            </a:r>
          </a:p>
          <a:p>
            <a:r>
              <a:rPr lang="en-US" dirty="0" smtClean="0"/>
              <a:t>Solution: new stat </a:t>
            </a:r>
            <a:r>
              <a:rPr lang="en-US" dirty="0" err="1" smtClean="0"/>
              <a:t>struct</a:t>
            </a:r>
            <a:r>
              <a:rPr lang="en-US" dirty="0" smtClean="0"/>
              <a:t> field </a:t>
            </a:r>
            <a:r>
              <a:rPr lang="en-US" dirty="0" err="1" smtClean="0"/>
              <a:t>st_blksize</a:t>
            </a:r>
            <a:endParaRPr lang="en-US" dirty="0" smtClean="0"/>
          </a:p>
          <a:p>
            <a:pPr lvl="1"/>
            <a:r>
              <a:rPr lang="en-US" dirty="0" smtClean="0"/>
              <a:t>Tells applications and </a:t>
            </a:r>
            <a:r>
              <a:rPr lang="en-US" dirty="0" err="1" smtClean="0"/>
              <a:t>stdio</a:t>
            </a:r>
            <a:r>
              <a:rPr lang="en-US" dirty="0" smtClean="0"/>
              <a:t> library to buffer this size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4847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Block allocation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Optimize for sequential access</a:t>
            </a:r>
          </a:p>
          <a:p>
            <a:pPr lvl="1"/>
            <a:r>
              <a:rPr lang="en-US" dirty="0" smtClean="0"/>
              <a:t>#1: Use block after the end of file</a:t>
            </a:r>
          </a:p>
          <a:p>
            <a:pPr lvl="1"/>
            <a:r>
              <a:rPr lang="en-US" dirty="0" smtClean="0"/>
              <a:t>#2: Use block in same cylinder group</a:t>
            </a:r>
          </a:p>
          <a:p>
            <a:pPr lvl="1"/>
            <a:r>
              <a:rPr lang="en-US" dirty="0" smtClean="0"/>
              <a:t>#3: Use quadratic hashing to choose next CG</a:t>
            </a:r>
          </a:p>
          <a:p>
            <a:pPr lvl="1"/>
            <a:r>
              <a:rPr lang="en-US" dirty="0" smtClean="0"/>
              <a:t>#4: Choose any CG</a:t>
            </a:r>
          </a:p>
          <a:p>
            <a:r>
              <a:rPr lang="en-US" dirty="0" smtClean="0"/>
              <a:t>Problem: don’t want one file to fill up whole CG</a:t>
            </a:r>
          </a:p>
          <a:p>
            <a:pPr lvl="1"/>
            <a:r>
              <a:rPr lang="en-US" dirty="0" smtClean="0"/>
              <a:t>Otherwise other </a:t>
            </a:r>
            <a:r>
              <a:rPr lang="en-US" dirty="0" err="1" smtClean="0"/>
              <a:t>inodes</a:t>
            </a:r>
            <a:r>
              <a:rPr lang="en-US" dirty="0" smtClean="0"/>
              <a:t> will not be near data</a:t>
            </a:r>
          </a:p>
          <a:p>
            <a:r>
              <a:rPr lang="en-US" dirty="0" smtClean="0"/>
              <a:t>Solution: Break big files over many CGs</a:t>
            </a:r>
          </a:p>
          <a:p>
            <a:pPr lvl="1"/>
            <a:r>
              <a:rPr lang="en-US" dirty="0" smtClean="0"/>
              <a:t>Large extents in each CGs, so seeks are amortized</a:t>
            </a:r>
            <a:endParaRPr lang="en-US" dirty="0"/>
          </a:p>
          <a:p>
            <a:pPr lvl="1"/>
            <a:r>
              <a:rPr lang="en-US" dirty="0" smtClean="0"/>
              <a:t>Extent transfer time &gt;&gt; seek time</a:t>
            </a:r>
          </a:p>
        </p:txBody>
      </p:sp>
    </p:spTree>
    <p:extLst>
      <p:ext uri="{BB962C8B-B14F-4D97-AF65-F5344CB8AC3E}">
        <p14:creationId xmlns:p14="http://schemas.microsoft.com/office/powerpoint/2010/main" val="1546291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Directories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5032375"/>
          </a:xfrm>
        </p:spPr>
        <p:txBody>
          <a:bodyPr>
            <a:normAutofit/>
          </a:bodyPr>
          <a:lstStyle/>
          <a:p>
            <a:r>
              <a:rPr lang="en-US" dirty="0" smtClean="0"/>
              <a:t>Same as a file, but </a:t>
            </a:r>
            <a:r>
              <a:rPr lang="en-US" dirty="0" err="1" smtClean="0"/>
              <a:t>Inode</a:t>
            </a:r>
            <a:r>
              <a:rPr lang="en-US" dirty="0" smtClean="0"/>
              <a:t> marks as a directory</a:t>
            </a:r>
          </a:p>
          <a:p>
            <a:r>
              <a:rPr lang="en-US" dirty="0" smtClean="0"/>
              <a:t>Contents considered as 512-byte chunks</a:t>
            </a:r>
          </a:p>
          <a:p>
            <a:pPr lvl="1"/>
            <a:r>
              <a:rPr lang="en-US" dirty="0" smtClean="0"/>
              <a:t>Disks only guarantee atomic sector updates</a:t>
            </a:r>
          </a:p>
          <a:p>
            <a:r>
              <a:rPr lang="en-US" dirty="0" smtClean="0"/>
              <a:t>Each chunk has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direct</a:t>
            </a:r>
            <a:r>
              <a:rPr lang="en-US" dirty="0" smtClean="0"/>
              <a:t> structure with:</a:t>
            </a:r>
          </a:p>
          <a:p>
            <a:pPr lvl="1"/>
            <a:r>
              <a:rPr lang="en-US" dirty="0" smtClean="0"/>
              <a:t>32-bit </a:t>
            </a:r>
            <a:r>
              <a:rPr lang="en-US" dirty="0" err="1" smtClean="0"/>
              <a:t>i</a:t>
            </a:r>
            <a:r>
              <a:rPr lang="en-US" dirty="0" smtClean="0"/>
              <a:t>-number</a:t>
            </a:r>
          </a:p>
          <a:p>
            <a:pPr lvl="1"/>
            <a:r>
              <a:rPr lang="en-US" dirty="0" smtClean="0"/>
              <a:t>16-bit size of directory entry</a:t>
            </a:r>
          </a:p>
          <a:p>
            <a:pPr lvl="1"/>
            <a:r>
              <a:rPr lang="en-US" dirty="0" smtClean="0"/>
              <a:t>8-bit file type</a:t>
            </a:r>
          </a:p>
          <a:p>
            <a:pPr lvl="1"/>
            <a:r>
              <a:rPr lang="en-US" dirty="0" smtClean="0"/>
              <a:t>8-bit length of file name</a:t>
            </a:r>
          </a:p>
          <a:p>
            <a:r>
              <a:rPr lang="en-US" dirty="0" smtClean="0"/>
              <a:t>Coalesce when deleting</a:t>
            </a:r>
          </a:p>
          <a:p>
            <a:r>
              <a:rPr lang="en-US" dirty="0" smtClean="0"/>
              <a:t>Periodically compact directory chunks</a:t>
            </a:r>
          </a:p>
          <a:p>
            <a:pPr lvl="1"/>
            <a:r>
              <a:rPr lang="en-US" dirty="0" smtClean="0"/>
              <a:t>Never move across chunks</a:t>
            </a:r>
          </a:p>
        </p:txBody>
      </p:sp>
    </p:spTree>
    <p:extLst>
      <p:ext uri="{BB962C8B-B14F-4D97-AF65-F5344CB8AC3E}">
        <p14:creationId xmlns:p14="http://schemas.microsoft.com/office/powerpoint/2010/main" val="2112382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Updating FFS for the 90s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5032375"/>
          </a:xfrm>
        </p:spPr>
        <p:txBody>
          <a:bodyPr>
            <a:normAutofit/>
          </a:bodyPr>
          <a:lstStyle/>
          <a:p>
            <a:r>
              <a:rPr lang="en-US" dirty="0" smtClean="0"/>
              <a:t>No longer wanted to assume rotational delay</a:t>
            </a:r>
          </a:p>
          <a:p>
            <a:pPr lvl="1"/>
            <a:r>
              <a:rPr lang="en-US" dirty="0" smtClean="0"/>
              <a:t>Disk caches usually reduce rotational </a:t>
            </a:r>
            <a:r>
              <a:rPr lang="en-US" dirty="0"/>
              <a:t>d</a:t>
            </a:r>
            <a:r>
              <a:rPr lang="en-US" dirty="0" smtClean="0"/>
              <a:t>elay effects</a:t>
            </a:r>
          </a:p>
          <a:p>
            <a:pPr lvl="1"/>
            <a:r>
              <a:rPr lang="en-US" dirty="0" smtClean="0"/>
              <a:t>Data contiguously allocated</a:t>
            </a:r>
          </a:p>
          <a:p>
            <a:r>
              <a:rPr lang="en-US" dirty="0" smtClean="0"/>
              <a:t>Solution: Cluster writes</a:t>
            </a:r>
          </a:p>
          <a:p>
            <a:pPr lvl="1"/>
            <a:r>
              <a:rPr lang="en-US" dirty="0" smtClean="0"/>
              <a:t>File system delays writes</a:t>
            </a:r>
          </a:p>
          <a:p>
            <a:pPr lvl="1"/>
            <a:r>
              <a:rPr lang="en-US" dirty="0" smtClean="0"/>
              <a:t>Accumulates data into 64 </a:t>
            </a:r>
            <a:r>
              <a:rPr lang="en-US" dirty="0" err="1" smtClean="0"/>
              <a:t>KiB</a:t>
            </a:r>
            <a:r>
              <a:rPr lang="en-US" dirty="0" smtClean="0"/>
              <a:t> clusters to write at once</a:t>
            </a:r>
          </a:p>
          <a:p>
            <a:r>
              <a:rPr lang="en-US" dirty="0" smtClean="0"/>
              <a:t>Cluster allocation similar to fragment/blocks</a:t>
            </a:r>
          </a:p>
          <a:p>
            <a:r>
              <a:rPr lang="en-US" dirty="0" smtClean="0"/>
              <a:t>Online Defragmentation</a:t>
            </a:r>
          </a:p>
          <a:p>
            <a:pPr lvl="1"/>
            <a:r>
              <a:rPr lang="en-US" dirty="0" smtClean="0"/>
              <a:t>Portions of files can be copied to future read cost</a:t>
            </a:r>
          </a:p>
          <a:p>
            <a:r>
              <a:rPr lang="en-US" dirty="0" smtClean="0"/>
              <a:t>Better Crash Recovery</a:t>
            </a:r>
          </a:p>
          <a:p>
            <a:pPr lvl="1"/>
            <a:r>
              <a:rPr lang="en-US" dirty="0" smtClean="0"/>
              <a:t>FreeBSD: Normal </a:t>
            </a:r>
            <a:r>
              <a:rPr lang="en-US" dirty="0" err="1" smtClean="0"/>
              <a:t>fsck</a:t>
            </a:r>
            <a:r>
              <a:rPr lang="en-US" dirty="0" smtClean="0"/>
              <a:t>, </a:t>
            </a:r>
            <a:r>
              <a:rPr lang="en-US" dirty="0" err="1" smtClean="0"/>
              <a:t>GJournal</a:t>
            </a:r>
            <a:r>
              <a:rPr lang="en-US" dirty="0" smtClean="0"/>
              <a:t>, SU, SU+J</a:t>
            </a:r>
          </a:p>
        </p:txBody>
      </p:sp>
    </p:spTree>
    <p:extLst>
      <p:ext uri="{BB962C8B-B14F-4D97-AF65-F5344CB8AC3E}">
        <p14:creationId xmlns:p14="http://schemas.microsoft.com/office/powerpoint/2010/main" val="843877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FFS Implementation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Separates</a:t>
            </a:r>
          </a:p>
          <a:p>
            <a:pPr lvl="1"/>
            <a:r>
              <a:rPr lang="en-US" dirty="0" smtClean="0"/>
              <a:t>File/Directory abstraction (UFS)</a:t>
            </a:r>
          </a:p>
          <a:p>
            <a:pPr lvl="1"/>
            <a:r>
              <a:rPr lang="en-US" dirty="0" smtClean="0"/>
              <a:t>Disk Layout (FFS)</a:t>
            </a:r>
          </a:p>
          <a:p>
            <a:r>
              <a:rPr lang="en-US" dirty="0" smtClean="0"/>
              <a:t>Log File System (LFS) [</a:t>
            </a:r>
            <a:r>
              <a:rPr lang="en-US" dirty="0" smtClean="0">
                <a:hlinkClick r:id="rId2"/>
              </a:rPr>
              <a:t>Mendel</a:t>
            </a:r>
            <a:r>
              <a:rPr lang="en-US" dirty="0" smtClean="0"/>
              <a:t>]</a:t>
            </a:r>
          </a:p>
          <a:p>
            <a:pPr lvl="1"/>
            <a:r>
              <a:rPr lang="en-US" dirty="0" smtClean="0"/>
              <a:t>Log structured file system layout for BSD</a:t>
            </a:r>
          </a:p>
          <a:p>
            <a:r>
              <a:rPr lang="en-US" dirty="0" smtClean="0"/>
              <a:t>Disk Layout</a:t>
            </a:r>
          </a:p>
          <a:p>
            <a:pPr lvl="1"/>
            <a:r>
              <a:rPr lang="en-US" dirty="0" smtClean="0"/>
              <a:t>Maps </a:t>
            </a:r>
            <a:r>
              <a:rPr lang="en-US" dirty="0" err="1" smtClean="0"/>
              <a:t>i</a:t>
            </a:r>
            <a:r>
              <a:rPr lang="en-US" dirty="0" smtClean="0"/>
              <a:t>-number to </a:t>
            </a:r>
            <a:r>
              <a:rPr lang="en-US" dirty="0" err="1" smtClean="0"/>
              <a:t>inode</a:t>
            </a:r>
            <a:endParaRPr lang="en-US" dirty="0" smtClean="0"/>
          </a:p>
          <a:p>
            <a:pPr lvl="1"/>
            <a:r>
              <a:rPr lang="en-US" dirty="0" smtClean="0"/>
              <a:t>Manages free space</a:t>
            </a:r>
          </a:p>
          <a:p>
            <a:pPr lvl="1"/>
            <a:r>
              <a:rPr lang="en-US" dirty="0" smtClean="0"/>
              <a:t>IO interface given </a:t>
            </a:r>
            <a:r>
              <a:rPr lang="en-US" dirty="0" err="1" smtClean="0"/>
              <a:t>inode</a:t>
            </a:r>
            <a:endParaRPr lang="en-US" dirty="0" smtClean="0"/>
          </a:p>
        </p:txBody>
      </p:sp>
      <p:sp>
        <p:nvSpPr>
          <p:cNvPr id="4" name="Rectangle 3"/>
          <p:cNvSpPr/>
          <p:nvPr/>
        </p:nvSpPr>
        <p:spPr>
          <a:xfrm>
            <a:off x="5981700" y="6075363"/>
            <a:ext cx="2794000" cy="4508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Disk Driver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81700" y="5489577"/>
            <a:ext cx="2794000" cy="4508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Volume Manager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5981700" y="4452941"/>
            <a:ext cx="2794000" cy="45085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Unix File System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5981700" y="4903791"/>
            <a:ext cx="1409700" cy="45085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FFS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391400" y="4903791"/>
            <a:ext cx="1384300" cy="45085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LFS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4139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</a:p>
          <a:p>
            <a:r>
              <a:rPr lang="en-US" dirty="0" smtClean="0"/>
              <a:t>FFS Review and Details</a:t>
            </a:r>
          </a:p>
          <a:p>
            <a:r>
              <a:rPr lang="en-US" b="1" dirty="0" smtClean="0"/>
              <a:t>Crash Recoverability</a:t>
            </a:r>
          </a:p>
          <a:p>
            <a:r>
              <a:rPr lang="en-US" dirty="0" smtClean="0"/>
              <a:t>Soft Updates</a:t>
            </a:r>
          </a:p>
          <a:p>
            <a:r>
              <a:rPr lang="en-US" dirty="0" smtClean="0"/>
              <a:t>Journaling</a:t>
            </a:r>
          </a:p>
          <a:p>
            <a:r>
              <a:rPr lang="en-US" dirty="0" smtClean="0"/>
              <a:t>LFS/WAFL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665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Fixing Corruptions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5032376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File System Check (</a:t>
            </a:r>
            <a:r>
              <a:rPr lang="en-US" dirty="0" err="1" smtClean="0"/>
              <a:t>fsck</a:t>
            </a:r>
            <a:r>
              <a:rPr lang="en-US" dirty="0" smtClean="0"/>
              <a:t>) run after crash</a:t>
            </a:r>
          </a:p>
          <a:p>
            <a:pPr lvl="1"/>
            <a:r>
              <a:rPr lang="en-US" dirty="0" smtClean="0"/>
              <a:t>Hard disk </a:t>
            </a:r>
            <a:r>
              <a:rPr lang="en-US" dirty="0" err="1" smtClean="0"/>
              <a:t>guarentees</a:t>
            </a:r>
            <a:r>
              <a:rPr lang="en-US" dirty="0" smtClean="0"/>
              <a:t> per-sector atomic updates</a:t>
            </a:r>
          </a:p>
          <a:p>
            <a:pPr lvl="1"/>
            <a:r>
              <a:rPr lang="en-US" dirty="0" smtClean="0"/>
              <a:t>File system operates on blocks (~8 sectors)</a:t>
            </a:r>
          </a:p>
          <a:p>
            <a:r>
              <a:rPr lang="en-US" dirty="0" smtClean="0"/>
              <a:t>Summary info usually bad</a:t>
            </a:r>
          </a:p>
          <a:p>
            <a:pPr lvl="1"/>
            <a:r>
              <a:rPr lang="en-US" dirty="0" smtClean="0"/>
              <a:t>Recount </a:t>
            </a:r>
            <a:r>
              <a:rPr lang="en-US" dirty="0" err="1" smtClean="0"/>
              <a:t>inodes</a:t>
            </a:r>
            <a:r>
              <a:rPr lang="en-US" dirty="0" smtClean="0"/>
              <a:t>, blocks, fragments, directories</a:t>
            </a:r>
          </a:p>
          <a:p>
            <a:r>
              <a:rPr lang="en-US" dirty="0" smtClean="0"/>
              <a:t>System may have corrupt </a:t>
            </a:r>
            <a:r>
              <a:rPr lang="en-US" dirty="0" err="1" smtClean="0"/>
              <a:t>inodes</a:t>
            </a:r>
            <a:endParaRPr lang="en-US" dirty="0" smtClean="0"/>
          </a:p>
          <a:p>
            <a:pPr lvl="1"/>
            <a:r>
              <a:rPr lang="en-US" dirty="0" err="1" smtClean="0"/>
              <a:t>Inodes</a:t>
            </a:r>
            <a:r>
              <a:rPr lang="en-US" dirty="0" smtClean="0"/>
              <a:t> may have bad fields, extended attributes corrupt</a:t>
            </a:r>
          </a:p>
          <a:p>
            <a:pPr lvl="1"/>
            <a:r>
              <a:rPr lang="en-US" dirty="0" err="1" smtClean="0"/>
              <a:t>Inodes</a:t>
            </a:r>
            <a:r>
              <a:rPr lang="en-US" dirty="0" smtClean="0"/>
              <a:t> &lt; 512 B</a:t>
            </a:r>
          </a:p>
          <a:p>
            <a:r>
              <a:rPr lang="en-US" dirty="0" smtClean="0"/>
              <a:t>Allocated blocks may be missing references</a:t>
            </a:r>
          </a:p>
          <a:p>
            <a:r>
              <a:rPr lang="en-US" dirty="0" smtClean="0"/>
              <a:t>Directories may be corrupt</a:t>
            </a:r>
          </a:p>
          <a:p>
            <a:pPr lvl="1"/>
            <a:r>
              <a:rPr lang="en-US" dirty="0" smtClean="0"/>
              <a:t>Holes in directory</a:t>
            </a:r>
          </a:p>
          <a:p>
            <a:pPr lvl="1"/>
            <a:r>
              <a:rPr lang="en-US" dirty="0" smtClean="0"/>
              <a:t>File names corrupt/not unique/corrupt </a:t>
            </a:r>
            <a:r>
              <a:rPr lang="en-US" dirty="0" err="1" smtClean="0"/>
              <a:t>inode</a:t>
            </a:r>
            <a:r>
              <a:rPr lang="en-US" dirty="0" smtClean="0"/>
              <a:t> number</a:t>
            </a:r>
          </a:p>
          <a:p>
            <a:pPr lvl="1"/>
            <a:r>
              <a:rPr lang="en-US" dirty="0" smtClean="0"/>
              <a:t>All directories must be reachable</a:t>
            </a:r>
          </a:p>
        </p:txBody>
      </p:sp>
    </p:spTree>
    <p:extLst>
      <p:ext uri="{BB962C8B-B14F-4D97-AF65-F5344CB8AC3E}">
        <p14:creationId xmlns:p14="http://schemas.microsoft.com/office/powerpoint/2010/main" val="1041786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Ensure Recoverability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Goal: Ensure </a:t>
            </a:r>
            <a:r>
              <a:rPr lang="en-US" dirty="0" err="1" smtClean="0"/>
              <a:t>fsck</a:t>
            </a:r>
            <a:r>
              <a:rPr lang="en-US" dirty="0" smtClean="0"/>
              <a:t> can recover the file system</a:t>
            </a:r>
          </a:p>
          <a:p>
            <a:r>
              <a:rPr lang="en-US" dirty="0" smtClean="0"/>
              <a:t>Example: suppose we asynchronously write data</a:t>
            </a:r>
          </a:p>
          <a:p>
            <a:r>
              <a:rPr lang="en-US" dirty="0" smtClean="0"/>
              <a:t>Appending:</a:t>
            </a:r>
          </a:p>
          <a:p>
            <a:pPr lvl="1"/>
            <a:r>
              <a:rPr lang="en-US" dirty="0" err="1" smtClean="0"/>
              <a:t>Inode</a:t>
            </a:r>
            <a:r>
              <a:rPr lang="en-US" dirty="0" smtClean="0"/>
              <a:t> points to a corrupt indirect block</a:t>
            </a:r>
          </a:p>
          <a:p>
            <a:pPr lvl="1"/>
            <a:r>
              <a:rPr lang="en-US" dirty="0" smtClean="0"/>
              <a:t>File grown, but new data not present</a:t>
            </a:r>
          </a:p>
          <a:p>
            <a:r>
              <a:rPr lang="en-US" dirty="0" smtClean="0"/>
              <a:t>Delete/truncate + Append to another file:</a:t>
            </a:r>
          </a:p>
          <a:p>
            <a:pPr lvl="1"/>
            <a:r>
              <a:rPr lang="en-US" dirty="0" smtClean="0"/>
              <a:t>New file may reuse old block</a:t>
            </a:r>
          </a:p>
          <a:p>
            <a:pPr lvl="1"/>
            <a:r>
              <a:rPr lang="en-US" dirty="0" smtClean="0"/>
              <a:t>Old </a:t>
            </a:r>
            <a:r>
              <a:rPr lang="en-US" dirty="0" err="1" smtClean="0"/>
              <a:t>inode</a:t>
            </a:r>
            <a:r>
              <a:rPr lang="en-US" dirty="0" smtClean="0"/>
              <a:t> not yet written to disk</a:t>
            </a:r>
          </a:p>
          <a:p>
            <a:pPr lvl="1"/>
            <a:r>
              <a:rPr lang="en-US" dirty="0" smtClean="0"/>
              <a:t>Cross allocation!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84966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 &amp; Consistency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5032375"/>
          </a:xfrm>
        </p:spPr>
        <p:txBody>
          <a:bodyPr/>
          <a:lstStyle/>
          <a:p>
            <a:r>
              <a:rPr lang="en-US" dirty="0" smtClean="0"/>
              <a:t>We need to guarantee some ordering of updates</a:t>
            </a:r>
          </a:p>
          <a:p>
            <a:pPr lvl="1"/>
            <a:r>
              <a:rPr lang="en-US" dirty="0" smtClean="0"/>
              <a:t>Write new </a:t>
            </a:r>
            <a:r>
              <a:rPr lang="en-US" dirty="0" err="1" smtClean="0"/>
              <a:t>inode</a:t>
            </a:r>
            <a:r>
              <a:rPr lang="en-US" dirty="0" smtClean="0"/>
              <a:t> to disk before directory entry</a:t>
            </a:r>
          </a:p>
          <a:p>
            <a:pPr lvl="1"/>
            <a:r>
              <a:rPr lang="en-US" dirty="0" smtClean="0"/>
              <a:t>Remove directory name before </a:t>
            </a:r>
            <a:r>
              <a:rPr lang="en-US" dirty="0" err="1" smtClean="0"/>
              <a:t>deallocation</a:t>
            </a:r>
            <a:endParaRPr lang="en-US" dirty="0" smtClean="0"/>
          </a:p>
          <a:p>
            <a:pPr lvl="1"/>
            <a:r>
              <a:rPr lang="en-US" dirty="0" smtClean="0"/>
              <a:t>Write cleared </a:t>
            </a:r>
            <a:r>
              <a:rPr lang="en-US" dirty="0" err="1" smtClean="0"/>
              <a:t>inode</a:t>
            </a:r>
            <a:r>
              <a:rPr lang="en-US" dirty="0" smtClean="0"/>
              <a:t> to disk before updating free bitmap</a:t>
            </a:r>
          </a:p>
          <a:p>
            <a:r>
              <a:rPr lang="en-US" dirty="0" smtClean="0"/>
              <a:t>Requires many metadata writes to be synchronous</a:t>
            </a:r>
          </a:p>
          <a:p>
            <a:pPr lvl="1"/>
            <a:r>
              <a:rPr lang="en-US" dirty="0" smtClean="0"/>
              <a:t>Ensures easy recovery</a:t>
            </a:r>
          </a:p>
          <a:p>
            <a:pPr lvl="1"/>
            <a:r>
              <a:rPr lang="en-US" dirty="0" smtClean="0"/>
              <a:t>Hurts performance</a:t>
            </a:r>
          </a:p>
          <a:p>
            <a:pPr lvl="1"/>
            <a:r>
              <a:rPr lang="en-US" dirty="0" smtClean="0"/>
              <a:t>Cannot always batch updates</a:t>
            </a:r>
          </a:p>
          <a:p>
            <a:r>
              <a:rPr lang="en-US" dirty="0" smtClean="0"/>
              <a:t>Performance:</a:t>
            </a:r>
          </a:p>
          <a:p>
            <a:pPr lvl="1"/>
            <a:r>
              <a:rPr lang="en-US" dirty="0" smtClean="0"/>
              <a:t>Extracting tar files easily 10-20x slower</a:t>
            </a:r>
          </a:p>
          <a:p>
            <a:pPr lvl="1"/>
            <a:r>
              <a:rPr lang="en-US" dirty="0" err="1" smtClean="0"/>
              <a:t>fsck</a:t>
            </a:r>
            <a:r>
              <a:rPr lang="en-US" dirty="0" smtClean="0"/>
              <a:t>: very slow leading to more downtime!</a:t>
            </a:r>
          </a:p>
        </p:txBody>
      </p:sp>
    </p:spTree>
    <p:extLst>
      <p:ext uri="{BB962C8B-B14F-4D97-AF65-F5344CB8AC3E}">
        <p14:creationId xmlns:p14="http://schemas.microsoft.com/office/powerpoint/2010/main" val="2421891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</a:p>
          <a:p>
            <a:r>
              <a:rPr lang="en-US" dirty="0" smtClean="0"/>
              <a:t>FFS Review and Details</a:t>
            </a:r>
          </a:p>
          <a:p>
            <a:r>
              <a:rPr lang="en-US" dirty="0" smtClean="0"/>
              <a:t>Crash Recoverability</a:t>
            </a:r>
          </a:p>
          <a:p>
            <a:r>
              <a:rPr lang="en-US" b="1" dirty="0" smtClean="0"/>
              <a:t>Soft Updates</a:t>
            </a:r>
          </a:p>
          <a:p>
            <a:r>
              <a:rPr lang="en-US" dirty="0" smtClean="0"/>
              <a:t>Journaling</a:t>
            </a:r>
          </a:p>
          <a:p>
            <a:r>
              <a:rPr lang="en-US" dirty="0" smtClean="0"/>
              <a:t>LFS/WAFL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9547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Ordered Updates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Follow 3 rules for ordering updates [</a:t>
            </a:r>
            <a:r>
              <a:rPr lang="en-US" dirty="0" smtClean="0">
                <a:hlinkClick r:id="rId2"/>
              </a:rPr>
              <a:t>Ganger</a:t>
            </a:r>
            <a:r>
              <a:rPr lang="en-US" dirty="0" smtClean="0"/>
              <a:t>]</a:t>
            </a:r>
          </a:p>
          <a:p>
            <a:pPr lvl="1"/>
            <a:r>
              <a:rPr lang="en-US" dirty="0" smtClean="0"/>
              <a:t>Never write pointer before initializing the structure pointed to</a:t>
            </a:r>
          </a:p>
          <a:p>
            <a:pPr lvl="1"/>
            <a:r>
              <a:rPr lang="en-US" dirty="0" smtClean="0"/>
              <a:t>Never reuse a resource before nullifying all pointers to it</a:t>
            </a:r>
          </a:p>
          <a:p>
            <a:pPr lvl="1"/>
            <a:r>
              <a:rPr lang="en-US" dirty="0" smtClean="0"/>
              <a:t>Never clear last pointer to live resource before setting new one</a:t>
            </a:r>
          </a:p>
          <a:p>
            <a:r>
              <a:rPr lang="en-US" dirty="0" smtClean="0"/>
              <a:t>File system will be recoverable</a:t>
            </a:r>
          </a:p>
          <a:p>
            <a:r>
              <a:rPr lang="en-US" dirty="0" smtClean="0"/>
              <a:t>Might leak disk space, but file system correct</a:t>
            </a:r>
          </a:p>
          <a:p>
            <a:r>
              <a:rPr lang="en-US" dirty="0" smtClean="0"/>
              <a:t>Goal: scavenge in background for missing resources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1553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Dependencies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Example: Creating a file A</a:t>
            </a:r>
          </a:p>
          <a:p>
            <a:pPr lvl="1"/>
            <a:r>
              <a:rPr lang="en-US" dirty="0" smtClean="0"/>
              <a:t>Block X contains file A’s </a:t>
            </a:r>
            <a:r>
              <a:rPr lang="en-US" dirty="0" err="1" smtClean="0"/>
              <a:t>inode</a:t>
            </a:r>
            <a:endParaRPr lang="en-US" dirty="0" smtClean="0"/>
          </a:p>
          <a:p>
            <a:pPr lvl="1"/>
            <a:r>
              <a:rPr lang="en-US" dirty="0" smtClean="0"/>
              <a:t>Block Y contains directory block references A</a:t>
            </a:r>
          </a:p>
          <a:p>
            <a:r>
              <a:rPr lang="en-US" dirty="0" smtClean="0"/>
              <a:t>We say “Y depends on X”</a:t>
            </a:r>
          </a:p>
          <a:p>
            <a:pPr lvl="1"/>
            <a:r>
              <a:rPr lang="en-US" dirty="0" smtClean="0"/>
              <a:t>Y cannot be written before X is written</a:t>
            </a:r>
          </a:p>
          <a:p>
            <a:pPr lvl="1"/>
            <a:r>
              <a:rPr lang="en-US" dirty="0" smtClean="0"/>
              <a:t>X is the </a:t>
            </a:r>
            <a:r>
              <a:rPr lang="en-US" i="1" dirty="0" err="1" smtClean="0"/>
              <a:t>dependee</a:t>
            </a:r>
            <a:r>
              <a:rPr lang="en-US" dirty="0" smtClean="0"/>
              <a:t>, Y is the </a:t>
            </a:r>
            <a:r>
              <a:rPr lang="en-US" i="1" dirty="0" err="1" smtClean="0"/>
              <a:t>depender</a:t>
            </a:r>
            <a:endParaRPr lang="en-US" i="1" dirty="0" smtClean="0"/>
          </a:p>
          <a:p>
            <a:r>
              <a:rPr lang="en-US" dirty="0" smtClean="0"/>
              <a:t>We can hold up writes, but must preserve order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8538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Cyclic Dependencies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5032375"/>
          </a:xfrm>
        </p:spPr>
        <p:txBody>
          <a:bodyPr>
            <a:normAutofit/>
          </a:bodyPr>
          <a:lstStyle/>
          <a:p>
            <a:r>
              <a:rPr lang="en-US" dirty="0" smtClean="0"/>
              <a:t>Suppose you create A, unlink B</a:t>
            </a:r>
          </a:p>
          <a:p>
            <a:pPr lvl="1"/>
            <a:r>
              <a:rPr lang="en-US" dirty="0" smtClean="0"/>
              <a:t>Both have same directory &amp; </a:t>
            </a:r>
            <a:r>
              <a:rPr lang="en-US" dirty="0" err="1" smtClean="0"/>
              <a:t>inode</a:t>
            </a:r>
            <a:endParaRPr lang="en-US" dirty="0" smtClean="0"/>
          </a:p>
          <a:p>
            <a:r>
              <a:rPr lang="en-US" dirty="0" smtClean="0"/>
              <a:t>Cannot write directory until A is initialized</a:t>
            </a:r>
          </a:p>
          <a:p>
            <a:pPr lvl="1"/>
            <a:r>
              <a:rPr lang="en-US" dirty="0" smtClean="0"/>
              <a:t>Otherwise: Directory will point to bogus </a:t>
            </a:r>
            <a:r>
              <a:rPr lang="en-US" dirty="0" err="1" smtClean="0"/>
              <a:t>inode</a:t>
            </a:r>
            <a:endParaRPr lang="en-US" dirty="0" smtClean="0"/>
          </a:p>
          <a:p>
            <a:pPr lvl="1"/>
            <a:r>
              <a:rPr lang="en-US" dirty="0" smtClean="0"/>
              <a:t>So A might be associated with the wrong data</a:t>
            </a:r>
          </a:p>
          <a:p>
            <a:r>
              <a:rPr lang="en-US" dirty="0" smtClean="0"/>
              <a:t>Cannot write </a:t>
            </a:r>
            <a:r>
              <a:rPr lang="en-US" dirty="0" err="1" smtClean="0"/>
              <a:t>inode</a:t>
            </a:r>
            <a:r>
              <a:rPr lang="en-US" dirty="0" smtClean="0"/>
              <a:t> until B’s directory entry cleared</a:t>
            </a:r>
          </a:p>
          <a:p>
            <a:pPr lvl="1"/>
            <a:r>
              <a:rPr lang="en-US" dirty="0" smtClean="0"/>
              <a:t>Otherwise B could end up with a too small link count</a:t>
            </a:r>
          </a:p>
          <a:p>
            <a:pPr lvl="1"/>
            <a:r>
              <a:rPr lang="en-US" dirty="0" smtClean="0"/>
              <a:t>File could be deleted while links exist</a:t>
            </a:r>
          </a:p>
          <a:p>
            <a:r>
              <a:rPr lang="en-US" dirty="0" smtClean="0"/>
              <a:t>Otherwise, </a:t>
            </a:r>
            <a:r>
              <a:rPr lang="en-US" dirty="0" err="1" smtClean="0"/>
              <a:t>fsck</a:t>
            </a:r>
            <a:r>
              <a:rPr lang="en-US" dirty="0" smtClean="0"/>
              <a:t> has to be slower!</a:t>
            </a:r>
          </a:p>
          <a:p>
            <a:pPr lvl="1"/>
            <a:r>
              <a:rPr lang="en-US" dirty="0" smtClean="0"/>
              <a:t>Check every directory entry and </a:t>
            </a:r>
            <a:r>
              <a:rPr lang="en-US" dirty="0" err="1" smtClean="0"/>
              <a:t>inode</a:t>
            </a:r>
            <a:r>
              <a:rPr lang="en-US" dirty="0" smtClean="0"/>
              <a:t> link counts</a:t>
            </a:r>
          </a:p>
          <a:p>
            <a:pPr lvl="1"/>
            <a:r>
              <a:rPr lang="en-US" dirty="0" smtClean="0"/>
              <a:t>Requires more memory</a:t>
            </a:r>
          </a:p>
        </p:txBody>
      </p:sp>
    </p:spTree>
    <p:extLst>
      <p:ext uri="{BB962C8B-B14F-4D97-AF65-F5344CB8AC3E}">
        <p14:creationId xmlns:p14="http://schemas.microsoft.com/office/powerpoint/2010/main" val="2316691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Cyclic Dependencies Illustrated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800" y="1517591"/>
            <a:ext cx="8026400" cy="5340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938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Soft Updates [</a:t>
            </a:r>
            <a:r>
              <a:rPr lang="en-US" dirty="0" smtClean="0">
                <a:hlinkClick r:id="rId2"/>
              </a:rPr>
              <a:t>Ganger</a:t>
            </a:r>
            <a:r>
              <a:rPr lang="en-US" dirty="0" smtClean="0"/>
              <a:t>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Write blocks in any order</a:t>
            </a:r>
          </a:p>
          <a:p>
            <a:r>
              <a:rPr lang="en-US" dirty="0" smtClean="0"/>
              <a:t>Keep track of dependencies</a:t>
            </a:r>
          </a:p>
          <a:p>
            <a:r>
              <a:rPr lang="en-US" dirty="0" smtClean="0"/>
              <a:t>When writing a block, unroll any changes you can’t yet commit to disk</a:t>
            </a:r>
          </a:p>
        </p:txBody>
      </p:sp>
    </p:spTree>
    <p:extLst>
      <p:ext uri="{BB962C8B-B14F-4D97-AF65-F5344CB8AC3E}">
        <p14:creationId xmlns:p14="http://schemas.microsoft.com/office/powerpoint/2010/main" val="2480663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Breaking Dependencies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879975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Created file A and deleted file B</a:t>
            </a:r>
          </a:p>
          <a:p>
            <a:r>
              <a:rPr lang="en-US" dirty="0" smtClean="0"/>
              <a:t>Now say we decide to write directory block</a:t>
            </a:r>
          </a:p>
          <a:p>
            <a:r>
              <a:rPr lang="en-US" dirty="0" smtClean="0"/>
              <a:t>Can’t write file name A to disk – has </a:t>
            </a:r>
            <a:r>
              <a:rPr lang="en-US" dirty="0" err="1" smtClean="0"/>
              <a:t>dependee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150" y="1690689"/>
            <a:ext cx="8513310" cy="3173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885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Breaking Dependencies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879975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Undo file A before writing </a:t>
            </a:r>
            <a:r>
              <a:rPr lang="en-US" dirty="0" err="1" smtClean="0"/>
              <a:t>dir</a:t>
            </a:r>
            <a:r>
              <a:rPr lang="en-US" dirty="0" smtClean="0"/>
              <a:t> block to disk</a:t>
            </a:r>
          </a:p>
          <a:p>
            <a:r>
              <a:rPr lang="en-US" dirty="0" smtClean="0"/>
              <a:t>But now </a:t>
            </a:r>
            <a:r>
              <a:rPr lang="en-US" dirty="0" err="1" smtClean="0"/>
              <a:t>inode</a:t>
            </a:r>
            <a:r>
              <a:rPr lang="en-US" dirty="0" smtClean="0"/>
              <a:t> block has no </a:t>
            </a:r>
            <a:r>
              <a:rPr lang="en-US" dirty="0" err="1" smtClean="0"/>
              <a:t>dependees</a:t>
            </a:r>
            <a:endParaRPr lang="en-US" dirty="0" smtClean="0"/>
          </a:p>
          <a:p>
            <a:pPr lvl="1"/>
            <a:r>
              <a:rPr lang="en-US" dirty="0" smtClean="0"/>
              <a:t>Can safely write </a:t>
            </a:r>
            <a:r>
              <a:rPr lang="en-US" dirty="0" err="1" smtClean="0"/>
              <a:t>inode</a:t>
            </a:r>
            <a:r>
              <a:rPr lang="en-US" dirty="0" smtClean="0"/>
              <a:t> block to disk as-is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353" y="1589089"/>
            <a:ext cx="8649293" cy="3224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984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Breaking Dependencies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879975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Now </a:t>
            </a:r>
            <a:r>
              <a:rPr lang="en-US" dirty="0" err="1" smtClean="0"/>
              <a:t>inode</a:t>
            </a:r>
            <a:r>
              <a:rPr lang="en-US" dirty="0" smtClean="0"/>
              <a:t> block clean (same in memory/disk)</a:t>
            </a:r>
          </a:p>
          <a:p>
            <a:r>
              <a:rPr lang="en-US" dirty="0" smtClean="0"/>
              <a:t>But have to write directory block a second time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099" y="1601789"/>
            <a:ext cx="8573801" cy="3125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29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Breaking Dependencies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879975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All data stably on disk</a:t>
            </a:r>
          </a:p>
          <a:p>
            <a:r>
              <a:rPr lang="en-US" dirty="0" smtClean="0"/>
              <a:t>Crash at any point would have been safe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925" y="1492700"/>
            <a:ext cx="8674149" cy="324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864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Soft Update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5032375"/>
          </a:xfrm>
        </p:spPr>
        <p:txBody>
          <a:bodyPr>
            <a:normAutofit/>
          </a:bodyPr>
          <a:lstStyle/>
          <a:p>
            <a:r>
              <a:rPr lang="en-US" dirty="0" err="1" smtClean="0"/>
              <a:t>fsync</a:t>
            </a:r>
            <a:r>
              <a:rPr lang="en-US" dirty="0" smtClean="0"/>
              <a:t>: May flush directory entries, etc.</a:t>
            </a:r>
          </a:p>
          <a:p>
            <a:r>
              <a:rPr lang="en-US" dirty="0" err="1" smtClean="0"/>
              <a:t>unmount</a:t>
            </a:r>
            <a:r>
              <a:rPr lang="en-US" dirty="0" smtClean="0"/>
              <a:t>: Some disk buffers flushed multiple times</a:t>
            </a:r>
          </a:p>
          <a:p>
            <a:r>
              <a:rPr lang="en-US" dirty="0" smtClean="0"/>
              <a:t>Deleting directory tree fast!</a:t>
            </a:r>
          </a:p>
          <a:p>
            <a:pPr lvl="1"/>
            <a:r>
              <a:rPr lang="en-US" dirty="0"/>
              <a:t>u</a:t>
            </a:r>
            <a:r>
              <a:rPr lang="en-US" dirty="0" smtClean="0"/>
              <a:t>nlink doesn’t need to read file </a:t>
            </a:r>
            <a:r>
              <a:rPr lang="en-US" dirty="0" err="1" smtClean="0"/>
              <a:t>inodes</a:t>
            </a:r>
            <a:r>
              <a:rPr lang="en-US" dirty="0"/>
              <a:t> </a:t>
            </a:r>
            <a:r>
              <a:rPr lang="en-US" dirty="0" smtClean="0"/>
              <a:t>synchronously</a:t>
            </a:r>
          </a:p>
          <a:p>
            <a:pPr lvl="1"/>
            <a:r>
              <a:rPr lang="en-US" dirty="0" smtClean="0"/>
              <a:t>Careful with memory!</a:t>
            </a:r>
          </a:p>
          <a:p>
            <a:r>
              <a:rPr lang="en-US" dirty="0" smtClean="0"/>
              <a:t>Useless write backs</a:t>
            </a:r>
          </a:p>
          <a:p>
            <a:pPr lvl="1"/>
            <a:r>
              <a:rPr lang="en-US" dirty="0" err="1" smtClean="0"/>
              <a:t>Syncer</a:t>
            </a:r>
            <a:r>
              <a:rPr lang="en-US" dirty="0" smtClean="0"/>
              <a:t> flushes dirty buffers to disk every 30 seconds</a:t>
            </a:r>
          </a:p>
          <a:p>
            <a:pPr lvl="1"/>
            <a:r>
              <a:rPr lang="en-US" dirty="0" smtClean="0"/>
              <a:t>Writing all at once means many dependency issues</a:t>
            </a:r>
          </a:p>
          <a:p>
            <a:pPr lvl="1"/>
            <a:r>
              <a:rPr lang="en-US" dirty="0" smtClean="0"/>
              <a:t>Fix </a:t>
            </a:r>
            <a:r>
              <a:rPr lang="en-US" dirty="0" err="1" smtClean="0"/>
              <a:t>syncer</a:t>
            </a:r>
            <a:r>
              <a:rPr lang="en-US" dirty="0" smtClean="0"/>
              <a:t> to write blocks one at a time</a:t>
            </a:r>
          </a:p>
          <a:p>
            <a:pPr lvl="1"/>
            <a:r>
              <a:rPr lang="en-US" dirty="0" smtClean="0"/>
              <a:t>LRU buffer eviction needs to know about dependencies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1270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Soft Updates: </a:t>
            </a:r>
            <a:r>
              <a:rPr lang="en-US" dirty="0" err="1" smtClean="0"/>
              <a:t>fsck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930775"/>
          </a:xfrm>
        </p:spPr>
        <p:txBody>
          <a:bodyPr>
            <a:normAutofit/>
          </a:bodyPr>
          <a:lstStyle/>
          <a:p>
            <a:r>
              <a:rPr lang="en-US" dirty="0" smtClean="0"/>
              <a:t>Split into foreground + background parts</a:t>
            </a:r>
          </a:p>
          <a:p>
            <a:r>
              <a:rPr lang="en-US" dirty="0" smtClean="0"/>
              <a:t>Foreground must be done before remounting</a:t>
            </a:r>
          </a:p>
          <a:p>
            <a:pPr lvl="1"/>
            <a:r>
              <a:rPr lang="en-US" dirty="0" smtClean="0"/>
              <a:t>Ensure per-cylinder summary makes sense</a:t>
            </a:r>
          </a:p>
          <a:p>
            <a:pPr lvl="1"/>
            <a:r>
              <a:rPr lang="en-US" dirty="0" err="1" smtClean="0"/>
              <a:t>Recompute</a:t>
            </a:r>
            <a:r>
              <a:rPr lang="en-US" dirty="0" smtClean="0"/>
              <a:t> free block/</a:t>
            </a:r>
            <a:r>
              <a:rPr lang="en-US" dirty="0" err="1" smtClean="0"/>
              <a:t>inode</a:t>
            </a:r>
            <a:r>
              <a:rPr lang="en-US" dirty="0" smtClean="0"/>
              <a:t> counts from bitmap (fast)</a:t>
            </a:r>
          </a:p>
          <a:p>
            <a:pPr lvl="1"/>
            <a:r>
              <a:rPr lang="en-US" dirty="0" smtClean="0"/>
              <a:t>Leave FS consistent but may leak disk space</a:t>
            </a:r>
          </a:p>
          <a:p>
            <a:r>
              <a:rPr lang="en-US" dirty="0" smtClean="0"/>
              <a:t>Background does traditional </a:t>
            </a:r>
            <a:r>
              <a:rPr lang="en-US" dirty="0" err="1" smtClean="0"/>
              <a:t>fsck</a:t>
            </a:r>
            <a:endParaRPr lang="en-US" dirty="0" smtClean="0"/>
          </a:p>
          <a:p>
            <a:pPr lvl="1"/>
            <a:r>
              <a:rPr lang="en-US" dirty="0" smtClean="0"/>
              <a:t>Done on a snapshot while system is running</a:t>
            </a:r>
          </a:p>
          <a:p>
            <a:pPr lvl="1"/>
            <a:r>
              <a:rPr lang="en-US" dirty="0" smtClean="0"/>
              <a:t>A </a:t>
            </a:r>
            <a:r>
              <a:rPr lang="en-US" dirty="0" err="1" smtClean="0"/>
              <a:t>syscall</a:t>
            </a:r>
            <a:r>
              <a:rPr lang="en-US" dirty="0" smtClean="0"/>
              <a:t> allows </a:t>
            </a:r>
            <a:r>
              <a:rPr lang="en-US" dirty="0" err="1" smtClean="0"/>
              <a:t>fsck</a:t>
            </a:r>
            <a:r>
              <a:rPr lang="en-US" dirty="0" smtClean="0"/>
              <a:t> to have FFS patch file system</a:t>
            </a:r>
          </a:p>
          <a:p>
            <a:pPr lvl="1"/>
            <a:r>
              <a:rPr lang="en-US" dirty="0" smtClean="0"/>
              <a:t>Snapshot deleted once complete</a:t>
            </a:r>
          </a:p>
          <a:p>
            <a:r>
              <a:rPr lang="en-US" dirty="0" smtClean="0"/>
              <a:t>Much shorter downtimes than traditional </a:t>
            </a:r>
            <a:r>
              <a:rPr lang="en-US" dirty="0" err="1" smtClean="0"/>
              <a:t>fsck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2752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</a:p>
          <a:p>
            <a:r>
              <a:rPr lang="en-US" dirty="0" smtClean="0"/>
              <a:t>FFS Review and Details</a:t>
            </a:r>
          </a:p>
          <a:p>
            <a:r>
              <a:rPr lang="en-US" dirty="0" smtClean="0"/>
              <a:t>Crash Recoverability</a:t>
            </a:r>
          </a:p>
          <a:p>
            <a:r>
              <a:rPr lang="en-US" dirty="0" smtClean="0"/>
              <a:t>Soft Updates</a:t>
            </a:r>
          </a:p>
          <a:p>
            <a:r>
              <a:rPr lang="en-US" b="1" dirty="0" smtClean="0"/>
              <a:t>Journaling</a:t>
            </a:r>
          </a:p>
          <a:p>
            <a:r>
              <a:rPr lang="en-US" dirty="0" smtClean="0"/>
              <a:t>LFS/WAFL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9699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Journaling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5032375"/>
          </a:xfrm>
        </p:spPr>
        <p:txBody>
          <a:bodyPr>
            <a:normAutofit/>
          </a:bodyPr>
          <a:lstStyle/>
          <a:p>
            <a:r>
              <a:rPr lang="en-US" dirty="0" smtClean="0"/>
              <a:t>Idea: Use Write-Ahead Log to Journal Metadata</a:t>
            </a:r>
          </a:p>
          <a:p>
            <a:pPr lvl="1"/>
            <a:r>
              <a:rPr lang="en-US" dirty="0" smtClean="0"/>
              <a:t>Reserve portion of the disk</a:t>
            </a:r>
          </a:p>
          <a:p>
            <a:pPr lvl="1"/>
            <a:r>
              <a:rPr lang="en-US" dirty="0" smtClean="0"/>
              <a:t>Write operation to log, then to the disk</a:t>
            </a:r>
          </a:p>
          <a:p>
            <a:pPr lvl="1"/>
            <a:r>
              <a:rPr lang="en-US" dirty="0" smtClean="0"/>
              <a:t>After a crash/reboot, replay the log (efficient)</a:t>
            </a:r>
          </a:p>
          <a:p>
            <a:pPr lvl="1"/>
            <a:r>
              <a:rPr lang="en-US" dirty="0" smtClean="0"/>
              <a:t>May redo already committed changes, but doesn’t miss</a:t>
            </a:r>
          </a:p>
          <a:p>
            <a:r>
              <a:rPr lang="en-US" dirty="0" smtClean="0"/>
              <a:t>Physical Journal: Both data + metadata written</a:t>
            </a:r>
          </a:p>
          <a:p>
            <a:pPr lvl="1"/>
            <a:r>
              <a:rPr lang="en-US" dirty="0" smtClean="0"/>
              <a:t>Induces extra IO overhead to disk</a:t>
            </a:r>
          </a:p>
          <a:p>
            <a:pPr lvl="1"/>
            <a:r>
              <a:rPr lang="en-US" dirty="0" smtClean="0"/>
              <a:t>Simple to implement and safe for application</a:t>
            </a:r>
          </a:p>
          <a:p>
            <a:r>
              <a:rPr lang="en-US" dirty="0" smtClean="0"/>
              <a:t>Logical Journal: Only metadata written to journal</a:t>
            </a:r>
          </a:p>
          <a:p>
            <a:pPr lvl="1"/>
            <a:r>
              <a:rPr lang="en-US" dirty="0" smtClean="0"/>
              <a:t>Metadata journaling</a:t>
            </a:r>
          </a:p>
          <a:p>
            <a:pPr lvl="1"/>
            <a:r>
              <a:rPr lang="en-US" dirty="0" smtClean="0"/>
              <a:t>More complex implementation</a:t>
            </a:r>
          </a:p>
        </p:txBody>
      </p:sp>
    </p:spTree>
    <p:extLst>
      <p:ext uri="{BB962C8B-B14F-4D97-AF65-F5344CB8AC3E}">
        <p14:creationId xmlns:p14="http://schemas.microsoft.com/office/powerpoint/2010/main" val="1250665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Journaling (Continued)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5032375"/>
          </a:xfrm>
        </p:spPr>
        <p:txBody>
          <a:bodyPr>
            <a:normAutofit/>
          </a:bodyPr>
          <a:lstStyle/>
          <a:p>
            <a:r>
              <a:rPr lang="en-US" dirty="0" smtClean="0"/>
              <a:t>Performance Advantage:</a:t>
            </a:r>
          </a:p>
          <a:p>
            <a:pPr lvl="1"/>
            <a:r>
              <a:rPr lang="en-US" dirty="0" smtClean="0"/>
              <a:t>Log is a linear region of the disk</a:t>
            </a:r>
          </a:p>
          <a:p>
            <a:pPr lvl="1"/>
            <a:r>
              <a:rPr lang="en-US" dirty="0" smtClean="0"/>
              <a:t>Multiple operations can be logged</a:t>
            </a:r>
          </a:p>
          <a:p>
            <a:pPr lvl="1"/>
            <a:r>
              <a:rPr lang="en-US" dirty="0" smtClean="0"/>
              <a:t>Final operations written asynchronously</a:t>
            </a:r>
          </a:p>
          <a:p>
            <a:r>
              <a:rPr lang="en-US" dirty="0" smtClean="0"/>
              <a:t>Journals typically large (~1 GB)</a:t>
            </a:r>
          </a:p>
          <a:p>
            <a:pPr lvl="1"/>
            <a:r>
              <a:rPr lang="en-US" dirty="0" smtClean="0"/>
              <a:t>Copy of disk blocks written</a:t>
            </a:r>
          </a:p>
          <a:p>
            <a:pPr lvl="1"/>
            <a:r>
              <a:rPr lang="en-US" dirty="0" smtClean="0"/>
              <a:t>Requires high throughput</a:t>
            </a:r>
          </a:p>
          <a:p>
            <a:r>
              <a:rPr lang="en-US" dirty="0" smtClean="0"/>
              <a:t>Example: Deleting directory tree</a:t>
            </a:r>
          </a:p>
          <a:p>
            <a:pPr lvl="1"/>
            <a:r>
              <a:rPr lang="en-US" dirty="0" smtClean="0"/>
              <a:t>Journal all freed blocks, changed directory blocks, </a:t>
            </a:r>
            <a:r>
              <a:rPr lang="en-US" dirty="0" err="1" smtClean="0"/>
              <a:t>etc</a:t>
            </a:r>
            <a:endParaRPr lang="en-US" dirty="0" smtClean="0"/>
          </a:p>
          <a:p>
            <a:pPr lvl="1"/>
            <a:r>
              <a:rPr lang="en-US" dirty="0" smtClean="0"/>
              <a:t>Return to user</a:t>
            </a:r>
          </a:p>
          <a:p>
            <a:pPr lvl="1"/>
            <a:r>
              <a:rPr lang="en-US" dirty="0" smtClean="0"/>
              <a:t>In background we can write out changes in any order</a:t>
            </a:r>
          </a:p>
        </p:txBody>
      </p:sp>
    </p:spTree>
    <p:extLst>
      <p:ext uri="{BB962C8B-B14F-4D97-AF65-F5344CB8AC3E}">
        <p14:creationId xmlns:p14="http://schemas.microsoft.com/office/powerpoint/2010/main" val="4136794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SGI XFS: [</a:t>
            </a:r>
            <a:r>
              <a:rPr lang="en-US" dirty="0" smtClean="0">
                <a:hlinkClick r:id="rId2"/>
              </a:rPr>
              <a:t>Sweeney</a:t>
            </a:r>
            <a:r>
              <a:rPr lang="en-US" dirty="0" smtClean="0"/>
              <a:t>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5032375"/>
          </a:xfrm>
        </p:spPr>
        <p:txBody>
          <a:bodyPr>
            <a:normAutofit/>
          </a:bodyPr>
          <a:lstStyle/>
          <a:p>
            <a:r>
              <a:rPr lang="en-US" dirty="0" smtClean="0"/>
              <a:t>Main idea:</a:t>
            </a:r>
          </a:p>
          <a:p>
            <a:pPr lvl="1"/>
            <a:r>
              <a:rPr lang="en-US" dirty="0" smtClean="0"/>
              <a:t>Big disks, files, and large # of files, 64-bit everything</a:t>
            </a:r>
          </a:p>
          <a:p>
            <a:pPr lvl="1"/>
            <a:r>
              <a:rPr lang="en-US" dirty="0" smtClean="0"/>
              <a:t>Maintain very good performance</a:t>
            </a:r>
          </a:p>
          <a:p>
            <a:r>
              <a:rPr lang="en-US" dirty="0" smtClean="0"/>
              <a:t>Break disk up into Allocation Groups (AGs)</a:t>
            </a:r>
          </a:p>
          <a:p>
            <a:pPr lvl="1"/>
            <a:r>
              <a:rPr lang="en-US" dirty="0" smtClean="0"/>
              <a:t>0.5 – 4 GB regions of a </a:t>
            </a:r>
            <a:r>
              <a:rPr lang="en-US" dirty="0" smtClean="0"/>
              <a:t>disk</a:t>
            </a:r>
            <a:endParaRPr lang="en-US" dirty="0" smtClean="0"/>
          </a:p>
          <a:p>
            <a:pPr lvl="1"/>
            <a:r>
              <a:rPr lang="en-US" dirty="0" smtClean="0"/>
              <a:t>Similar to </a:t>
            </a:r>
            <a:r>
              <a:rPr lang="en-US" dirty="0" smtClean="0"/>
              <a:t>Cylinder-Groups but for different purpose: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AGs </a:t>
            </a:r>
            <a:r>
              <a:rPr lang="en-US" dirty="0" smtClean="0"/>
              <a:t>too large to minimize seek times</a:t>
            </a:r>
          </a:p>
          <a:p>
            <a:pPr lvl="1"/>
            <a:r>
              <a:rPr lang="en-US" dirty="0" smtClean="0"/>
              <a:t>AGs have no fixed # of </a:t>
            </a:r>
            <a:r>
              <a:rPr lang="en-US" dirty="0" err="1" smtClean="0"/>
              <a:t>inodes</a:t>
            </a:r>
            <a:endParaRPr lang="en-US" dirty="0" smtClean="0"/>
          </a:p>
          <a:p>
            <a:r>
              <a:rPr lang="en-US" dirty="0" smtClean="0"/>
              <a:t>Advantages:</a:t>
            </a:r>
          </a:p>
          <a:p>
            <a:pPr lvl="1"/>
            <a:r>
              <a:rPr lang="en-US" dirty="0" smtClean="0"/>
              <a:t>Parallelize allocation, and data structures for multicore</a:t>
            </a:r>
          </a:p>
          <a:p>
            <a:pPr lvl="1"/>
            <a:r>
              <a:rPr lang="en-US" dirty="0" smtClean="0"/>
              <a:t>Used on super computers with many cores</a:t>
            </a:r>
          </a:p>
          <a:p>
            <a:pPr lvl="1"/>
            <a:r>
              <a:rPr lang="en-US" dirty="0" smtClean="0"/>
              <a:t>32-bit pointers within AGs for size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4504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XFS B+ Trees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5032376"/>
          </a:xfrm>
        </p:spPr>
        <p:txBody>
          <a:bodyPr>
            <a:normAutofit/>
          </a:bodyPr>
          <a:lstStyle/>
          <a:p>
            <a:r>
              <a:rPr lang="en-US" dirty="0" smtClean="0"/>
              <a:t>XFS makes extensive use of B+ Trees</a:t>
            </a:r>
          </a:p>
          <a:p>
            <a:pPr lvl="1"/>
            <a:r>
              <a:rPr lang="en-US" dirty="0" smtClean="0"/>
              <a:t>Indexed data structure stores ordered keys &amp; values</a:t>
            </a:r>
          </a:p>
          <a:p>
            <a:pPr lvl="1"/>
            <a:r>
              <a:rPr lang="en-US" dirty="0" smtClean="0"/>
              <a:t>Keys have defined ordering</a:t>
            </a:r>
          </a:p>
          <a:p>
            <a:r>
              <a:rPr lang="en-US" dirty="0" smtClean="0"/>
              <a:t>Three main operations O(log(n))</a:t>
            </a:r>
          </a:p>
          <a:p>
            <a:pPr lvl="1"/>
            <a:r>
              <a:rPr lang="en-US" dirty="0" smtClean="0"/>
              <a:t>Insert a new &lt;key, value&gt; pair</a:t>
            </a:r>
          </a:p>
          <a:p>
            <a:pPr lvl="1"/>
            <a:r>
              <a:rPr lang="en-US" dirty="0" smtClean="0"/>
              <a:t>Delete &lt;key, value&gt; pair</a:t>
            </a:r>
          </a:p>
          <a:p>
            <a:pPr lvl="1"/>
            <a:r>
              <a:rPr lang="en-US" dirty="0" smtClean="0"/>
              <a:t>Retrieve closest &lt;key, value&gt; to target key k</a:t>
            </a:r>
          </a:p>
          <a:p>
            <a:pPr lvl="1"/>
            <a:r>
              <a:rPr lang="en-US" dirty="0" smtClean="0"/>
              <a:t>See any algorithms book for details</a:t>
            </a:r>
          </a:p>
          <a:p>
            <a:r>
              <a:rPr lang="en-US" dirty="0" smtClean="0"/>
              <a:t>Used to:</a:t>
            </a:r>
          </a:p>
          <a:p>
            <a:pPr lvl="1"/>
            <a:r>
              <a:rPr lang="en-US" dirty="0"/>
              <a:t>F</a:t>
            </a:r>
            <a:r>
              <a:rPr lang="en-US" dirty="0" smtClean="0"/>
              <a:t>ree space management</a:t>
            </a:r>
          </a:p>
          <a:p>
            <a:pPr lvl="1"/>
            <a:r>
              <a:rPr lang="en-US" dirty="0"/>
              <a:t>E</a:t>
            </a:r>
            <a:r>
              <a:rPr lang="en-US" dirty="0" smtClean="0"/>
              <a:t>xtended attributes</a:t>
            </a:r>
          </a:p>
          <a:p>
            <a:pPr lvl="1"/>
            <a:r>
              <a:rPr lang="en-US" dirty="0" smtClean="0"/>
              <a:t>Extent map for files: file offset to &lt;start, length&gt;</a:t>
            </a:r>
          </a:p>
        </p:txBody>
      </p:sp>
    </p:spTree>
    <p:extLst>
      <p:ext uri="{BB962C8B-B14F-4D97-AF65-F5344CB8AC3E}">
        <p14:creationId xmlns:p14="http://schemas.microsoft.com/office/powerpoint/2010/main" val="1697797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B+ Trees Continued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5032375"/>
          </a:xfrm>
        </p:spPr>
        <p:txBody>
          <a:bodyPr>
            <a:normAutofit/>
          </a:bodyPr>
          <a:lstStyle/>
          <a:p>
            <a:r>
              <a:rPr lang="en-US" dirty="0" smtClean="0"/>
              <a:t>Space Allocation:</a:t>
            </a:r>
          </a:p>
          <a:p>
            <a:pPr lvl="1"/>
            <a:r>
              <a:rPr lang="en-US" dirty="0" smtClean="0"/>
              <a:t>Two B+ Trees: Sorted by length, Sorted by address</a:t>
            </a:r>
          </a:p>
          <a:p>
            <a:pPr lvl="1"/>
            <a:r>
              <a:rPr lang="en-US" dirty="0" smtClean="0"/>
              <a:t>Easily find nearby blocks easily (locality)</a:t>
            </a:r>
          </a:p>
          <a:p>
            <a:pPr lvl="1"/>
            <a:r>
              <a:rPr lang="en-US" dirty="0" smtClean="0"/>
              <a:t>Easily find large extents for large files (best fit)</a:t>
            </a:r>
          </a:p>
          <a:p>
            <a:pPr lvl="1"/>
            <a:r>
              <a:rPr lang="en-US" dirty="0" smtClean="0"/>
              <a:t>Easily coalesce adjacent free regions</a:t>
            </a:r>
            <a:endParaRPr lang="en-US" dirty="0"/>
          </a:p>
          <a:p>
            <a:r>
              <a:rPr lang="en-US" dirty="0"/>
              <a:t>Journaling enables complex atomic operations</a:t>
            </a:r>
          </a:p>
          <a:p>
            <a:pPr lvl="1"/>
            <a:r>
              <a:rPr lang="en-US" dirty="0"/>
              <a:t>First write </a:t>
            </a:r>
            <a:r>
              <a:rPr lang="en-US" dirty="0" smtClean="0"/>
              <a:t>metadata changes </a:t>
            </a:r>
            <a:r>
              <a:rPr lang="en-US" dirty="0"/>
              <a:t>to </a:t>
            </a:r>
            <a:r>
              <a:rPr lang="en-US" dirty="0" smtClean="0"/>
              <a:t>log </a:t>
            </a:r>
            <a:r>
              <a:rPr lang="en-US" dirty="0" smtClean="0"/>
              <a:t>on-disk</a:t>
            </a:r>
            <a:endParaRPr lang="en-US" dirty="0" smtClean="0"/>
          </a:p>
          <a:p>
            <a:pPr lvl="1"/>
            <a:r>
              <a:rPr lang="en-US" dirty="0" smtClean="0"/>
              <a:t>Apply changes to disk</a:t>
            </a:r>
            <a:endParaRPr lang="en-US" dirty="0"/>
          </a:p>
          <a:p>
            <a:pPr lvl="1"/>
            <a:r>
              <a:rPr lang="en-US" dirty="0" smtClean="0"/>
              <a:t>On Crash:</a:t>
            </a:r>
          </a:p>
          <a:p>
            <a:pPr lvl="2"/>
            <a:r>
              <a:rPr lang="en-US" dirty="0" smtClean="0"/>
              <a:t>If log is incomplete, log will be discarded</a:t>
            </a:r>
          </a:p>
          <a:p>
            <a:pPr lvl="2"/>
            <a:r>
              <a:rPr lang="en-US" dirty="0" smtClean="0"/>
              <a:t>Otherwise replay </a:t>
            </a:r>
            <a:r>
              <a:rPr lang="en-US" dirty="0" smtClean="0"/>
              <a:t>log</a:t>
            </a:r>
          </a:p>
        </p:txBody>
      </p:sp>
    </p:spTree>
    <p:extLst>
      <p:ext uri="{BB962C8B-B14F-4D97-AF65-F5344CB8AC3E}">
        <p14:creationId xmlns:p14="http://schemas.microsoft.com/office/powerpoint/2010/main" val="1843459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Journaling vs. Soft Updates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5032375"/>
          </a:xfrm>
        </p:spPr>
        <p:txBody>
          <a:bodyPr>
            <a:normAutofit/>
          </a:bodyPr>
          <a:lstStyle/>
          <a:p>
            <a:r>
              <a:rPr lang="en-US" dirty="0" smtClean="0"/>
              <a:t>Limitations of Soft Updates</a:t>
            </a:r>
          </a:p>
          <a:p>
            <a:pPr lvl="1"/>
            <a:r>
              <a:rPr lang="en-US" dirty="0" smtClean="0"/>
              <a:t>High complexity and very tied to FFS data format</a:t>
            </a:r>
          </a:p>
          <a:p>
            <a:pPr lvl="1"/>
            <a:r>
              <a:rPr lang="en-US" dirty="0" smtClean="0"/>
              <a:t>Metadata updates may proceed out of order</a:t>
            </a:r>
          </a:p>
          <a:p>
            <a:pPr lvl="2"/>
            <a:r>
              <a:rPr lang="en-US" dirty="0"/>
              <a:t>c</a:t>
            </a:r>
            <a:r>
              <a:rPr lang="en-US" dirty="0" smtClean="0"/>
              <a:t>reate A, create B, crash – maybe only B exists after reboot</a:t>
            </a:r>
          </a:p>
          <a:p>
            <a:pPr lvl="1"/>
            <a:r>
              <a:rPr lang="en-US" dirty="0" smtClean="0"/>
              <a:t>Still need slow background </a:t>
            </a:r>
            <a:r>
              <a:rPr lang="en-US" dirty="0" err="1" smtClean="0"/>
              <a:t>fsck</a:t>
            </a:r>
            <a:endParaRPr lang="en-US" dirty="0" smtClean="0"/>
          </a:p>
          <a:p>
            <a:r>
              <a:rPr lang="en-US" dirty="0" smtClean="0"/>
              <a:t>Limitations of Journaling</a:t>
            </a:r>
          </a:p>
          <a:p>
            <a:pPr lvl="1"/>
            <a:r>
              <a:rPr lang="en-US" dirty="0" smtClean="0"/>
              <a:t>Disk write required for every metadata operation</a:t>
            </a:r>
          </a:p>
          <a:p>
            <a:pPr lvl="2"/>
            <a:r>
              <a:rPr lang="en-US" dirty="0" smtClean="0"/>
              <a:t>Create-then-delete may not require I/</a:t>
            </a:r>
            <a:r>
              <a:rPr lang="en-US" dirty="0" err="1" smtClean="0"/>
              <a:t>Os</a:t>
            </a:r>
            <a:r>
              <a:rPr lang="en-US" dirty="0" smtClean="0"/>
              <a:t> with soft updates</a:t>
            </a:r>
          </a:p>
          <a:p>
            <a:pPr lvl="1"/>
            <a:r>
              <a:rPr lang="en-US" dirty="0" smtClean="0"/>
              <a:t>Possible contention for the end of log on multiprocessor</a:t>
            </a:r>
          </a:p>
          <a:p>
            <a:pPr lvl="1"/>
            <a:r>
              <a:rPr lang="en-US" i="1" dirty="0" err="1"/>
              <a:t>f</a:t>
            </a:r>
            <a:r>
              <a:rPr lang="en-US" i="1" dirty="0" err="1" smtClean="0"/>
              <a:t>sync</a:t>
            </a:r>
            <a:r>
              <a:rPr lang="en-US" dirty="0" smtClean="0"/>
              <a:t> must sync other operations’ metadata to log</a:t>
            </a:r>
            <a:endParaRPr lang="en-US" dirty="0"/>
          </a:p>
          <a:p>
            <a:r>
              <a:rPr lang="en-US" dirty="0" smtClean="0"/>
              <a:t>Can we get the best of both worlds?</a:t>
            </a:r>
          </a:p>
        </p:txBody>
      </p:sp>
    </p:spTree>
    <p:extLst>
      <p:ext uri="{BB962C8B-B14F-4D97-AF65-F5344CB8AC3E}">
        <p14:creationId xmlns:p14="http://schemas.microsoft.com/office/powerpoint/2010/main" val="778774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Soft Updates + Journaling [</a:t>
            </a:r>
            <a:r>
              <a:rPr lang="en-US" sz="4000" dirty="0" err="1" smtClean="0">
                <a:hlinkClick r:id="rId2"/>
              </a:rPr>
              <a:t>McKusick</a:t>
            </a:r>
            <a:r>
              <a:rPr lang="en-US" sz="4000" dirty="0" smtClean="0"/>
              <a:t>]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5032376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Example of minimalist Metadata Journaling</a:t>
            </a:r>
          </a:p>
          <a:p>
            <a:r>
              <a:rPr lang="en-US" dirty="0" smtClean="0"/>
              <a:t>Journal resource allocations and future references</a:t>
            </a:r>
          </a:p>
          <a:p>
            <a:r>
              <a:rPr lang="en-US" dirty="0" err="1" smtClean="0"/>
              <a:t>fsck</a:t>
            </a:r>
            <a:r>
              <a:rPr lang="en-US" dirty="0" smtClean="0"/>
              <a:t> can recover file system state from journal</a:t>
            </a:r>
          </a:p>
          <a:p>
            <a:endParaRPr lang="en-US" dirty="0" smtClean="0"/>
          </a:p>
          <a:p>
            <a:r>
              <a:rPr lang="en-US" dirty="0" smtClean="0"/>
              <a:t>16 Mb journal (instead of GBs for data journals)</a:t>
            </a:r>
          </a:p>
          <a:p>
            <a:r>
              <a:rPr lang="en-US" dirty="0" smtClean="0"/>
              <a:t>32 byte journal entries</a:t>
            </a:r>
          </a:p>
          <a:p>
            <a:r>
              <a:rPr lang="en-US" dirty="0" smtClean="0"/>
              <a:t>27 types of journal entries</a:t>
            </a:r>
          </a:p>
          <a:p>
            <a:endParaRPr lang="en-US" dirty="0"/>
          </a:p>
          <a:p>
            <a:r>
              <a:rPr lang="en-US" dirty="0" smtClean="0"/>
              <a:t>Fast </a:t>
            </a:r>
            <a:r>
              <a:rPr lang="en-US" dirty="0" err="1" smtClean="0"/>
              <a:t>fsck</a:t>
            </a:r>
            <a:r>
              <a:rPr lang="en-US" dirty="0" smtClean="0"/>
              <a:t> takes ~2 seconds</a:t>
            </a:r>
          </a:p>
          <a:p>
            <a:r>
              <a:rPr lang="en-US" dirty="0" smtClean="0"/>
              <a:t>Less bandwidth and cost than normal journaling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8113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</a:p>
          <a:p>
            <a:r>
              <a:rPr lang="en-US" dirty="0" smtClean="0"/>
              <a:t>FFS Review and Details</a:t>
            </a:r>
          </a:p>
          <a:p>
            <a:r>
              <a:rPr lang="en-US" dirty="0" smtClean="0"/>
              <a:t>Crash Recoverability</a:t>
            </a:r>
          </a:p>
          <a:p>
            <a:r>
              <a:rPr lang="en-US" dirty="0" smtClean="0"/>
              <a:t>Soft Updates</a:t>
            </a:r>
          </a:p>
          <a:p>
            <a:r>
              <a:rPr lang="en-US" dirty="0" smtClean="0"/>
              <a:t>Journaling</a:t>
            </a:r>
          </a:p>
          <a:p>
            <a:r>
              <a:rPr lang="en-US" b="1" dirty="0" smtClean="0"/>
              <a:t>LFS/WAFL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276665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 File System [</a:t>
            </a:r>
            <a:r>
              <a:rPr lang="en-US" dirty="0">
                <a:hlinkClick r:id="rId2"/>
              </a:rPr>
              <a:t>Mendel</a:t>
            </a:r>
            <a:r>
              <a:rPr lang="en-US" dirty="0" smtClean="0"/>
              <a:t>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Main Idea: Only have a journal!</a:t>
            </a:r>
          </a:p>
          <a:p>
            <a:r>
              <a:rPr lang="en-US" dirty="0" smtClean="0"/>
              <a:t>Fast writing</a:t>
            </a:r>
          </a:p>
          <a:p>
            <a:pPr lvl="1"/>
            <a:r>
              <a:rPr lang="en-US" dirty="0" smtClean="0"/>
              <a:t>Fragmentation from long lived data may be a problem</a:t>
            </a:r>
          </a:p>
          <a:p>
            <a:r>
              <a:rPr lang="en-US" dirty="0" smtClean="0"/>
              <a:t>Slow reading (lots of seeks)</a:t>
            </a:r>
          </a:p>
          <a:p>
            <a:pPr lvl="1"/>
            <a:r>
              <a:rPr lang="en-US" dirty="0" smtClean="0"/>
              <a:t>Finding the head of the file system may take time</a:t>
            </a:r>
          </a:p>
          <a:p>
            <a:r>
              <a:rPr lang="en-US" dirty="0" smtClean="0"/>
              <a:t>Log cleaning:</a:t>
            </a:r>
          </a:p>
          <a:p>
            <a:pPr lvl="1"/>
            <a:r>
              <a:rPr lang="en-US" dirty="0" smtClean="0"/>
              <a:t>A process needs to periodically free old blocks from the file system</a:t>
            </a:r>
          </a:p>
          <a:p>
            <a:r>
              <a:rPr lang="en-US" dirty="0" smtClean="0"/>
              <a:t>SSDs reduce seek overhead – LFS practical again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2399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Write Anywhere File Layout (</a:t>
            </a:r>
            <a:r>
              <a:rPr lang="en-US" sz="4000" dirty="0" smtClean="0">
                <a:hlinkClick r:id="rId2"/>
              </a:rPr>
              <a:t>WAFL</a:t>
            </a:r>
            <a:r>
              <a:rPr lang="en-US" sz="4000" dirty="0" smtClean="0"/>
              <a:t>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Copy-on-Write File System</a:t>
            </a:r>
          </a:p>
          <a:p>
            <a:r>
              <a:rPr lang="en-US" dirty="0" smtClean="0"/>
              <a:t>Inspired ZFS, HAMMER, </a:t>
            </a:r>
            <a:r>
              <a:rPr lang="en-US" dirty="0" err="1" smtClean="0"/>
              <a:t>btrfs</a:t>
            </a:r>
            <a:endParaRPr lang="en-US" dirty="0"/>
          </a:p>
          <a:p>
            <a:r>
              <a:rPr lang="en-US" dirty="0" smtClean="0"/>
              <a:t>Core Idea: Write whole snapshots to disk</a:t>
            </a:r>
          </a:p>
          <a:p>
            <a:r>
              <a:rPr lang="en-US" dirty="0" smtClean="0"/>
              <a:t>Snapshots are virtually free</a:t>
            </a:r>
            <a:r>
              <a:rPr lang="en-US" dirty="0" smtClean="0"/>
              <a:t>!</a:t>
            </a:r>
            <a:endParaRPr lang="en-US" dirty="0"/>
          </a:p>
          <a:p>
            <a:r>
              <a:rPr lang="en-US" dirty="0" smtClean="0"/>
              <a:t>Snapshots accessible from .snap directory </a:t>
            </a:r>
            <a:r>
              <a:rPr lang="en-US" dirty="0" smtClean="0"/>
              <a:t>in root</a:t>
            </a:r>
          </a:p>
          <a:p>
            <a:endParaRPr lang="en-US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2168" y="4425516"/>
            <a:ext cx="5359663" cy="2052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234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WAFL: Detailed View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01709" y="2863636"/>
            <a:ext cx="7540581" cy="3994364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628650" y="1448790"/>
            <a:ext cx="7713640" cy="14148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Only root at fixed location</a:t>
            </a:r>
          </a:p>
          <a:p>
            <a:r>
              <a:rPr lang="en-US" dirty="0" smtClean="0"/>
              <a:t>FS structures are accessed through </a:t>
            </a:r>
            <a:r>
              <a:rPr lang="en-US" dirty="0" err="1" smtClean="0"/>
              <a:t>Inodes</a:t>
            </a:r>
            <a:endParaRPr lang="en-US" dirty="0"/>
          </a:p>
          <a:p>
            <a:pPr lvl="1"/>
            <a:r>
              <a:rPr lang="en-US" dirty="0" smtClean="0"/>
              <a:t>Block allocation, </a:t>
            </a:r>
            <a:r>
              <a:rPr lang="en-US" dirty="0" err="1" smtClean="0"/>
              <a:t>Inode</a:t>
            </a:r>
            <a:r>
              <a:rPr lang="en-US" dirty="0" smtClean="0"/>
              <a:t> Table, Files, Directories</a:t>
            </a:r>
          </a:p>
        </p:txBody>
      </p:sp>
    </p:spTree>
    <p:extLst>
      <p:ext uri="{BB962C8B-B14F-4D97-AF65-F5344CB8AC3E}">
        <p14:creationId xmlns:p14="http://schemas.microsoft.com/office/powerpoint/2010/main" val="971670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ight Arrow 17"/>
          <p:cNvSpPr/>
          <p:nvPr/>
        </p:nvSpPr>
        <p:spPr>
          <a:xfrm>
            <a:off x="1879518" y="5373782"/>
            <a:ext cx="2691742" cy="434097"/>
          </a:xfrm>
          <a:prstGeom prst="rightArrow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COPY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WAFL: Example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28650" y="1690689"/>
            <a:ext cx="1140032" cy="7675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Root </a:t>
            </a:r>
            <a:r>
              <a:rPr lang="en-US" dirty="0" err="1" smtClean="0"/>
              <a:t>Inode</a:t>
            </a:r>
            <a:r>
              <a:rPr lang="en-US" dirty="0" smtClean="0"/>
              <a:t> (1)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626677" y="1690689"/>
            <a:ext cx="1140032" cy="76750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Root</a:t>
            </a:r>
          </a:p>
          <a:p>
            <a:pPr algn="ctr"/>
            <a:r>
              <a:rPr lang="en-US" dirty="0" err="1" smtClean="0"/>
              <a:t>Inode</a:t>
            </a:r>
            <a:r>
              <a:rPr lang="en-US" dirty="0" smtClean="0"/>
              <a:t> (2) 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28650" y="2968750"/>
            <a:ext cx="1140032" cy="7675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Inode</a:t>
            </a:r>
            <a:endParaRPr lang="en-US" dirty="0"/>
          </a:p>
          <a:p>
            <a:pPr algn="ctr"/>
            <a:r>
              <a:rPr lang="en-US" dirty="0" smtClean="0"/>
              <a:t>File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628650" y="4246811"/>
            <a:ext cx="1140032" cy="7675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Indirect</a:t>
            </a:r>
            <a:endParaRPr lang="en-US" dirty="0"/>
          </a:p>
          <a:p>
            <a:pPr algn="ctr"/>
            <a:r>
              <a:rPr lang="en-US" dirty="0" smtClean="0"/>
              <a:t>File Block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628650" y="5524870"/>
            <a:ext cx="1140032" cy="7675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File</a:t>
            </a:r>
          </a:p>
          <a:p>
            <a:pPr algn="ctr"/>
            <a:r>
              <a:rPr lang="en-US" dirty="0" smtClean="0"/>
              <a:t>Block 0</a:t>
            </a:r>
            <a:endParaRPr lang="en-US" dirty="0"/>
          </a:p>
        </p:txBody>
      </p:sp>
      <p:cxnSp>
        <p:nvCxnSpPr>
          <p:cNvPr id="12" name="Straight Arrow Connector 11"/>
          <p:cNvCxnSpPr>
            <a:stCxn id="4" idx="2"/>
            <a:endCxn id="7" idx="0"/>
          </p:cNvCxnSpPr>
          <p:nvPr/>
        </p:nvCxnSpPr>
        <p:spPr>
          <a:xfrm>
            <a:off x="1198666" y="2458192"/>
            <a:ext cx="0" cy="510558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45" idx="2"/>
            <a:endCxn id="8" idx="0"/>
          </p:cNvCxnSpPr>
          <p:nvPr/>
        </p:nvCxnSpPr>
        <p:spPr>
          <a:xfrm flipH="1">
            <a:off x="1198666" y="3736251"/>
            <a:ext cx="358240" cy="510560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8" idx="2"/>
            <a:endCxn id="10" idx="0"/>
          </p:cNvCxnSpPr>
          <p:nvPr/>
        </p:nvCxnSpPr>
        <p:spPr>
          <a:xfrm>
            <a:off x="1198666" y="5014314"/>
            <a:ext cx="0" cy="510556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4626677" y="5524870"/>
            <a:ext cx="1140032" cy="76750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File</a:t>
            </a:r>
          </a:p>
          <a:p>
            <a:pPr algn="ctr"/>
            <a:r>
              <a:rPr lang="en-US" dirty="0" smtClean="0"/>
              <a:t>Block 0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4630636" y="4244083"/>
            <a:ext cx="1140032" cy="76750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Indirect</a:t>
            </a:r>
            <a:endParaRPr lang="en-US" dirty="0"/>
          </a:p>
          <a:p>
            <a:pPr algn="ctr"/>
            <a:r>
              <a:rPr lang="en-US" dirty="0" smtClean="0"/>
              <a:t>File Block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4626677" y="2968749"/>
            <a:ext cx="1140032" cy="7675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Inode</a:t>
            </a:r>
            <a:endParaRPr lang="en-US" dirty="0"/>
          </a:p>
          <a:p>
            <a:pPr algn="ctr"/>
            <a:r>
              <a:rPr lang="en-US" dirty="0" smtClean="0"/>
              <a:t>File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5455971" y="2968748"/>
            <a:ext cx="205839" cy="767503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5" name="Straight Arrow Connector 24"/>
          <p:cNvCxnSpPr>
            <a:stCxn id="5" idx="2"/>
            <a:endCxn id="20" idx="0"/>
          </p:cNvCxnSpPr>
          <p:nvPr/>
        </p:nvCxnSpPr>
        <p:spPr>
          <a:xfrm>
            <a:off x="5196693" y="2458192"/>
            <a:ext cx="0" cy="510557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endCxn id="19" idx="0"/>
          </p:cNvCxnSpPr>
          <p:nvPr/>
        </p:nvCxnSpPr>
        <p:spPr>
          <a:xfrm flipH="1">
            <a:off x="5200652" y="3736251"/>
            <a:ext cx="356258" cy="507832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19" idx="2"/>
            <a:endCxn id="17" idx="0"/>
          </p:cNvCxnSpPr>
          <p:nvPr/>
        </p:nvCxnSpPr>
        <p:spPr>
          <a:xfrm flipH="1">
            <a:off x="5196693" y="5011586"/>
            <a:ext cx="3959" cy="513284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2627663" y="5865707"/>
            <a:ext cx="1140032" cy="767503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File</a:t>
            </a:r>
          </a:p>
          <a:p>
            <a:pPr algn="ctr"/>
            <a:r>
              <a:rPr lang="en-US" dirty="0" smtClean="0"/>
              <a:t>Block 1</a:t>
            </a:r>
            <a:endParaRPr lang="en-US" dirty="0"/>
          </a:p>
        </p:txBody>
      </p:sp>
      <p:cxnSp>
        <p:nvCxnSpPr>
          <p:cNvPr id="35" name="Straight Arrow Connector 34"/>
          <p:cNvCxnSpPr>
            <a:stCxn id="8" idx="2"/>
            <a:endCxn id="33" idx="0"/>
          </p:cNvCxnSpPr>
          <p:nvPr/>
        </p:nvCxnSpPr>
        <p:spPr>
          <a:xfrm>
            <a:off x="1198666" y="5014314"/>
            <a:ext cx="1999013" cy="851393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stCxn id="19" idx="2"/>
            <a:endCxn id="33" idx="0"/>
          </p:cNvCxnSpPr>
          <p:nvPr/>
        </p:nvCxnSpPr>
        <p:spPr>
          <a:xfrm flipH="1">
            <a:off x="3197679" y="5011586"/>
            <a:ext cx="2002973" cy="854121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 44"/>
          <p:cNvSpPr/>
          <p:nvPr/>
        </p:nvSpPr>
        <p:spPr>
          <a:xfrm>
            <a:off x="1453986" y="2968748"/>
            <a:ext cx="205839" cy="767503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Content Placeholder 2"/>
          <p:cNvSpPr txBox="1">
            <a:spLocks/>
          </p:cNvSpPr>
          <p:nvPr/>
        </p:nvSpPr>
        <p:spPr>
          <a:xfrm>
            <a:off x="6068290" y="1448790"/>
            <a:ext cx="2772149" cy="518442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Consistency:</a:t>
            </a:r>
          </a:p>
          <a:p>
            <a:pPr lvl="1"/>
            <a:r>
              <a:rPr lang="en-US" dirty="0" smtClean="0"/>
              <a:t>On crash recovery find a snapshot that has been fully committed to disk</a:t>
            </a:r>
          </a:p>
          <a:p>
            <a:pPr lvl="1"/>
            <a:r>
              <a:rPr lang="en-US" dirty="0" smtClean="0"/>
              <a:t>Reclaim space after whole snapshot written to disk</a:t>
            </a:r>
          </a:p>
          <a:p>
            <a:r>
              <a:rPr lang="en-US" dirty="0" smtClean="0"/>
              <a:t>Persistent Snapshots:</a:t>
            </a:r>
          </a:p>
          <a:p>
            <a:pPr lvl="1"/>
            <a:r>
              <a:rPr lang="en-US" dirty="0" smtClean="0"/>
              <a:t>Save root </a:t>
            </a:r>
            <a:r>
              <a:rPr lang="en-US" dirty="0" err="1" smtClean="0"/>
              <a:t>inode</a:t>
            </a:r>
            <a:r>
              <a:rPr lang="en-US" dirty="0" smtClean="0"/>
              <a:t> and do not reclaim data older than latest snapshot</a:t>
            </a:r>
          </a:p>
        </p:txBody>
      </p:sp>
    </p:spTree>
    <p:extLst>
      <p:ext uri="{BB962C8B-B14F-4D97-AF65-F5344CB8AC3E}">
        <p14:creationId xmlns:p14="http://schemas.microsoft.com/office/powerpoint/2010/main" val="966376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5" grpId="0" animBg="1"/>
      <p:bldP spid="17" grpId="0" animBg="1"/>
      <p:bldP spid="19" grpId="0" animBg="1"/>
      <p:bldP spid="20" grpId="0" animBg="1"/>
      <p:bldP spid="21" grpId="0" animBg="1"/>
      <p:bldP spid="45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ZFS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Copy-on-Write functions similar to WAFL</a:t>
            </a:r>
          </a:p>
          <a:p>
            <a:r>
              <a:rPr lang="en-US" dirty="0" smtClean="0"/>
              <a:t>Integrates Volume Manager &amp; File System</a:t>
            </a:r>
          </a:p>
          <a:p>
            <a:pPr lvl="1"/>
            <a:r>
              <a:rPr lang="en-US" dirty="0" smtClean="0"/>
              <a:t>Software RAID without the write hole</a:t>
            </a:r>
          </a:p>
          <a:p>
            <a:r>
              <a:rPr lang="en-US" dirty="0" smtClean="0"/>
              <a:t>Integrates File System &amp; Buffer Management</a:t>
            </a:r>
          </a:p>
          <a:p>
            <a:pPr lvl="1"/>
            <a:r>
              <a:rPr lang="en-US" dirty="0" smtClean="0"/>
              <a:t>Advanced prefetching: </a:t>
            </a:r>
            <a:r>
              <a:rPr lang="en-US" dirty="0" err="1" smtClean="0"/>
              <a:t>strided</a:t>
            </a:r>
            <a:r>
              <a:rPr lang="en-US" dirty="0" smtClean="0"/>
              <a:t> patterns etc.</a:t>
            </a:r>
          </a:p>
          <a:p>
            <a:pPr lvl="1"/>
            <a:r>
              <a:rPr lang="en-US" dirty="0" smtClean="0"/>
              <a:t>Use Adaptive Replacement Cache (</a:t>
            </a:r>
            <a:r>
              <a:rPr lang="en-US" dirty="0" smtClean="0">
                <a:hlinkClick r:id="rId2"/>
              </a:rPr>
              <a:t>ARC</a:t>
            </a:r>
            <a:r>
              <a:rPr lang="en-US" dirty="0" smtClean="0"/>
              <a:t>) instead of LRU</a:t>
            </a:r>
          </a:p>
          <a:p>
            <a:r>
              <a:rPr lang="en-US" dirty="0" smtClean="0"/>
              <a:t>File System reliability</a:t>
            </a:r>
          </a:p>
          <a:p>
            <a:pPr lvl="1"/>
            <a:r>
              <a:rPr lang="en-US" dirty="0" smtClean="0"/>
              <a:t>Check summing of all data and metadata</a:t>
            </a:r>
          </a:p>
          <a:p>
            <a:pPr lvl="1"/>
            <a:r>
              <a:rPr lang="en-US" dirty="0" err="1" smtClean="0"/>
              <a:t>Redudant</a:t>
            </a:r>
            <a:r>
              <a:rPr lang="en-US" dirty="0" smtClean="0"/>
              <a:t> Metadata</a:t>
            </a:r>
          </a:p>
        </p:txBody>
      </p:sp>
    </p:spTree>
    <p:extLst>
      <p:ext uri="{BB962C8B-B14F-4D97-AF65-F5344CB8AC3E}">
        <p14:creationId xmlns:p14="http://schemas.microsoft.com/office/powerpoint/2010/main" val="1143896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RAID Write Hole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78773" y="1947553"/>
            <a:ext cx="914400" cy="4512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File A</a:t>
            </a: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652155" y="1947553"/>
            <a:ext cx="914400" cy="4512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File B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425537" y="1947553"/>
            <a:ext cx="914400" cy="4512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File C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917376" y="1947552"/>
            <a:ext cx="914400" cy="4512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Parity</a:t>
            </a:r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027161" y="1819240"/>
            <a:ext cx="441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smtClean="0"/>
              <a:t>⊕</a:t>
            </a:r>
            <a:endParaRPr lang="en-US" sz="4000" b="1"/>
          </a:p>
        </p:txBody>
      </p:sp>
      <p:sp>
        <p:nvSpPr>
          <p:cNvPr id="9" name="TextBox 8"/>
          <p:cNvSpPr txBox="1"/>
          <p:nvPr/>
        </p:nvSpPr>
        <p:spPr>
          <a:xfrm>
            <a:off x="3776681" y="1819240"/>
            <a:ext cx="441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smtClean="0"/>
              <a:t>⊕</a:t>
            </a:r>
            <a:endParaRPr lang="en-US" sz="4000" b="1"/>
          </a:p>
        </p:txBody>
      </p:sp>
      <p:sp>
        <p:nvSpPr>
          <p:cNvPr id="10" name="TextBox 9"/>
          <p:cNvSpPr txBox="1"/>
          <p:nvPr/>
        </p:nvSpPr>
        <p:spPr>
          <a:xfrm>
            <a:off x="5908083" y="1819240"/>
            <a:ext cx="441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smtClean="0"/>
              <a:t>=</a:t>
            </a:r>
            <a:endParaRPr lang="en-US" sz="4000" b="1"/>
          </a:p>
        </p:txBody>
      </p:sp>
      <p:sp>
        <p:nvSpPr>
          <p:cNvPr id="11" name="Down Arrow 10"/>
          <p:cNvSpPr/>
          <p:nvPr/>
        </p:nvSpPr>
        <p:spPr>
          <a:xfrm>
            <a:off x="1193469" y="2755075"/>
            <a:ext cx="285008" cy="133003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own Arrow 11"/>
          <p:cNvSpPr/>
          <p:nvPr/>
        </p:nvSpPr>
        <p:spPr>
          <a:xfrm>
            <a:off x="2966851" y="2755075"/>
            <a:ext cx="285008" cy="133003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own Arrow 12"/>
          <p:cNvSpPr/>
          <p:nvPr/>
        </p:nvSpPr>
        <p:spPr>
          <a:xfrm>
            <a:off x="4740233" y="2755075"/>
            <a:ext cx="285008" cy="133003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Down Arrow 13"/>
          <p:cNvSpPr/>
          <p:nvPr/>
        </p:nvSpPr>
        <p:spPr>
          <a:xfrm>
            <a:off x="7232072" y="2755075"/>
            <a:ext cx="285008" cy="133003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an 14"/>
          <p:cNvSpPr/>
          <p:nvPr/>
        </p:nvSpPr>
        <p:spPr>
          <a:xfrm>
            <a:off x="831270" y="4273807"/>
            <a:ext cx="1021279" cy="1425039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Disk 1</a:t>
            </a:r>
            <a:endParaRPr lang="en-US"/>
          </a:p>
        </p:txBody>
      </p:sp>
      <p:sp>
        <p:nvSpPr>
          <p:cNvPr id="16" name="Can 15"/>
          <p:cNvSpPr/>
          <p:nvPr/>
        </p:nvSpPr>
        <p:spPr>
          <a:xfrm>
            <a:off x="2604652" y="4273806"/>
            <a:ext cx="1021279" cy="1425039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Disk 2</a:t>
            </a:r>
            <a:endParaRPr lang="en-US" dirty="0"/>
          </a:p>
        </p:txBody>
      </p:sp>
      <p:sp>
        <p:nvSpPr>
          <p:cNvPr id="17" name="Can 16"/>
          <p:cNvSpPr/>
          <p:nvPr/>
        </p:nvSpPr>
        <p:spPr>
          <a:xfrm>
            <a:off x="4378034" y="4273805"/>
            <a:ext cx="1021279" cy="1425039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Disk 3</a:t>
            </a:r>
            <a:endParaRPr lang="en-US" dirty="0"/>
          </a:p>
        </p:txBody>
      </p:sp>
      <p:sp>
        <p:nvSpPr>
          <p:cNvPr id="18" name="Can 17"/>
          <p:cNvSpPr/>
          <p:nvPr/>
        </p:nvSpPr>
        <p:spPr>
          <a:xfrm>
            <a:off x="6863936" y="4273804"/>
            <a:ext cx="1021279" cy="1425039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Disk 4</a:t>
            </a:r>
            <a:endParaRPr lang="en-US" dirty="0"/>
          </a:p>
        </p:txBody>
      </p:sp>
      <p:sp>
        <p:nvSpPr>
          <p:cNvPr id="19" name="Lightning Bolt 18"/>
          <p:cNvSpPr/>
          <p:nvPr/>
        </p:nvSpPr>
        <p:spPr>
          <a:xfrm>
            <a:off x="6514107" y="2833149"/>
            <a:ext cx="1607020" cy="2541321"/>
          </a:xfrm>
          <a:prstGeom prst="lightningBol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831270" y="6038833"/>
            <a:ext cx="73591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Result: No way to distinguish between this and silent data corruption</a:t>
            </a:r>
          </a:p>
        </p:txBody>
      </p:sp>
    </p:spTree>
    <p:extLst>
      <p:ext uri="{BB962C8B-B14F-4D97-AF65-F5344CB8AC3E}">
        <p14:creationId xmlns:p14="http://schemas.microsoft.com/office/powerpoint/2010/main" val="309578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12" grpId="0" animBg="1"/>
      <p:bldP spid="13" grpId="0" animBg="1"/>
      <p:bldP spid="14" grpId="0" animBg="1"/>
      <p:bldP spid="19" grpId="0" animBg="1"/>
      <p:bldP spid="21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ZFS Volume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Volume management and RAID part of ZFS</a:t>
            </a:r>
          </a:p>
          <a:p>
            <a:r>
              <a:rPr lang="en-US" dirty="0" smtClean="0"/>
              <a:t>Checksums can identify:</a:t>
            </a:r>
          </a:p>
          <a:p>
            <a:pPr lvl="1"/>
            <a:r>
              <a:rPr lang="en-US" dirty="0" smtClean="0"/>
              <a:t>Silent data corruption</a:t>
            </a:r>
          </a:p>
          <a:p>
            <a:pPr lvl="1"/>
            <a:r>
              <a:rPr lang="en-US" dirty="0" smtClean="0"/>
              <a:t>RAID striped data not written in entirety</a:t>
            </a:r>
          </a:p>
          <a:p>
            <a:endParaRPr lang="en-US" dirty="0"/>
          </a:p>
          <a:p>
            <a:r>
              <a:rPr lang="en-US" dirty="0" smtClean="0"/>
              <a:t>File system verifies recent snapshots on mount to fix write hole issues</a:t>
            </a:r>
          </a:p>
          <a:p>
            <a:r>
              <a:rPr lang="en-US" dirty="0" smtClean="0"/>
              <a:t>If only one drive’s data is corrupt we don’t lose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351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/>
          <p:cNvSpPr/>
          <p:nvPr/>
        </p:nvSpPr>
        <p:spPr>
          <a:xfrm>
            <a:off x="4023754" y="3562007"/>
            <a:ext cx="1771403" cy="126090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4023753" y="4783472"/>
            <a:ext cx="1771403" cy="120222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0" name="Rectangle 39"/>
          <p:cNvSpPr/>
          <p:nvPr/>
        </p:nvSpPr>
        <p:spPr>
          <a:xfrm>
            <a:off x="535505" y="3593233"/>
            <a:ext cx="3488248" cy="124891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ysClr val="windowText" lastClr="000000"/>
                </a:solidFill>
              </a:rPr>
              <a:t>2</a:t>
            </a:r>
            <a:r>
              <a:rPr lang="en-US" dirty="0" smtClean="0">
                <a:solidFill>
                  <a:sysClr val="windowText" lastClr="000000"/>
                </a:solidFill>
              </a:rPr>
              <a:t> Copy</a:t>
            </a:r>
          </a:p>
          <a:p>
            <a:endParaRPr lang="en-US" dirty="0" smtClean="0">
              <a:solidFill>
                <a:sysClr val="windowText" lastClr="000000"/>
              </a:solidFill>
            </a:endParaRPr>
          </a:p>
          <a:p>
            <a:endParaRPr lang="en-US" dirty="0">
              <a:solidFill>
                <a:sysClr val="windowText" lastClr="000000"/>
              </a:solidFill>
            </a:endParaRPr>
          </a:p>
          <a:p>
            <a:endParaRPr lang="en-US" dirty="0" smtClean="0">
              <a:solidFill>
                <a:sysClr val="windowText" lastClr="000000"/>
              </a:solidFill>
            </a:endParaRPr>
          </a:p>
          <a:p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535504" y="2446316"/>
            <a:ext cx="5259653" cy="114691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ysClr val="windowText" lastClr="000000"/>
                </a:solidFill>
              </a:rPr>
              <a:t>3</a:t>
            </a:r>
            <a:r>
              <a:rPr lang="en-US" dirty="0">
                <a:solidFill>
                  <a:sysClr val="windowText" lastClr="000000"/>
                </a:solidFill>
              </a:rPr>
              <a:t> </a:t>
            </a:r>
            <a:r>
              <a:rPr lang="en-US" dirty="0" smtClean="0">
                <a:solidFill>
                  <a:sysClr val="windowText" lastClr="000000"/>
                </a:solidFill>
              </a:rPr>
              <a:t>Copies</a:t>
            </a:r>
          </a:p>
          <a:p>
            <a:endParaRPr lang="en-US" dirty="0">
              <a:solidFill>
                <a:sysClr val="windowText" lastClr="000000"/>
              </a:solidFill>
            </a:endParaRPr>
          </a:p>
          <a:p>
            <a:endParaRPr lang="en-US" dirty="0" smtClean="0">
              <a:solidFill>
                <a:sysClr val="windowText" lastClr="000000"/>
              </a:solidFill>
            </a:endParaRPr>
          </a:p>
          <a:p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025487" y="1361854"/>
            <a:ext cx="2244436" cy="108446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ysClr val="windowText" lastClr="000000"/>
                </a:solidFill>
              </a:rPr>
              <a:t>4-Copies</a:t>
            </a:r>
          </a:p>
          <a:p>
            <a:endParaRPr lang="en-US" dirty="0">
              <a:solidFill>
                <a:sysClr val="windowText" lastClr="000000"/>
              </a:solidFill>
            </a:endParaRPr>
          </a:p>
          <a:p>
            <a:endParaRPr lang="en-US" dirty="0" smtClean="0">
              <a:solidFill>
                <a:sysClr val="windowText" lastClr="000000"/>
              </a:solidFill>
            </a:endParaRPr>
          </a:p>
          <a:p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Redudant</a:t>
            </a:r>
            <a:r>
              <a:rPr lang="en-US" dirty="0" smtClean="0"/>
              <a:t> Metadata [</a:t>
            </a:r>
            <a:r>
              <a:rPr lang="en-US" dirty="0" err="1" smtClean="0">
                <a:hlinkClick r:id="rId2"/>
              </a:rPr>
              <a:t>zfs</a:t>
            </a:r>
            <a:r>
              <a:rPr lang="en-US" dirty="0" smtClean="0">
                <a:hlinkClick r:id="rId2"/>
              </a:rPr>
              <a:t>(8)</a:t>
            </a:r>
            <a:r>
              <a:rPr lang="en-US" dirty="0" smtClean="0"/>
              <a:t>]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527467" y="1690689"/>
            <a:ext cx="1282534" cy="755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Uberblock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783773" y="2775153"/>
            <a:ext cx="1282534" cy="755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Z</a:t>
            </a:r>
            <a:r>
              <a:rPr lang="en-US" dirty="0" err="1" smtClean="0"/>
              <a:t>node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83773" y="3859617"/>
            <a:ext cx="1282534" cy="755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Directory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527467" y="2775153"/>
            <a:ext cx="1282534" cy="755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Znode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527467" y="3859617"/>
            <a:ext cx="1282534" cy="755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Indirect</a:t>
            </a:r>
          </a:p>
          <a:p>
            <a:pPr algn="ctr"/>
            <a:r>
              <a:rPr lang="en-US" dirty="0" smtClean="0"/>
              <a:t>Block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527467" y="4951700"/>
            <a:ext cx="1282534" cy="755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Data</a:t>
            </a:r>
            <a:endParaRPr lang="en-US" dirty="0"/>
          </a:p>
        </p:txBody>
      </p:sp>
      <p:cxnSp>
        <p:nvCxnSpPr>
          <p:cNvPr id="11" name="Straight Arrow Connector 10"/>
          <p:cNvCxnSpPr>
            <a:stCxn id="4" idx="2"/>
            <a:endCxn id="7" idx="0"/>
          </p:cNvCxnSpPr>
          <p:nvPr/>
        </p:nvCxnSpPr>
        <p:spPr>
          <a:xfrm>
            <a:off x="3168734" y="2446317"/>
            <a:ext cx="0" cy="328836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4" idx="2"/>
            <a:endCxn id="5" idx="0"/>
          </p:cNvCxnSpPr>
          <p:nvPr/>
        </p:nvCxnSpPr>
        <p:spPr>
          <a:xfrm flipH="1">
            <a:off x="1425040" y="2446317"/>
            <a:ext cx="1743694" cy="328836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5" idx="2"/>
            <a:endCxn id="6" idx="0"/>
          </p:cNvCxnSpPr>
          <p:nvPr/>
        </p:nvCxnSpPr>
        <p:spPr>
          <a:xfrm>
            <a:off x="1425040" y="3530781"/>
            <a:ext cx="0" cy="328836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7" idx="2"/>
            <a:endCxn id="8" idx="0"/>
          </p:cNvCxnSpPr>
          <p:nvPr/>
        </p:nvCxnSpPr>
        <p:spPr>
          <a:xfrm>
            <a:off x="3168734" y="3530781"/>
            <a:ext cx="0" cy="328836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2"/>
            <a:endCxn id="9" idx="0"/>
          </p:cNvCxnSpPr>
          <p:nvPr/>
        </p:nvCxnSpPr>
        <p:spPr>
          <a:xfrm>
            <a:off x="3168734" y="4615245"/>
            <a:ext cx="0" cy="336455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4271160" y="2775153"/>
            <a:ext cx="1282534" cy="755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Znode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4271160" y="3859617"/>
            <a:ext cx="1282534" cy="755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Double Indirect</a:t>
            </a:r>
          </a:p>
          <a:p>
            <a:pPr algn="ctr"/>
            <a:r>
              <a:rPr lang="en-US" dirty="0" smtClean="0"/>
              <a:t>Block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4271160" y="4951700"/>
            <a:ext cx="1282534" cy="755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Indirect</a:t>
            </a:r>
            <a:endParaRPr lang="en-US" dirty="0"/>
          </a:p>
          <a:p>
            <a:pPr algn="ctr"/>
            <a:r>
              <a:rPr lang="en-US" dirty="0" smtClean="0"/>
              <a:t>Block</a:t>
            </a:r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4912427" y="3530781"/>
            <a:ext cx="0" cy="328836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4912427" y="4615245"/>
            <a:ext cx="0" cy="336455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4271160" y="6043783"/>
            <a:ext cx="1282534" cy="755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Data</a:t>
            </a:r>
            <a:endParaRPr lang="en-US" dirty="0"/>
          </a:p>
        </p:txBody>
      </p:sp>
      <p:cxnSp>
        <p:nvCxnSpPr>
          <p:cNvPr id="27" name="Straight Arrow Connector 26"/>
          <p:cNvCxnSpPr>
            <a:stCxn id="22" idx="2"/>
            <a:endCxn id="25" idx="0"/>
          </p:cNvCxnSpPr>
          <p:nvPr/>
        </p:nvCxnSpPr>
        <p:spPr>
          <a:xfrm>
            <a:off x="4912427" y="5707328"/>
            <a:ext cx="0" cy="336455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Down Arrow 27"/>
          <p:cNvSpPr/>
          <p:nvPr/>
        </p:nvSpPr>
        <p:spPr>
          <a:xfrm flipV="1">
            <a:off x="7175668" y="1151906"/>
            <a:ext cx="837209" cy="54507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800" dirty="0" smtClean="0"/>
              <a:t>Copies</a:t>
            </a:r>
            <a:endParaRPr lang="en-US" sz="2800" dirty="0"/>
          </a:p>
        </p:txBody>
      </p:sp>
      <p:sp>
        <p:nvSpPr>
          <p:cNvPr id="29" name="Down Arrow 28"/>
          <p:cNvSpPr/>
          <p:nvPr/>
        </p:nvSpPr>
        <p:spPr>
          <a:xfrm flipV="1">
            <a:off x="8054936" y="1151906"/>
            <a:ext cx="837209" cy="54507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800" dirty="0" smtClean="0"/>
              <a:t>Importance</a:t>
            </a:r>
            <a:endParaRPr lang="en-US" sz="2800" dirty="0"/>
          </a:p>
        </p:txBody>
      </p:sp>
      <p:cxnSp>
        <p:nvCxnSpPr>
          <p:cNvPr id="33" name="Straight Arrow Connector 32"/>
          <p:cNvCxnSpPr>
            <a:stCxn id="4" idx="2"/>
            <a:endCxn id="20" idx="0"/>
          </p:cNvCxnSpPr>
          <p:nvPr/>
        </p:nvCxnSpPr>
        <p:spPr>
          <a:xfrm>
            <a:off x="3168734" y="2446317"/>
            <a:ext cx="1743693" cy="328836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4323228" y="1482127"/>
            <a:ext cx="28524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Copies ideally placed on different disks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9457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40" grpId="0" animBg="1"/>
      <p:bldP spid="36" grpId="0" animBg="1"/>
      <p:bldP spid="35" grpId="0" animBg="1"/>
      <p:bldP spid="41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5032375"/>
          </a:xfrm>
        </p:spPr>
        <p:txBody>
          <a:bodyPr/>
          <a:lstStyle/>
          <a:p>
            <a:r>
              <a:rPr lang="en-US" dirty="0" smtClean="0"/>
              <a:t>Performance &amp; Recoverability Trade-off</a:t>
            </a:r>
          </a:p>
          <a:p>
            <a:r>
              <a:rPr lang="en-US" dirty="0" err="1" smtClean="0"/>
              <a:t>fsck</a:t>
            </a:r>
            <a:r>
              <a:rPr lang="en-US" dirty="0" smtClean="0"/>
              <a:t>: Metadata overhead, </a:t>
            </a:r>
            <a:r>
              <a:rPr lang="en-US" dirty="0" err="1" smtClean="0"/>
              <a:t>fsck</a:t>
            </a:r>
            <a:r>
              <a:rPr lang="en-US" dirty="0" smtClean="0"/>
              <a:t> very slow</a:t>
            </a:r>
          </a:p>
          <a:p>
            <a:r>
              <a:rPr lang="en-US" dirty="0" smtClean="0"/>
              <a:t>Soft Updates: Background recovery, low overhead</a:t>
            </a:r>
          </a:p>
          <a:p>
            <a:r>
              <a:rPr lang="en-US" dirty="0" smtClean="0"/>
              <a:t>Journaling: Fast recovery, low overhead</a:t>
            </a:r>
          </a:p>
          <a:p>
            <a:r>
              <a:rPr lang="en-US" dirty="0" smtClean="0"/>
              <a:t>Soft Updates + Journaling</a:t>
            </a:r>
          </a:p>
          <a:p>
            <a:pPr lvl="1"/>
            <a:r>
              <a:rPr lang="en-US" dirty="0" smtClean="0"/>
              <a:t>Fast recovery, low overhead</a:t>
            </a:r>
          </a:p>
          <a:p>
            <a:r>
              <a:rPr lang="en-US" dirty="0" smtClean="0"/>
              <a:t>LFS/WAFL</a:t>
            </a:r>
          </a:p>
          <a:p>
            <a:pPr lvl="1"/>
            <a:r>
              <a:rPr lang="en-US" dirty="0" smtClean="0"/>
              <a:t>Fast writing/Higher read costs</a:t>
            </a:r>
            <a:endParaRPr lang="en-US" dirty="0"/>
          </a:p>
          <a:p>
            <a:pPr lvl="1"/>
            <a:r>
              <a:rPr lang="en-US" dirty="0" smtClean="0"/>
              <a:t>Almost no recovery time!</a:t>
            </a:r>
          </a:p>
        </p:txBody>
      </p:sp>
    </p:spTree>
    <p:extLst>
      <p:ext uri="{BB962C8B-B14F-4D97-AF65-F5344CB8AC3E}">
        <p14:creationId xmlns:p14="http://schemas.microsoft.com/office/powerpoint/2010/main" val="1478627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Cluster/Distributed File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Shared Disk Cluster File Systems</a:t>
            </a:r>
          </a:p>
          <a:p>
            <a:pPr lvl="1"/>
            <a:r>
              <a:rPr lang="en-US" dirty="0" err="1" smtClean="0"/>
              <a:t>VxFS</a:t>
            </a:r>
            <a:r>
              <a:rPr lang="en-US" dirty="0" smtClean="0"/>
              <a:t> (JFS in HP-UX) – Clusters</a:t>
            </a:r>
          </a:p>
          <a:p>
            <a:pPr lvl="2"/>
            <a:r>
              <a:rPr lang="en-US" dirty="0" smtClean="0"/>
              <a:t>Network based locking</a:t>
            </a:r>
          </a:p>
          <a:p>
            <a:pPr lvl="1"/>
            <a:r>
              <a:rPr lang="en-US" dirty="0" smtClean="0"/>
              <a:t>VMFS – VMware’s clustering FS</a:t>
            </a:r>
          </a:p>
          <a:p>
            <a:pPr lvl="2"/>
            <a:r>
              <a:rPr lang="en-US" dirty="0" smtClean="0"/>
              <a:t>Uses SCSI reservations to coordinate between nodes</a:t>
            </a:r>
          </a:p>
          <a:p>
            <a:r>
              <a:rPr lang="en-US" dirty="0" smtClean="0"/>
              <a:t>Local Disk Cluster</a:t>
            </a:r>
          </a:p>
          <a:p>
            <a:pPr lvl="1"/>
            <a:r>
              <a:rPr lang="en-US" dirty="0" smtClean="0"/>
              <a:t>GFS, </a:t>
            </a:r>
            <a:r>
              <a:rPr lang="en-US" dirty="0" err="1" smtClean="0"/>
              <a:t>Ceph</a:t>
            </a:r>
            <a:r>
              <a:rPr lang="en-US" dirty="0" smtClean="0"/>
              <a:t>, </a:t>
            </a:r>
            <a:r>
              <a:rPr lang="en-US" dirty="0" err="1" smtClean="0"/>
              <a:t>Lustre</a:t>
            </a:r>
            <a:r>
              <a:rPr lang="en-US" dirty="0" smtClean="0"/>
              <a:t>, Windows DFS</a:t>
            </a:r>
          </a:p>
          <a:p>
            <a:r>
              <a:rPr lang="en-US" dirty="0" smtClean="0"/>
              <a:t>Both</a:t>
            </a:r>
          </a:p>
          <a:p>
            <a:pPr lvl="1"/>
            <a:r>
              <a:rPr lang="en-US" dirty="0" smtClean="0"/>
              <a:t>IBM GPFS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477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6421</TotalTime>
  <Words>2415</Words>
  <Application>Microsoft Macintosh PowerPoint</Application>
  <PresentationFormat>On-screen Show (4:3)</PresentationFormat>
  <Paragraphs>519</Paragraphs>
  <Slides>54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9" baseType="lpstr">
      <vt:lpstr>Calibri</vt:lpstr>
      <vt:lpstr>Calibri Light</vt:lpstr>
      <vt:lpstr>Consolas</vt:lpstr>
      <vt:lpstr>Arial</vt:lpstr>
      <vt:lpstr>Office Theme</vt:lpstr>
      <vt:lpstr>Advanced File Systems</vt:lpstr>
      <vt:lpstr>Outline</vt:lpstr>
      <vt:lpstr>Review: Improvements to UNIX FS</vt:lpstr>
      <vt:lpstr>Review: Fast File System [McKusic]</vt:lpstr>
      <vt:lpstr>Review: FFS Disk Layout</vt:lpstr>
      <vt:lpstr>Cylinders, tracks, and sectors</vt:lpstr>
      <vt:lpstr>Superblock</vt:lpstr>
      <vt:lpstr>Bookkeeping information</vt:lpstr>
      <vt:lpstr>Inodes and Data blocks</vt:lpstr>
      <vt:lpstr>On-Disk Inode</vt:lpstr>
      <vt:lpstr>On-Disk Inode: POSIX Permissions</vt:lpstr>
      <vt:lpstr>On-Disk Inode: Hard Link Count</vt:lpstr>
      <vt:lpstr>On-Disk Inode: Block Pointers</vt:lpstr>
      <vt:lpstr>Inode Allocation</vt:lpstr>
      <vt:lpstr>Fragment allocation</vt:lpstr>
      <vt:lpstr>Block allocation</vt:lpstr>
      <vt:lpstr>Directories</vt:lpstr>
      <vt:lpstr>Updating FFS for the 90s</vt:lpstr>
      <vt:lpstr>FFS Implementation</vt:lpstr>
      <vt:lpstr>Outline</vt:lpstr>
      <vt:lpstr>Fixing Corruptions</vt:lpstr>
      <vt:lpstr>Ensure Recoverability</vt:lpstr>
      <vt:lpstr>Performance &amp; Consistency</vt:lpstr>
      <vt:lpstr>Outline</vt:lpstr>
      <vt:lpstr>Ordered Updates</vt:lpstr>
      <vt:lpstr>Dependencies</vt:lpstr>
      <vt:lpstr>Cyclic Dependencies</vt:lpstr>
      <vt:lpstr>Cyclic Dependencies Illustrated</vt:lpstr>
      <vt:lpstr>Soft Updates [Ganger]</vt:lpstr>
      <vt:lpstr>Breaking Dependencies</vt:lpstr>
      <vt:lpstr>Breaking Dependencies</vt:lpstr>
      <vt:lpstr>Breaking Dependencies</vt:lpstr>
      <vt:lpstr>Breaking Dependencies</vt:lpstr>
      <vt:lpstr>Soft Update Issues</vt:lpstr>
      <vt:lpstr>Soft Updates: fsck</vt:lpstr>
      <vt:lpstr>Outline</vt:lpstr>
      <vt:lpstr>Journaling</vt:lpstr>
      <vt:lpstr>Journaling (Continued)</vt:lpstr>
      <vt:lpstr>SGI XFS: [Sweeney]</vt:lpstr>
      <vt:lpstr>XFS B+ Trees</vt:lpstr>
      <vt:lpstr>B+ Trees Continued</vt:lpstr>
      <vt:lpstr>Journaling vs. Soft Updates</vt:lpstr>
      <vt:lpstr>Soft Updates + Journaling [McKusick]</vt:lpstr>
      <vt:lpstr>Outline</vt:lpstr>
      <vt:lpstr>Log File System [Mendel]</vt:lpstr>
      <vt:lpstr>Write Anywhere File Layout (WAFL)</vt:lpstr>
      <vt:lpstr>WAFL: Detailed View</vt:lpstr>
      <vt:lpstr>WAFL: Example</vt:lpstr>
      <vt:lpstr>ZFS</vt:lpstr>
      <vt:lpstr>RAID Write Hole</vt:lpstr>
      <vt:lpstr>ZFS Volume Management</vt:lpstr>
      <vt:lpstr>Redudant Metadata [zfs(8)]</vt:lpstr>
      <vt:lpstr>Summary</vt:lpstr>
      <vt:lpstr>Cluster/Distributed File System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 Mashtizadeh</dc:creator>
  <cp:lastModifiedBy>Ali Mashtizadeh</cp:lastModifiedBy>
  <cp:revision>114</cp:revision>
  <cp:lastPrinted>2015-11-05T19:17:26Z</cp:lastPrinted>
  <dcterms:created xsi:type="dcterms:W3CDTF">2015-02-11T17:39:47Z</dcterms:created>
  <dcterms:modified xsi:type="dcterms:W3CDTF">2015-11-05T19:17:46Z</dcterms:modified>
</cp:coreProperties>
</file>